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5cd000e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5cd000e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cd000e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cd000e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ffedf8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ffedf8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ffedf8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ffedf8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ffedf8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ffedf8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ffedf8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ffedf8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ffedf8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5ffedf8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ffedf8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ffedf8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ffedf8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ffedf8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ffedf8f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ffedf8f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b8112b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b8112b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5ffedf8f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ffedf8f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ffedf8f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ffedf8f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5ffedf8f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5ffedf8f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60332ab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60332ab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5ffedf8f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5ffedf8f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60332ab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60332ab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b8112b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b8112b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b8112b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b8112b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b8112b8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b8112b8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5b8112b8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b8112b8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b8112b8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b8112b8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5b8112b8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b8112b8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5cd000e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5cd000e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1" Type="http://schemas.openxmlformats.org/officeDocument/2006/relationships/hyperlink" Target="https://en.wikipedia.org/wiki/Inductance" TargetMode="External"/><Relationship Id="rId10" Type="http://schemas.openxmlformats.org/officeDocument/2006/relationships/hyperlink" Target="https://en.wikipedia.org/wiki/Capacitance" TargetMode="External"/><Relationship Id="rId13" Type="http://schemas.openxmlformats.org/officeDocument/2006/relationships/hyperlink" Target="https://en.wikipedia.org/wiki/Place_and_route" TargetMode="External"/><Relationship Id="rId12" Type="http://schemas.openxmlformats.org/officeDocument/2006/relationships/hyperlink" Target="https://en.wikipedia.org/wiki/Inductance"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IEEE" TargetMode="External"/><Relationship Id="rId4" Type="http://schemas.openxmlformats.org/officeDocument/2006/relationships/hyperlink" Target="https://en.wikipedia.org/wiki/IEEE" TargetMode="External"/><Relationship Id="rId9" Type="http://schemas.openxmlformats.org/officeDocument/2006/relationships/hyperlink" Target="https://en.wikipedia.org/wiki/Capacitance" TargetMode="External"/><Relationship Id="rId15" Type="http://schemas.openxmlformats.org/officeDocument/2006/relationships/hyperlink" Target="https://en.wikipedia.org/wiki/Power_network_design_(IC)" TargetMode="External"/><Relationship Id="rId14" Type="http://schemas.openxmlformats.org/officeDocument/2006/relationships/hyperlink" Target="https://en.wikipedia.org/wiki/Place_and_route" TargetMode="External"/><Relationship Id="rId16" Type="http://schemas.openxmlformats.org/officeDocument/2006/relationships/hyperlink" Target="https://en.wikipedia.org/wiki/Power_network_design_(IC)" TargetMode="External"/><Relationship Id="rId5" Type="http://schemas.openxmlformats.org/officeDocument/2006/relationships/hyperlink" Target="https://en.wikipedia.org/wiki/ASCII" TargetMode="External"/><Relationship Id="rId6" Type="http://schemas.openxmlformats.org/officeDocument/2006/relationships/hyperlink" Target="https://en.wikipedia.org/wiki/ASCII" TargetMode="External"/><Relationship Id="rId7" Type="http://schemas.openxmlformats.org/officeDocument/2006/relationships/hyperlink" Target="https://en.wikipedia.org/wiki/Electrical_resistance" TargetMode="External"/><Relationship Id="rId8" Type="http://schemas.openxmlformats.org/officeDocument/2006/relationships/hyperlink" Target="https://en.wikipedia.org/wiki/Electrical_resista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SPEF (Standard Parasitic Extraction Format) Extractor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a:t>
            </a:r>
            <a:endParaRPr/>
          </a:p>
          <a:p>
            <a:pPr indent="0" lvl="0" marL="0" rtl="0" algn="l">
              <a:spcBef>
                <a:spcPts val="0"/>
              </a:spcBef>
              <a:spcAft>
                <a:spcPts val="0"/>
              </a:spcAft>
              <a:buNone/>
            </a:pPr>
            <a:r>
              <a:rPr lang="en"/>
              <a:t>Dina Usama</a:t>
            </a:r>
            <a:endParaRPr/>
          </a:p>
          <a:p>
            <a:pPr indent="0" lvl="0" marL="0" rtl="0" algn="l">
              <a:spcBef>
                <a:spcPts val="0"/>
              </a:spcBef>
              <a:spcAft>
                <a:spcPts val="0"/>
              </a:spcAft>
              <a:buNone/>
            </a:pPr>
            <a:r>
              <a:rPr lang="en"/>
              <a:t>Youssef Amir</a:t>
            </a:r>
            <a:endParaRPr/>
          </a:p>
          <a:p>
            <a:pPr indent="0" lvl="0" marL="0" rtl="0" algn="l">
              <a:spcBef>
                <a:spcPts val="0"/>
              </a:spcBef>
              <a:spcAft>
                <a:spcPts val="0"/>
              </a:spcAft>
              <a:buNone/>
            </a:pPr>
            <a:r>
              <a:rPr lang="en"/>
              <a:t>Salma Taalat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Deliverable</a:t>
            </a:r>
            <a:endParaRPr/>
          </a:p>
        </p:txBody>
      </p:sp>
      <p:sp>
        <p:nvSpPr>
          <p:cNvPr id="139" name="Google Shape;139;p22"/>
          <p:cNvSpPr txBox="1"/>
          <p:nvPr>
            <p:ph idx="1" type="body"/>
          </p:nvPr>
        </p:nvSpPr>
        <p:spPr>
          <a:xfrm>
            <a:off x="729450" y="2078875"/>
            <a:ext cx="7688700" cy="26586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1200">
                <a:solidFill>
                  <a:srgbClr val="000000"/>
                </a:solidFill>
              </a:rPr>
              <a:t>	</a:t>
            </a:r>
            <a:r>
              <a:rPr lang="en" sz="1200">
                <a:solidFill>
                  <a:srgbClr val="000000"/>
                </a:solidFill>
              </a:rPr>
              <a:t>We worked on outputting the SPEF files using the parsers we built on the first milestone</a:t>
            </a:r>
            <a:endParaRPr sz="1200">
              <a:solidFill>
                <a:srgbClr val="000000"/>
              </a:solidFil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200"/>
              <a:t>1.Create function for calculating the length of the wire and the node it connects using the components and routing parsed from the DEF. </a:t>
            </a:r>
            <a:endParaRPr sz="1200"/>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200"/>
              <a:t>2.Create a function that calculates the new coordinates of the rects  taking into consideration the different orientations  on the grid to check for intersections between wires and pins of components</a:t>
            </a:r>
            <a:endParaRPr sz="1200"/>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200"/>
              <a:t>3. From the length of the wire,  the capacitance and resistance will be calculated based on the aforementioned equations using the capacitance data and resistance data from the LEF file.</a:t>
            </a:r>
            <a:endParaRPr sz="1200"/>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200"/>
              <a:t>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90475" y="468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Main Classes</a:t>
            </a:r>
            <a:endParaRPr>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145" name="Google Shape;145;p23"/>
          <p:cNvSpPr txBox="1"/>
          <p:nvPr>
            <p:ph idx="1" type="body"/>
          </p:nvPr>
        </p:nvSpPr>
        <p:spPr>
          <a:xfrm>
            <a:off x="572250" y="1324850"/>
            <a:ext cx="3505200" cy="3568200"/>
          </a:xfrm>
          <a:prstGeom prst="rect">
            <a:avLst/>
          </a:prstGeom>
        </p:spPr>
        <p:txBody>
          <a:bodyPr anchorCtr="0" anchor="t" bIns="91425" lIns="91425" spcFirstLastPara="1" rIns="91425" wrap="square" tIns="91425">
            <a:noAutofit/>
          </a:bodyPr>
          <a:lstStyle/>
          <a:p>
            <a:pPr indent="-311150" lvl="0" marL="1371600" rtl="0" algn="l">
              <a:lnSpc>
                <a:spcPct val="138000"/>
              </a:lnSpc>
              <a:spcBef>
                <a:spcPts val="0"/>
              </a:spcBef>
              <a:spcAft>
                <a:spcPts val="0"/>
              </a:spcAft>
              <a:buSzPts val="1300"/>
              <a:buAutoNum type="arabicParenR"/>
            </a:pPr>
            <a:r>
              <a:rPr lang="en" sz="1400">
                <a:solidFill>
                  <a:srgbClr val="000000"/>
                </a:solidFill>
              </a:rPr>
              <a:t> pin.h</a:t>
            </a:r>
            <a:endParaRPr sz="1400">
              <a:solidFill>
                <a:srgbClr val="000000"/>
              </a:solidFill>
            </a:endParaRPr>
          </a:p>
          <a:p>
            <a:pPr indent="-311150" lvl="0" marL="1371600" rtl="0" algn="l">
              <a:lnSpc>
                <a:spcPct val="138000"/>
              </a:lnSpc>
              <a:spcBef>
                <a:spcPts val="0"/>
              </a:spcBef>
              <a:spcAft>
                <a:spcPts val="0"/>
              </a:spcAft>
              <a:buSzPts val="1300"/>
              <a:buAutoNum type="arabicParenR"/>
            </a:pPr>
            <a:r>
              <a:rPr lang="en" sz="1400">
                <a:solidFill>
                  <a:srgbClr val="000000"/>
                </a:solidFill>
              </a:rPr>
              <a:t>component.h</a:t>
            </a:r>
            <a:endParaRPr sz="1400">
              <a:solidFill>
                <a:srgbClr val="000000"/>
              </a:solidFill>
            </a:endParaRPr>
          </a:p>
          <a:p>
            <a:pPr indent="-311150" lvl="0" marL="1371600" rtl="0" algn="l">
              <a:lnSpc>
                <a:spcPct val="138000"/>
              </a:lnSpc>
              <a:spcBef>
                <a:spcPts val="0"/>
              </a:spcBef>
              <a:spcAft>
                <a:spcPts val="0"/>
              </a:spcAft>
              <a:buSzPts val="1300"/>
              <a:buAutoNum type="arabicParenR"/>
            </a:pPr>
            <a:r>
              <a:rPr lang="en" sz="1400">
                <a:solidFill>
                  <a:srgbClr val="000000"/>
                </a:solidFill>
              </a:rPr>
              <a:t> Circuit.h</a:t>
            </a:r>
            <a:endParaRPr sz="1400">
              <a:solidFill>
                <a:srgbClr val="000000"/>
              </a:solidFill>
            </a:endParaRPr>
          </a:p>
          <a:p>
            <a:pPr indent="0" lvl="0" marL="0" rtl="0" algn="l">
              <a:lnSpc>
                <a:spcPct val="138000"/>
              </a:lnSpc>
              <a:spcBef>
                <a:spcPts val="0"/>
              </a:spcBef>
              <a:spcAft>
                <a:spcPts val="0"/>
              </a:spcAft>
              <a:buNone/>
            </a:pPr>
            <a:r>
              <a:rPr lang="en" sz="1400">
                <a:solidFill>
                  <a:srgbClr val="000000"/>
                </a:solidFill>
              </a:rPr>
              <a:t>This class is responsible for parsing the LEF file and it stores all the metal properties and all the info related to each component along with their pins.  It stores info related to components in vector &lt;component&gt; ct.</a:t>
            </a:r>
            <a:endParaRPr sz="1400">
              <a:solidFill>
                <a:srgbClr val="000000"/>
              </a:solidFill>
            </a:endParaRPr>
          </a:p>
          <a:p>
            <a:pPr indent="0" lvl="0" marL="0" rtl="0" algn="l">
              <a:lnSpc>
                <a:spcPct val="138000"/>
              </a:lnSpc>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pic>
        <p:nvPicPr>
          <p:cNvPr id="146" name="Google Shape;146;p23"/>
          <p:cNvPicPr preferRelativeResize="0"/>
          <p:nvPr/>
        </p:nvPicPr>
        <p:blipFill>
          <a:blip r:embed="rId3">
            <a:alphaModFix/>
          </a:blip>
          <a:stretch>
            <a:fillRect/>
          </a:stretch>
        </p:blipFill>
        <p:spPr>
          <a:xfrm>
            <a:off x="4885924" y="1069118"/>
            <a:ext cx="3193250" cy="3941733"/>
          </a:xfrm>
          <a:prstGeom prst="rect">
            <a:avLst/>
          </a:prstGeom>
          <a:noFill/>
          <a:ln>
            <a:noFill/>
          </a:ln>
        </p:spPr>
      </p:pic>
      <p:sp>
        <p:nvSpPr>
          <p:cNvPr id="147" name="Google Shape;147;p23"/>
          <p:cNvSpPr txBox="1"/>
          <p:nvPr/>
        </p:nvSpPr>
        <p:spPr>
          <a:xfrm>
            <a:off x="6036600" y="1876800"/>
            <a:ext cx="1622100" cy="12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729450" y="1265400"/>
            <a:ext cx="2640600" cy="3448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4) Def.h</a:t>
            </a:r>
            <a:endParaRPr sz="1400">
              <a:solidFill>
                <a:srgbClr val="000000"/>
              </a:solidFill>
              <a:latin typeface="Times New Roman"/>
              <a:ea typeface="Times New Roman"/>
              <a:cs typeface="Times New Roman"/>
              <a:sym typeface="Times New Roman"/>
            </a:endParaRPr>
          </a:p>
          <a:p>
            <a:pPr indent="0" lvl="0" marL="45720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This is the main class that parses the DEF file to store all their components along with their positions, ports, and nets. It uses vector&lt;component&gt; ct to allow the compilation of all the info needed in one data structure.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53" name="Google Shape;153;p24"/>
          <p:cNvPicPr preferRelativeResize="0"/>
          <p:nvPr/>
        </p:nvPicPr>
        <p:blipFill>
          <a:blip r:embed="rId3">
            <a:alphaModFix/>
          </a:blip>
          <a:stretch>
            <a:fillRect/>
          </a:stretch>
        </p:blipFill>
        <p:spPr>
          <a:xfrm>
            <a:off x="4284450" y="1600200"/>
            <a:ext cx="3810000" cy="2809875"/>
          </a:xfrm>
          <a:prstGeom prst="rect">
            <a:avLst/>
          </a:prstGeom>
          <a:noFill/>
          <a:ln>
            <a:noFill/>
          </a:ln>
        </p:spPr>
      </p:pic>
      <p:sp>
        <p:nvSpPr>
          <p:cNvPr id="154" name="Google Shape;154;p2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9450" y="1680100"/>
            <a:ext cx="7688700" cy="2659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5) main22.cpp</a:t>
            </a:r>
            <a:endParaRPr sz="1400">
              <a:solidFill>
                <a:srgbClr val="000000"/>
              </a:solidFill>
              <a:latin typeface="Times New Roman"/>
              <a:ea typeface="Times New Roman"/>
              <a:cs typeface="Times New Roman"/>
              <a:sym typeface="Times New Roman"/>
            </a:endParaRPr>
          </a:p>
          <a:p>
            <a:pPr indent="0" lvl="0" marL="45720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This where the def and circuit are called then the unified data structure (d) is used to output the spef file.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557525" y="557175"/>
            <a:ext cx="7688700" cy="5352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solidFill>
                  <a:srgbClr val="000000"/>
                </a:solidFill>
                <a:latin typeface="Lato"/>
                <a:ea typeface="Lato"/>
                <a:cs typeface="Lato"/>
                <a:sym typeface="Lato"/>
              </a:rPr>
              <a:t>Data Structures</a:t>
            </a:r>
            <a:endParaRPr>
              <a:solidFill>
                <a:srgbClr val="000000"/>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461775" y="1405000"/>
            <a:ext cx="7956300" cy="29349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1400">
                <a:solidFill>
                  <a:srgbClr val="000000"/>
                </a:solidFill>
              </a:rPr>
              <a:t>To create the main data structure used to output the SPEF the two classes are called in the following way. </a:t>
            </a:r>
            <a:endParaRPr b="1" sz="140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66" name="Google Shape;166;p26"/>
          <p:cNvPicPr preferRelativeResize="0"/>
          <p:nvPr/>
        </p:nvPicPr>
        <p:blipFill>
          <a:blip r:embed="rId3">
            <a:alphaModFix/>
          </a:blip>
          <a:stretch>
            <a:fillRect/>
          </a:stretch>
        </p:blipFill>
        <p:spPr>
          <a:xfrm>
            <a:off x="2667000" y="2362200"/>
            <a:ext cx="3914775" cy="226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i="1" lang="en" sz="1400">
                <a:solidFill>
                  <a:srgbClr val="000000"/>
                </a:solidFill>
                <a:latin typeface="Lato"/>
                <a:ea typeface="Lato"/>
                <a:cs typeface="Lato"/>
                <a:sym typeface="Lato"/>
              </a:rPr>
              <a:t>Now, we will explore the data structure “d”.....</a:t>
            </a:r>
            <a:endParaRPr i="1" sz="1400">
              <a:solidFill>
                <a:srgbClr val="000000"/>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534225" y="2615850"/>
            <a:ext cx="6704774" cy="1019475"/>
          </a:xfrm>
          <a:prstGeom prst="rect">
            <a:avLst/>
          </a:prstGeom>
          <a:noFill/>
          <a:ln>
            <a:noFill/>
          </a:ln>
        </p:spPr>
      </p:pic>
      <p:sp>
        <p:nvSpPr>
          <p:cNvPr id="173" name="Google Shape;173;p2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19875" y="14150"/>
            <a:ext cx="9089400" cy="779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Unitd : This is unit used for conversion in the def file</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Lato"/>
              <a:buAutoNum type="arabicPeriod"/>
            </a:pPr>
            <a:r>
              <a:rPr lang="en" sz="1400">
                <a:solidFill>
                  <a:srgbClr val="000000"/>
                </a:solidFill>
                <a:latin typeface="Lato"/>
                <a:ea typeface="Lato"/>
                <a:cs typeface="Lato"/>
                <a:sym typeface="Lato"/>
              </a:rPr>
              <a:t>Pns: These contain the main ports in the def file along with detailed info about them as shown below</a:t>
            </a:r>
            <a:endParaRPr sz="1400">
              <a:solidFill>
                <a:srgbClr val="000000"/>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79" name="Google Shape;179;p28"/>
          <p:cNvPicPr preferRelativeResize="0"/>
          <p:nvPr/>
        </p:nvPicPr>
        <p:blipFill>
          <a:blip r:embed="rId3">
            <a:alphaModFix/>
          </a:blip>
          <a:stretch>
            <a:fillRect/>
          </a:stretch>
        </p:blipFill>
        <p:spPr>
          <a:xfrm>
            <a:off x="304800" y="1472850"/>
            <a:ext cx="3846350" cy="3410275"/>
          </a:xfrm>
          <a:prstGeom prst="rect">
            <a:avLst/>
          </a:prstGeom>
          <a:noFill/>
          <a:ln>
            <a:noFill/>
          </a:ln>
        </p:spPr>
      </p:pic>
      <p:pic>
        <p:nvPicPr>
          <p:cNvPr id="180" name="Google Shape;180;p28"/>
          <p:cNvPicPr preferRelativeResize="0"/>
          <p:nvPr/>
        </p:nvPicPr>
        <p:blipFill>
          <a:blip r:embed="rId4">
            <a:alphaModFix/>
          </a:blip>
          <a:stretch>
            <a:fillRect/>
          </a:stretch>
        </p:blipFill>
        <p:spPr>
          <a:xfrm>
            <a:off x="4372225" y="2441675"/>
            <a:ext cx="4529424" cy="1129800"/>
          </a:xfrm>
          <a:prstGeom prst="rect">
            <a:avLst/>
          </a:prstGeom>
          <a:noFill/>
          <a:ln>
            <a:noFill/>
          </a:ln>
        </p:spPr>
      </p:pic>
      <p:cxnSp>
        <p:nvCxnSpPr>
          <p:cNvPr id="181" name="Google Shape;181;p28"/>
          <p:cNvCxnSpPr/>
          <p:nvPr/>
        </p:nvCxnSpPr>
        <p:spPr>
          <a:xfrm>
            <a:off x="3890775" y="1734150"/>
            <a:ext cx="1007100" cy="58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587000" y="5277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3.  Cd: contain all the components with their positions on the grid, orientation, and dimensions (from the lef)</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87" name="Google Shape;187;p29"/>
          <p:cNvPicPr preferRelativeResize="0"/>
          <p:nvPr/>
        </p:nvPicPr>
        <p:blipFill>
          <a:blip r:embed="rId3">
            <a:alphaModFix/>
          </a:blip>
          <a:stretch>
            <a:fillRect/>
          </a:stretch>
        </p:blipFill>
        <p:spPr>
          <a:xfrm>
            <a:off x="1219200" y="2053525"/>
            <a:ext cx="5943600" cy="1345173"/>
          </a:xfrm>
          <a:prstGeom prst="rect">
            <a:avLst/>
          </a:prstGeom>
          <a:noFill/>
          <a:ln>
            <a:noFill/>
          </a:ln>
        </p:spPr>
      </p:pic>
      <p:sp>
        <p:nvSpPr>
          <p:cNvPr id="188" name="Google Shape;188;p29"/>
          <p:cNvSpPr txBox="1"/>
          <p:nvPr/>
        </p:nvSpPr>
        <p:spPr>
          <a:xfrm>
            <a:off x="1371600" y="11430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4. Nets: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94" name="Google Shape;194;p30"/>
          <p:cNvPicPr preferRelativeResize="0"/>
          <p:nvPr/>
        </p:nvPicPr>
        <p:blipFill>
          <a:blip r:embed="rId3">
            <a:alphaModFix/>
          </a:blip>
          <a:stretch>
            <a:fillRect/>
          </a:stretch>
        </p:blipFill>
        <p:spPr>
          <a:xfrm>
            <a:off x="3537075" y="650975"/>
            <a:ext cx="4924025" cy="4340124"/>
          </a:xfrm>
          <a:prstGeom prst="rect">
            <a:avLst/>
          </a:prstGeom>
          <a:noFill/>
          <a:ln>
            <a:noFill/>
          </a:ln>
        </p:spPr>
      </p:pic>
      <p:sp>
        <p:nvSpPr>
          <p:cNvPr id="195" name="Google Shape;195;p30"/>
          <p:cNvSpPr txBox="1"/>
          <p:nvPr/>
        </p:nvSpPr>
        <p:spPr>
          <a:xfrm>
            <a:off x="314400" y="1714900"/>
            <a:ext cx="2475900" cy="32472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000">
                <a:latin typeface="Lato"/>
                <a:ea typeface="Lato"/>
                <a:cs typeface="Lato"/>
                <a:sym typeface="Lato"/>
              </a:rPr>
              <a:t>For each net: </a:t>
            </a:r>
            <a:endParaRPr sz="1000">
              <a:latin typeface="Lato"/>
              <a:ea typeface="Lato"/>
              <a:cs typeface="Lato"/>
              <a:sym typeface="Lato"/>
            </a:endParaRPr>
          </a:p>
          <a:p>
            <a:pPr indent="-292100" lvl="0" marL="457200" rtl="0" algn="l">
              <a:lnSpc>
                <a:spcPct val="115000"/>
              </a:lnSpc>
              <a:spcBef>
                <a:spcPts val="0"/>
              </a:spcBef>
              <a:spcAft>
                <a:spcPts val="0"/>
              </a:spcAft>
              <a:buSzPts val="1000"/>
              <a:buFont typeface="Lato"/>
              <a:buAutoNum type="arabicPeriod"/>
            </a:pPr>
            <a:r>
              <a:rPr lang="en" sz="1000">
                <a:latin typeface="Lato"/>
                <a:ea typeface="Lato"/>
                <a:cs typeface="Lato"/>
                <a:sym typeface="Lato"/>
              </a:rPr>
              <a:t>Net name</a:t>
            </a:r>
            <a:endParaRPr sz="1000">
              <a:latin typeface="Lato"/>
              <a:ea typeface="Lato"/>
              <a:cs typeface="Lato"/>
              <a:sym typeface="Lato"/>
            </a:endParaRPr>
          </a:p>
          <a:p>
            <a:pPr indent="-292100" lvl="0" marL="457200" rtl="0" algn="l">
              <a:lnSpc>
                <a:spcPct val="115000"/>
              </a:lnSpc>
              <a:spcBef>
                <a:spcPts val="0"/>
              </a:spcBef>
              <a:spcAft>
                <a:spcPts val="0"/>
              </a:spcAft>
              <a:buSzPts val="1000"/>
              <a:buFont typeface="Lato"/>
              <a:buAutoNum type="arabicPeriod"/>
            </a:pPr>
            <a:r>
              <a:rPr lang="en" sz="1000">
                <a:latin typeface="Lato"/>
                <a:ea typeface="Lato"/>
                <a:cs typeface="Lato"/>
                <a:sym typeface="Lato"/>
              </a:rPr>
              <a:t>Net components</a:t>
            </a:r>
            <a:endParaRPr sz="1000">
              <a:latin typeface="Lato"/>
              <a:ea typeface="Lato"/>
              <a:cs typeface="Lato"/>
              <a:sym typeface="Lato"/>
            </a:endParaRPr>
          </a:p>
          <a:p>
            <a:pPr indent="-292100" lvl="1" marL="914400" rtl="0" algn="l">
              <a:lnSpc>
                <a:spcPct val="115000"/>
              </a:lnSpc>
              <a:spcBef>
                <a:spcPts val="0"/>
              </a:spcBef>
              <a:spcAft>
                <a:spcPts val="0"/>
              </a:spcAft>
              <a:buSzPts val="1000"/>
              <a:buFont typeface="Lato"/>
              <a:buAutoNum type="alphaLcPeriod"/>
            </a:pPr>
            <a:r>
              <a:rPr lang="en" sz="1000">
                <a:latin typeface="Lato"/>
                <a:ea typeface="Lato"/>
                <a:cs typeface="Lato"/>
                <a:sym typeface="Lato"/>
              </a:rPr>
              <a:t>Associated pin in the net section</a:t>
            </a:r>
            <a:endParaRPr sz="1000">
              <a:latin typeface="Lato"/>
              <a:ea typeface="Lato"/>
              <a:cs typeface="Lato"/>
              <a:sym typeface="Lato"/>
            </a:endParaRPr>
          </a:p>
          <a:p>
            <a:pPr indent="-292100" lvl="1" marL="914400" rtl="0" algn="l">
              <a:lnSpc>
                <a:spcPct val="115000"/>
              </a:lnSpc>
              <a:spcBef>
                <a:spcPts val="0"/>
              </a:spcBef>
              <a:spcAft>
                <a:spcPts val="0"/>
              </a:spcAft>
              <a:buSzPts val="1000"/>
              <a:buFont typeface="Lato"/>
              <a:buAutoNum type="alphaLcPeriod"/>
            </a:pPr>
            <a:r>
              <a:rPr lang="en" sz="1000">
                <a:latin typeface="Lato"/>
                <a:ea typeface="Lato"/>
                <a:cs typeface="Lato"/>
                <a:sym typeface="Lato"/>
              </a:rPr>
              <a:t>Macro name</a:t>
            </a:r>
            <a:endParaRPr sz="1000">
              <a:latin typeface="Lato"/>
              <a:ea typeface="Lato"/>
              <a:cs typeface="Lato"/>
              <a:sym typeface="Lato"/>
            </a:endParaRPr>
          </a:p>
          <a:p>
            <a:pPr indent="-292100" lvl="1" marL="914400" rtl="0" algn="l">
              <a:lnSpc>
                <a:spcPct val="115000"/>
              </a:lnSpc>
              <a:spcBef>
                <a:spcPts val="0"/>
              </a:spcBef>
              <a:spcAft>
                <a:spcPts val="0"/>
              </a:spcAft>
              <a:buSzPts val="1000"/>
              <a:buFont typeface="Lato"/>
              <a:buAutoNum type="alphaLcPeriod"/>
            </a:pPr>
            <a:r>
              <a:rPr lang="en" sz="1000">
                <a:latin typeface="Lato"/>
                <a:ea typeface="Lato"/>
                <a:cs typeface="Lato"/>
                <a:sym typeface="Lato"/>
              </a:rPr>
              <a:t>All pins for this macro</a:t>
            </a:r>
            <a:endParaRPr sz="1000">
              <a:latin typeface="Lato"/>
              <a:ea typeface="Lato"/>
              <a:cs typeface="Lato"/>
              <a:sym typeface="Lato"/>
            </a:endParaRPr>
          </a:p>
          <a:p>
            <a:pPr indent="-292100" lvl="2" marL="1371600" rtl="0" algn="l">
              <a:lnSpc>
                <a:spcPct val="115000"/>
              </a:lnSpc>
              <a:spcBef>
                <a:spcPts val="0"/>
              </a:spcBef>
              <a:spcAft>
                <a:spcPts val="0"/>
              </a:spcAft>
              <a:buSzPts val="1000"/>
              <a:buFont typeface="Lato"/>
              <a:buAutoNum type="romanLcPeriod"/>
            </a:pPr>
            <a:r>
              <a:rPr lang="en" sz="1000">
                <a:latin typeface="Lato"/>
                <a:ea typeface="Lato"/>
                <a:cs typeface="Lato"/>
                <a:sym typeface="Lato"/>
              </a:rPr>
              <a:t>Pinname</a:t>
            </a:r>
            <a:endParaRPr sz="1000">
              <a:latin typeface="Lato"/>
              <a:ea typeface="Lato"/>
              <a:cs typeface="Lato"/>
              <a:sym typeface="Lato"/>
            </a:endParaRPr>
          </a:p>
          <a:p>
            <a:pPr indent="-292100" lvl="2" marL="1371600" rtl="0" algn="l">
              <a:lnSpc>
                <a:spcPct val="115000"/>
              </a:lnSpc>
              <a:spcBef>
                <a:spcPts val="0"/>
              </a:spcBef>
              <a:spcAft>
                <a:spcPts val="0"/>
              </a:spcAft>
              <a:buSzPts val="1000"/>
              <a:buFont typeface="Lato"/>
              <a:buAutoNum type="romanLcPeriod"/>
            </a:pPr>
            <a:r>
              <a:rPr lang="en" sz="1000">
                <a:latin typeface="Lato"/>
                <a:ea typeface="Lato"/>
                <a:cs typeface="Lato"/>
                <a:sym typeface="Lato"/>
              </a:rPr>
              <a:t>All the rects with their metal layer</a:t>
            </a:r>
            <a:endParaRPr sz="1000">
              <a:latin typeface="Lato"/>
              <a:ea typeface="Lato"/>
              <a:cs typeface="Lato"/>
              <a:sym typeface="Lato"/>
            </a:endParaRPr>
          </a:p>
          <a:p>
            <a:pPr indent="-292100" lvl="1" marL="914400" rtl="0" algn="l">
              <a:lnSpc>
                <a:spcPct val="115000"/>
              </a:lnSpc>
              <a:spcBef>
                <a:spcPts val="0"/>
              </a:spcBef>
              <a:spcAft>
                <a:spcPts val="0"/>
              </a:spcAft>
              <a:buSzPts val="1000"/>
              <a:buFont typeface="Lato"/>
              <a:buAutoNum type="alphaLcPeriod"/>
            </a:pPr>
            <a:r>
              <a:rPr lang="en" sz="1000">
                <a:latin typeface="Lato"/>
                <a:ea typeface="Lato"/>
                <a:cs typeface="Lato"/>
                <a:sym typeface="Lato"/>
              </a:rPr>
              <a:t>Position and orientation of the net component on the grid</a:t>
            </a:r>
            <a:endParaRPr sz="1000">
              <a:latin typeface="Lato"/>
              <a:ea typeface="Lato"/>
              <a:cs typeface="Lato"/>
              <a:sym typeface="Lato"/>
            </a:endParaRPr>
          </a:p>
          <a:p>
            <a:pPr indent="-292100" lvl="1" marL="914400" rtl="0" algn="l">
              <a:lnSpc>
                <a:spcPct val="115000"/>
              </a:lnSpc>
              <a:spcBef>
                <a:spcPts val="0"/>
              </a:spcBef>
              <a:spcAft>
                <a:spcPts val="0"/>
              </a:spcAft>
              <a:buSzPts val="1000"/>
              <a:buFont typeface="Lato"/>
              <a:buAutoNum type="alphaLcPeriod"/>
            </a:pPr>
            <a:r>
              <a:rPr lang="en" sz="1000">
                <a:latin typeface="Lato"/>
                <a:ea typeface="Lato"/>
                <a:cs typeface="Lato"/>
                <a:sym typeface="Lato"/>
              </a:rPr>
              <a:t>Dimensions of the net component (width and height)</a:t>
            </a:r>
            <a:endParaRPr sz="1000">
              <a:latin typeface="Lato"/>
              <a:ea typeface="Lato"/>
              <a:cs typeface="Lato"/>
              <a:sym typeface="Lato"/>
            </a:endParaRPr>
          </a:p>
          <a:p>
            <a:pPr indent="0" lvl="0" marL="0" rtl="0" algn="l">
              <a:lnSpc>
                <a:spcPct val="115000"/>
              </a:lnSpc>
              <a:spcBef>
                <a:spcPts val="0"/>
              </a:spcBef>
              <a:spcAft>
                <a:spcPts val="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idx="1" type="body"/>
          </p:nvPr>
        </p:nvSpPr>
        <p:spPr>
          <a:xfrm>
            <a:off x="272250" y="1641025"/>
            <a:ext cx="2861700" cy="30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3. Vector of routes (r)</a:t>
            </a:r>
            <a:endParaRPr sz="1400">
              <a:solidFill>
                <a:srgbClr val="000000"/>
              </a:solidFill>
            </a:endParaRPr>
          </a:p>
          <a:p>
            <a:pPr indent="-317500" lvl="1" marL="914400" rtl="0" algn="l">
              <a:spcBef>
                <a:spcPts val="0"/>
              </a:spcBef>
              <a:spcAft>
                <a:spcPts val="0"/>
              </a:spcAft>
              <a:buClr>
                <a:srgbClr val="000000"/>
              </a:buClr>
              <a:buSzPts val="1400"/>
              <a:buFont typeface="Lato"/>
              <a:buAutoNum type="alphaLcPeriod"/>
            </a:pPr>
            <a:r>
              <a:rPr lang="en" sz="1400">
                <a:solidFill>
                  <a:srgbClr val="000000"/>
                </a:solidFill>
              </a:rPr>
              <a:t>Metal layer of route(wire)</a:t>
            </a:r>
            <a:endParaRPr sz="1400">
              <a:solidFill>
                <a:srgbClr val="000000"/>
              </a:solidFill>
            </a:endParaRPr>
          </a:p>
          <a:p>
            <a:pPr indent="-317500" lvl="1" marL="914400" rtl="0" algn="l">
              <a:spcBef>
                <a:spcPts val="0"/>
              </a:spcBef>
              <a:spcAft>
                <a:spcPts val="0"/>
              </a:spcAft>
              <a:buClr>
                <a:srgbClr val="000000"/>
              </a:buClr>
              <a:buSzPts val="1400"/>
              <a:buFont typeface="Lato"/>
              <a:buAutoNum type="alphaLcPeriod"/>
            </a:pPr>
            <a:r>
              <a:rPr lang="en" sz="1400">
                <a:solidFill>
                  <a:srgbClr val="000000"/>
                </a:solidFill>
              </a:rPr>
              <a:t>Coordinates of points that the wire connects</a:t>
            </a:r>
            <a:endParaRPr sz="140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01" name="Google Shape;201;p31"/>
          <p:cNvPicPr preferRelativeResize="0"/>
          <p:nvPr/>
        </p:nvPicPr>
        <p:blipFill>
          <a:blip r:embed="rId3">
            <a:alphaModFix/>
          </a:blip>
          <a:stretch>
            <a:fillRect/>
          </a:stretch>
        </p:blipFill>
        <p:spPr>
          <a:xfrm>
            <a:off x="3667350" y="1447800"/>
            <a:ext cx="5248051" cy="32032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574850" y="524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SPEF</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22222"/>
                </a:solidFill>
              </a:rPr>
              <a:t>Standard Parasitic Exchange Format</a:t>
            </a:r>
            <a:r>
              <a:rPr lang="en" sz="1050">
                <a:solidFill>
                  <a:srgbClr val="222222"/>
                </a:solidFill>
                <a:highlight>
                  <a:srgbClr val="FFFFFF"/>
                </a:highlight>
              </a:rPr>
              <a:t> (</a:t>
            </a:r>
            <a:r>
              <a:rPr b="1" lang="en" sz="1050">
                <a:solidFill>
                  <a:srgbClr val="222222"/>
                </a:solidFill>
              </a:rPr>
              <a:t>SPEF</a:t>
            </a:r>
            <a:r>
              <a:rPr lang="en" sz="1050">
                <a:solidFill>
                  <a:srgbClr val="222222"/>
                </a:solidFill>
                <a:highlight>
                  <a:srgbClr val="FFFFFF"/>
                </a:highlight>
              </a:rPr>
              <a:t>) is an</a:t>
            </a:r>
            <a:r>
              <a:rPr lang="en" sz="1050">
                <a:solidFill>
                  <a:srgbClr val="222222"/>
                </a:solidFill>
                <a:highlight>
                  <a:srgbClr val="FFFFFF"/>
                </a:highlight>
                <a:uFill>
                  <a:noFill/>
                </a:uFill>
                <a:hlinkClick r:id="rId3"/>
              </a:rPr>
              <a:t> </a:t>
            </a:r>
            <a:r>
              <a:rPr lang="en" sz="1050">
                <a:solidFill>
                  <a:srgbClr val="0645AD"/>
                </a:solidFill>
                <a:uFill>
                  <a:noFill/>
                </a:uFill>
                <a:hlinkClick r:id="rId4"/>
              </a:rPr>
              <a:t>IEEE</a:t>
            </a:r>
            <a:r>
              <a:rPr lang="en" sz="1050">
                <a:solidFill>
                  <a:srgbClr val="222222"/>
                </a:solidFill>
                <a:highlight>
                  <a:srgbClr val="FFFFFF"/>
                </a:highlight>
              </a:rPr>
              <a:t> standard for representing parasitic data of wires in a chip in</a:t>
            </a:r>
            <a:r>
              <a:rPr lang="en" sz="1050">
                <a:solidFill>
                  <a:srgbClr val="222222"/>
                </a:solidFill>
                <a:highlight>
                  <a:srgbClr val="FFFFFF"/>
                </a:highlight>
                <a:uFill>
                  <a:noFill/>
                </a:uFill>
                <a:hlinkClick r:id="rId5"/>
              </a:rPr>
              <a:t> </a:t>
            </a:r>
            <a:r>
              <a:rPr lang="en" sz="1050">
                <a:solidFill>
                  <a:srgbClr val="0645AD"/>
                </a:solidFill>
                <a:uFill>
                  <a:noFill/>
                </a:uFill>
                <a:hlinkClick r:id="rId6"/>
              </a:rPr>
              <a:t>ASCII</a:t>
            </a:r>
            <a:r>
              <a:rPr lang="en" sz="1050">
                <a:solidFill>
                  <a:srgbClr val="222222"/>
                </a:solidFill>
                <a:highlight>
                  <a:srgbClr val="FFFFFF"/>
                </a:highlight>
              </a:rPr>
              <a:t> format. </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Non-ideal wires have parasitic</a:t>
            </a:r>
            <a:r>
              <a:rPr lang="en" sz="1050">
                <a:solidFill>
                  <a:srgbClr val="222222"/>
                </a:solidFill>
                <a:highlight>
                  <a:srgbClr val="FFFFFF"/>
                </a:highlight>
                <a:uFill>
                  <a:noFill/>
                </a:uFill>
                <a:hlinkClick r:id="rId7"/>
              </a:rPr>
              <a:t> </a:t>
            </a:r>
            <a:r>
              <a:rPr lang="en" sz="1050">
                <a:solidFill>
                  <a:srgbClr val="0645AD"/>
                </a:solidFill>
                <a:uFill>
                  <a:noFill/>
                </a:uFill>
                <a:hlinkClick r:id="rId8"/>
              </a:rPr>
              <a:t>resistance</a:t>
            </a:r>
            <a:r>
              <a:rPr lang="en" sz="1050">
                <a:solidFill>
                  <a:srgbClr val="222222"/>
                </a:solidFill>
                <a:highlight>
                  <a:srgbClr val="FFFFFF"/>
                </a:highlight>
              </a:rPr>
              <a:t> and</a:t>
            </a:r>
            <a:r>
              <a:rPr lang="en" sz="1050">
                <a:solidFill>
                  <a:srgbClr val="222222"/>
                </a:solidFill>
                <a:highlight>
                  <a:srgbClr val="FFFFFF"/>
                </a:highlight>
                <a:uFill>
                  <a:noFill/>
                </a:uFill>
                <a:hlinkClick r:id="rId9"/>
              </a:rPr>
              <a:t> </a:t>
            </a:r>
            <a:r>
              <a:rPr lang="en" sz="1050">
                <a:solidFill>
                  <a:srgbClr val="0645AD"/>
                </a:solidFill>
                <a:uFill>
                  <a:noFill/>
                </a:uFill>
                <a:hlinkClick r:id="rId10"/>
              </a:rPr>
              <a:t>capacitance</a:t>
            </a:r>
            <a:r>
              <a:rPr lang="en" sz="1050">
                <a:solidFill>
                  <a:srgbClr val="222222"/>
                </a:solidFill>
                <a:highlight>
                  <a:srgbClr val="FFFFFF"/>
                </a:highlight>
              </a:rPr>
              <a:t> that are captured by SPEF. </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These wires also have</a:t>
            </a:r>
            <a:r>
              <a:rPr lang="en" sz="1050">
                <a:solidFill>
                  <a:srgbClr val="222222"/>
                </a:solidFill>
                <a:highlight>
                  <a:srgbClr val="FFFFFF"/>
                </a:highlight>
                <a:uFill>
                  <a:noFill/>
                </a:uFill>
                <a:hlinkClick r:id="rId11"/>
              </a:rPr>
              <a:t> </a:t>
            </a:r>
            <a:r>
              <a:rPr lang="en" sz="1050">
                <a:solidFill>
                  <a:srgbClr val="0645AD"/>
                </a:solidFill>
                <a:uFill>
                  <a:noFill/>
                </a:uFill>
                <a:hlinkClick r:id="rId12"/>
              </a:rPr>
              <a:t>inductance</a:t>
            </a:r>
            <a:r>
              <a:rPr lang="en" sz="1050">
                <a:solidFill>
                  <a:srgbClr val="222222"/>
                </a:solidFill>
                <a:highlight>
                  <a:srgbClr val="FFFFFF"/>
                </a:highlight>
              </a:rPr>
              <a:t> that is not included in SPEF.</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SPEF is extracted after routing in</a:t>
            </a:r>
            <a:r>
              <a:rPr lang="en" sz="1050">
                <a:solidFill>
                  <a:srgbClr val="222222"/>
                </a:solidFill>
                <a:highlight>
                  <a:srgbClr val="FFFFFF"/>
                </a:highlight>
                <a:uFill>
                  <a:noFill/>
                </a:uFill>
                <a:hlinkClick r:id="rId13"/>
              </a:rPr>
              <a:t> </a:t>
            </a:r>
            <a:r>
              <a:rPr lang="en" sz="1050">
                <a:solidFill>
                  <a:srgbClr val="0645AD"/>
                </a:solidFill>
                <a:uFill>
                  <a:noFill/>
                </a:uFill>
                <a:hlinkClick r:id="rId14"/>
              </a:rPr>
              <a:t>Place and route</a:t>
            </a:r>
            <a:r>
              <a:rPr lang="en" sz="1050">
                <a:solidFill>
                  <a:srgbClr val="222222"/>
                </a:solidFill>
                <a:highlight>
                  <a:srgbClr val="FFFFFF"/>
                </a:highlight>
              </a:rPr>
              <a:t> stage. This helps in accurate calculation of</a:t>
            </a:r>
            <a:r>
              <a:rPr lang="en" sz="1050">
                <a:solidFill>
                  <a:srgbClr val="222222"/>
                </a:solidFill>
                <a:highlight>
                  <a:srgbClr val="FFFFFF"/>
                </a:highlight>
                <a:uFill>
                  <a:noFill/>
                </a:uFill>
                <a:hlinkClick r:id="rId15"/>
              </a:rPr>
              <a:t> </a:t>
            </a:r>
            <a:r>
              <a:rPr lang="en" sz="1050">
                <a:solidFill>
                  <a:srgbClr val="0645AD"/>
                </a:solidFill>
                <a:uFill>
                  <a:noFill/>
                </a:uFill>
                <a:hlinkClick r:id="rId16"/>
              </a:rPr>
              <a:t>IR-drop analysis</a:t>
            </a:r>
            <a:r>
              <a:rPr lang="en" sz="1050">
                <a:solidFill>
                  <a:srgbClr val="222222"/>
                </a:solidFill>
                <a:highlight>
                  <a:srgbClr val="FFFFFF"/>
                </a:highlight>
              </a:rPr>
              <a:t> and other analysis after routing. This file contains the R and C parameters depending on the placement of our tile/block and the routing among the placed cells. </a:t>
            </a:r>
            <a:endParaRPr sz="1050">
              <a:solidFill>
                <a:srgbClr val="222222"/>
              </a:solidFill>
              <a:highlight>
                <a:srgbClr val="FFFFFF"/>
              </a:highlight>
            </a:endParaRPr>
          </a:p>
          <a:p>
            <a:pPr indent="0" lvl="0" marL="0" rtl="0" algn="l">
              <a:spcBef>
                <a:spcPts val="1600"/>
              </a:spcBef>
              <a:spcAft>
                <a:spcPts val="0"/>
              </a:spcAft>
              <a:buNone/>
            </a:pPr>
            <a:r>
              <a:t/>
            </a:r>
            <a:endParaRPr sz="1050">
              <a:solidFill>
                <a:srgbClr val="222222"/>
              </a:solidFill>
              <a:highlight>
                <a:srgbClr val="FFFFFF"/>
              </a:highlight>
            </a:endParaRPr>
          </a:p>
          <a:p>
            <a:pPr indent="0" lvl="0" marL="0" rtl="0" algn="l">
              <a:spcBef>
                <a:spcPts val="1600"/>
              </a:spcBef>
              <a:spcAft>
                <a:spcPts val="1600"/>
              </a:spcAft>
              <a:buNone/>
            </a:pPr>
            <a:r>
              <a:t/>
            </a:r>
            <a:endParaRPr sz="1050">
              <a:solidFill>
                <a:srgbClr val="22222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18525" y="311575"/>
            <a:ext cx="7688700" cy="5352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i="1" lang="en" sz="1400">
                <a:solidFill>
                  <a:srgbClr val="000000"/>
                </a:solidFill>
                <a:latin typeface="Lato"/>
                <a:ea typeface="Lato"/>
                <a:cs typeface="Lato"/>
                <a:sym typeface="Lato"/>
              </a:rPr>
              <a:t>Now, we will explore the data structure that contains the info that generates the SPEF file…..</a:t>
            </a:r>
            <a:endParaRPr i="1" sz="1400">
              <a:solidFill>
                <a:srgbClr val="000000"/>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07" name="Google Shape;207;p32"/>
          <p:cNvSpPr txBox="1"/>
          <p:nvPr>
            <p:ph idx="1" type="body"/>
          </p:nvPr>
        </p:nvSpPr>
        <p:spPr>
          <a:xfrm>
            <a:off x="729450" y="1395175"/>
            <a:ext cx="3102300" cy="3399600"/>
          </a:xfrm>
          <a:prstGeom prst="rect">
            <a:avLst/>
          </a:prstGeom>
        </p:spPr>
        <p:txBody>
          <a:bodyPr anchorCtr="0" anchor="t" bIns="91425" lIns="91425" spcFirstLastPara="1" rIns="91425" wrap="square" tIns="91425">
            <a:noAutofit/>
          </a:bodyPr>
          <a:lstStyle/>
          <a:p>
            <a:pPr indent="0" lvl="0" marL="457200" rtl="0" algn="l">
              <a:lnSpc>
                <a:spcPct val="138000"/>
              </a:lnSpc>
              <a:spcBef>
                <a:spcPts val="0"/>
              </a:spcBef>
              <a:spcAft>
                <a:spcPts val="0"/>
              </a:spcAft>
              <a:buNone/>
            </a:pPr>
            <a:r>
              <a:rPr b="1" lang="en" sz="1000">
                <a:solidFill>
                  <a:srgbClr val="000000"/>
                </a:solidFill>
                <a:latin typeface="Times New Roman"/>
                <a:ea typeface="Times New Roman"/>
                <a:cs typeface="Times New Roman"/>
                <a:sym typeface="Times New Roman"/>
              </a:rPr>
              <a:t>For ever net there is a vector of struct wires. Each wire contains:</a:t>
            </a:r>
            <a:endParaRPr b="1" sz="1000">
              <a:solidFill>
                <a:srgbClr val="000000"/>
              </a:solidFill>
              <a:latin typeface="Times New Roman"/>
              <a:ea typeface="Times New Roman"/>
              <a:cs typeface="Times New Roman"/>
              <a:sym typeface="Times New Roman"/>
            </a:endParaRPr>
          </a:p>
          <a:p>
            <a:pPr indent="0" lvl="0" marL="457200" rtl="0" algn="l">
              <a:lnSpc>
                <a:spcPct val="138000"/>
              </a:lnSpc>
              <a:spcBef>
                <a:spcPts val="0"/>
              </a:spcBef>
              <a:spcAft>
                <a:spcPts val="0"/>
              </a:spcAft>
              <a:buNone/>
            </a:pPr>
            <a:r>
              <a:rPr lang="en" sz="1000">
                <a:solidFill>
                  <a:srgbClr val="000000"/>
                </a:solidFill>
                <a:latin typeface="Times New Roman"/>
                <a:ea typeface="Times New Roman"/>
                <a:cs typeface="Times New Roman"/>
                <a:sym typeface="Times New Roman"/>
              </a:rPr>
              <a:t>A</a:t>
            </a:r>
            <a:r>
              <a:rPr lang="en" sz="1000">
                <a:solidFill>
                  <a:srgbClr val="000000"/>
                </a:solidFill>
              </a:rPr>
              <a:t>-A start node (this could be one of the net components with their associated pin or an internal node that is created)</a:t>
            </a:r>
            <a:endParaRPr sz="1000">
              <a:solidFill>
                <a:srgbClr val="000000"/>
              </a:solidFill>
            </a:endParaRPr>
          </a:p>
          <a:p>
            <a:pPr indent="0" lvl="0" marL="457200" rtl="0" algn="l">
              <a:lnSpc>
                <a:spcPct val="138000"/>
              </a:lnSpc>
              <a:spcBef>
                <a:spcPts val="0"/>
              </a:spcBef>
              <a:spcAft>
                <a:spcPts val="0"/>
              </a:spcAft>
              <a:buNone/>
            </a:pPr>
            <a:r>
              <a:rPr lang="en" sz="1000">
                <a:solidFill>
                  <a:srgbClr val="000000"/>
                </a:solidFill>
              </a:rPr>
              <a:t>B- C_cap this represents the capacitance of the wire  and the start node is the same as the wire ( the endNode is always the ground)</a:t>
            </a:r>
            <a:endParaRPr sz="1000">
              <a:solidFill>
                <a:srgbClr val="000000"/>
              </a:solidFill>
            </a:endParaRPr>
          </a:p>
          <a:p>
            <a:pPr indent="0" lvl="0" marL="457200" rtl="0" algn="l">
              <a:lnSpc>
                <a:spcPct val="138000"/>
              </a:lnSpc>
              <a:spcBef>
                <a:spcPts val="0"/>
              </a:spcBef>
              <a:spcAft>
                <a:spcPts val="0"/>
              </a:spcAft>
              <a:buNone/>
            </a:pPr>
            <a:r>
              <a:rPr lang="en" sz="1000">
                <a:solidFill>
                  <a:srgbClr val="000000"/>
                </a:solidFill>
              </a:rPr>
              <a:t>C- C_res this contains the endNode as well because resistance connects between two nodes ad the value of the resistance.</a:t>
            </a:r>
            <a:endParaRPr sz="1000">
              <a:solidFill>
                <a:srgbClr val="000000"/>
              </a:solidFill>
            </a:endParaRPr>
          </a:p>
          <a:p>
            <a:pPr indent="0" lvl="0" marL="457200" rtl="0" algn="l">
              <a:lnSpc>
                <a:spcPct val="138000"/>
              </a:lnSpc>
              <a:spcBef>
                <a:spcPts val="0"/>
              </a:spcBef>
              <a:spcAft>
                <a:spcPts val="0"/>
              </a:spcAft>
              <a:buNone/>
            </a:pPr>
            <a:r>
              <a:rPr lang="en" sz="1000">
                <a:solidFill>
                  <a:srgbClr val="000000"/>
                </a:solidFill>
              </a:rPr>
              <a:t>D- Length of the wire</a:t>
            </a:r>
            <a:endParaRPr sz="1000">
              <a:solidFill>
                <a:srgbClr val="000000"/>
              </a:solidFil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b="1" lang="en" sz="1000">
                <a:solidFill>
                  <a:srgbClr val="000000"/>
                </a:solidFill>
                <a:latin typeface="Times New Roman"/>
                <a:ea typeface="Times New Roman"/>
                <a:cs typeface="Times New Roman"/>
                <a:sym typeface="Times New Roman"/>
              </a:rPr>
              <a:t>For each net, there is a vector of wires according to the number of routes.</a:t>
            </a:r>
            <a:endParaRPr b="1"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pic>
        <p:nvPicPr>
          <p:cNvPr id="208" name="Google Shape;208;p32"/>
          <p:cNvPicPr preferRelativeResize="0"/>
          <p:nvPr/>
        </p:nvPicPr>
        <p:blipFill>
          <a:blip r:embed="rId3">
            <a:alphaModFix/>
          </a:blip>
          <a:stretch>
            <a:fillRect/>
          </a:stretch>
        </p:blipFill>
        <p:spPr>
          <a:xfrm>
            <a:off x="5431950" y="922975"/>
            <a:ext cx="2750197" cy="3991924"/>
          </a:xfrm>
          <a:prstGeom prst="rect">
            <a:avLst/>
          </a:prstGeom>
          <a:noFill/>
          <a:ln>
            <a:noFill/>
          </a:ln>
        </p:spPr>
      </p:pic>
      <p:sp>
        <p:nvSpPr>
          <p:cNvPr id="209" name="Google Shape;209;p32"/>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272250" y="-52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Main Functions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5" name="Google Shape;215;p33"/>
          <p:cNvSpPr txBox="1"/>
          <p:nvPr>
            <p:ph idx="1" type="body"/>
          </p:nvPr>
        </p:nvSpPr>
        <p:spPr>
          <a:xfrm>
            <a:off x="279900" y="1402350"/>
            <a:ext cx="2227800" cy="10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000000"/>
                </a:solidFill>
              </a:rPr>
              <a:t>getOrigin </a:t>
            </a:r>
            <a:r>
              <a:rPr lang="en" sz="1000">
                <a:solidFill>
                  <a:srgbClr val="000000"/>
                </a:solidFill>
              </a:rPr>
              <a:t>gets the new origin of the component on the grid based on the position of the component and orientation in the def file ( there are 8 cases)</a:t>
            </a:r>
            <a:endParaRPr sz="1000">
              <a:solidFill>
                <a:srgbClr val="000000"/>
              </a:solidFill>
            </a:endParaRPr>
          </a:p>
          <a:p>
            <a:pPr indent="0" lvl="0" marL="0" rtl="0" algn="l">
              <a:spcBef>
                <a:spcPts val="1600"/>
              </a:spcBef>
              <a:spcAft>
                <a:spcPts val="1600"/>
              </a:spcAft>
              <a:buNone/>
            </a:pPr>
            <a:r>
              <a:t/>
            </a:r>
            <a:endParaRPr/>
          </a:p>
        </p:txBody>
      </p:sp>
      <p:pic>
        <p:nvPicPr>
          <p:cNvPr id="216" name="Google Shape;216;p33"/>
          <p:cNvPicPr preferRelativeResize="0"/>
          <p:nvPr/>
        </p:nvPicPr>
        <p:blipFill>
          <a:blip r:embed="rId3">
            <a:alphaModFix/>
          </a:blip>
          <a:stretch>
            <a:fillRect/>
          </a:stretch>
        </p:blipFill>
        <p:spPr>
          <a:xfrm>
            <a:off x="447775" y="634650"/>
            <a:ext cx="5943601" cy="657225"/>
          </a:xfrm>
          <a:prstGeom prst="rect">
            <a:avLst/>
          </a:prstGeom>
          <a:noFill/>
          <a:ln>
            <a:noFill/>
          </a:ln>
        </p:spPr>
      </p:pic>
      <p:sp>
        <p:nvSpPr>
          <p:cNvPr id="217" name="Google Shape;217;p33"/>
          <p:cNvSpPr txBox="1"/>
          <p:nvPr>
            <p:ph idx="1" type="body"/>
          </p:nvPr>
        </p:nvSpPr>
        <p:spPr>
          <a:xfrm>
            <a:off x="3362600" y="1452675"/>
            <a:ext cx="2227800" cy="11190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000">
                <a:solidFill>
                  <a:srgbClr val="000000"/>
                </a:solidFill>
              </a:rPr>
              <a:t> </a:t>
            </a:r>
            <a:r>
              <a:rPr b="1" i="1" lang="en" sz="1000">
                <a:solidFill>
                  <a:srgbClr val="000000"/>
                </a:solidFill>
              </a:rPr>
              <a:t>getCorners</a:t>
            </a:r>
            <a:r>
              <a:rPr lang="en" sz="1000">
                <a:solidFill>
                  <a:srgbClr val="000000"/>
                </a:solidFill>
              </a:rPr>
              <a:t> gets the coordinates of the two corners of the rects associated with the pins based on the orientation and the new origin calculated previously</a:t>
            </a:r>
            <a:endParaRPr sz="1000">
              <a:solidFill>
                <a:srgbClr val="000000"/>
              </a:solidFil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sp>
        <p:nvSpPr>
          <p:cNvPr id="218" name="Google Shape;218;p33"/>
          <p:cNvSpPr txBox="1"/>
          <p:nvPr>
            <p:ph idx="1" type="body"/>
          </p:nvPr>
        </p:nvSpPr>
        <p:spPr>
          <a:xfrm>
            <a:off x="6487125" y="1435550"/>
            <a:ext cx="2227800" cy="1366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i="1" lang="en" sz="1000">
                <a:solidFill>
                  <a:srgbClr val="000000"/>
                </a:solidFill>
              </a:rPr>
              <a:t> pin_interesect </a:t>
            </a:r>
            <a:r>
              <a:rPr lang="en" sz="1000">
                <a:solidFill>
                  <a:srgbClr val="000000"/>
                </a:solidFill>
              </a:rPr>
              <a:t>a net component and a coordinate is passed to this function and the intersection is checked according to all the rects associated with the pin associated with the net component</a:t>
            </a:r>
            <a:endParaRPr sz="1000">
              <a:solidFill>
                <a:srgbClr val="000000"/>
              </a:solidFil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pic>
        <p:nvPicPr>
          <p:cNvPr id="219" name="Google Shape;219;p33"/>
          <p:cNvPicPr preferRelativeResize="0"/>
          <p:nvPr/>
        </p:nvPicPr>
        <p:blipFill>
          <a:blip r:embed="rId4">
            <a:alphaModFix/>
          </a:blip>
          <a:stretch>
            <a:fillRect/>
          </a:stretch>
        </p:blipFill>
        <p:spPr>
          <a:xfrm>
            <a:off x="304800" y="2837850"/>
            <a:ext cx="2249276" cy="2165925"/>
          </a:xfrm>
          <a:prstGeom prst="rect">
            <a:avLst/>
          </a:prstGeom>
          <a:noFill/>
          <a:ln>
            <a:noFill/>
          </a:ln>
        </p:spPr>
      </p:pic>
      <p:pic>
        <p:nvPicPr>
          <p:cNvPr id="220" name="Google Shape;220;p33"/>
          <p:cNvPicPr preferRelativeResize="0"/>
          <p:nvPr/>
        </p:nvPicPr>
        <p:blipFill>
          <a:blip r:embed="rId5">
            <a:alphaModFix/>
          </a:blip>
          <a:stretch>
            <a:fillRect/>
          </a:stretch>
        </p:blipFill>
        <p:spPr>
          <a:xfrm>
            <a:off x="3392275" y="3102539"/>
            <a:ext cx="2249275" cy="1888561"/>
          </a:xfrm>
          <a:prstGeom prst="rect">
            <a:avLst/>
          </a:prstGeom>
          <a:noFill/>
          <a:ln>
            <a:noFill/>
          </a:ln>
        </p:spPr>
      </p:pic>
      <p:pic>
        <p:nvPicPr>
          <p:cNvPr id="221" name="Google Shape;221;p33"/>
          <p:cNvPicPr preferRelativeResize="0"/>
          <p:nvPr/>
        </p:nvPicPr>
        <p:blipFill>
          <a:blip r:embed="rId6">
            <a:alphaModFix/>
          </a:blip>
          <a:stretch>
            <a:fillRect/>
          </a:stretch>
        </p:blipFill>
        <p:spPr>
          <a:xfrm>
            <a:off x="6391375" y="2954750"/>
            <a:ext cx="2600225" cy="199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idx="1" type="body"/>
          </p:nvPr>
        </p:nvSpPr>
        <p:spPr>
          <a:xfrm>
            <a:off x="729450" y="1493425"/>
            <a:ext cx="1893900" cy="3382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i="1" lang="en" sz="1000">
                <a:solidFill>
                  <a:srgbClr val="000000"/>
                </a:solidFill>
                <a:latin typeface="Times New Roman"/>
                <a:ea typeface="Times New Roman"/>
                <a:cs typeface="Times New Roman"/>
                <a:sym typeface="Times New Roman"/>
              </a:rPr>
              <a:t>The main itself</a:t>
            </a:r>
            <a:endParaRPr sz="10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000">
                <a:solidFill>
                  <a:srgbClr val="000000"/>
                </a:solidFill>
                <a:latin typeface="Times New Roman"/>
                <a:ea typeface="Times New Roman"/>
                <a:cs typeface="Times New Roman"/>
                <a:sym typeface="Times New Roman"/>
              </a:rPr>
              <a:t>Within the main, for every net we go through every route and check for intersections between coordinates and components/internal nodes and determine the start and end node of the wire. The length of the wire is calculated and the resistance and capacitance for each is calculated and stored in the wire. For every net, there is a vector of wires. Then the spef file is generated.</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pic>
        <p:nvPicPr>
          <p:cNvPr id="227" name="Google Shape;227;p34"/>
          <p:cNvPicPr preferRelativeResize="0"/>
          <p:nvPr/>
        </p:nvPicPr>
        <p:blipFill>
          <a:blip r:embed="rId3">
            <a:alphaModFix/>
          </a:blip>
          <a:stretch>
            <a:fillRect/>
          </a:stretch>
        </p:blipFill>
        <p:spPr>
          <a:xfrm>
            <a:off x="3309150" y="718625"/>
            <a:ext cx="5511825" cy="430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233" name="Google Shape;233;p35"/>
          <p:cNvPicPr preferRelativeResize="0"/>
          <p:nvPr/>
        </p:nvPicPr>
        <p:blipFill>
          <a:blip r:embed="rId3">
            <a:alphaModFix/>
          </a:blip>
          <a:stretch>
            <a:fillRect/>
          </a:stretch>
        </p:blipFill>
        <p:spPr>
          <a:xfrm>
            <a:off x="4343400" y="1047725"/>
            <a:ext cx="2750950" cy="3562375"/>
          </a:xfrm>
          <a:prstGeom prst="rect">
            <a:avLst/>
          </a:prstGeom>
          <a:noFill/>
          <a:ln>
            <a:noFill/>
          </a:ln>
        </p:spPr>
      </p:pic>
      <p:sp>
        <p:nvSpPr>
          <p:cNvPr id="234" name="Google Shape;234;p35"/>
          <p:cNvSpPr txBox="1"/>
          <p:nvPr/>
        </p:nvSpPr>
        <p:spPr>
          <a:xfrm>
            <a:off x="1026725" y="2102600"/>
            <a:ext cx="15228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is the SPEF geenrated using timer.def and osu035.lef</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252925" y="1476650"/>
            <a:ext cx="7688700" cy="3511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2600">
                <a:solidFill>
                  <a:srgbClr val="000000"/>
                </a:solidFill>
                <a:latin typeface="Times New Roman"/>
                <a:ea typeface="Times New Roman"/>
                <a:cs typeface="Times New Roman"/>
                <a:sym typeface="Times New Roman"/>
              </a:rPr>
              <a:t>Limitations </a:t>
            </a:r>
            <a:endParaRPr b="1" sz="26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1)Even though we outputted SPEF files, we did not test if they are correct as we were having issues with OpenSTA.   </a:t>
            </a:r>
            <a:endParaRPr sz="14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400">
                <a:solidFill>
                  <a:srgbClr val="000000"/>
                </a:solidFill>
                <a:latin typeface="Times New Roman"/>
                <a:ea typeface="Times New Roman"/>
                <a:cs typeface="Times New Roman"/>
                <a:sym typeface="Times New Roman"/>
              </a:rPr>
              <a:t>2) Since we created our own parsers, we are assuming that tall def files follow the same format as timer.def so any format that is different ( in terms of indentation and categorization) will not be supported.</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Questions?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554225" y="463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To extract parasitic data ( resistance and capacitance ) of the interconnects.</a:t>
            </a:r>
            <a:endParaRPr/>
          </a:p>
          <a:p>
            <a:pPr indent="-311150" lvl="0" marL="457200" rtl="0" algn="l">
              <a:spcBef>
                <a:spcPts val="0"/>
              </a:spcBef>
              <a:spcAft>
                <a:spcPts val="0"/>
              </a:spcAft>
              <a:buSzPts val="1300"/>
              <a:buAutoNum type="arabicParenR"/>
            </a:pPr>
            <a:r>
              <a:rPr lang="en"/>
              <a:t>Extraction is from the following input files:</a:t>
            </a:r>
            <a:endParaRPr/>
          </a:p>
          <a:p>
            <a:pPr indent="0" lvl="0" marL="457200" rtl="0" algn="l">
              <a:spcBef>
                <a:spcPts val="1600"/>
              </a:spcBef>
              <a:spcAft>
                <a:spcPts val="0"/>
              </a:spcAft>
              <a:buNone/>
            </a:pPr>
            <a:r>
              <a:rPr lang="en"/>
              <a:t>A- DEF file</a:t>
            </a:r>
            <a:endParaRPr/>
          </a:p>
          <a:p>
            <a:pPr indent="0" lvl="0" marL="457200" rtl="0" algn="l">
              <a:spcBef>
                <a:spcPts val="1600"/>
              </a:spcBef>
              <a:spcAft>
                <a:spcPts val="0"/>
              </a:spcAft>
              <a:buNone/>
            </a:pPr>
            <a:r>
              <a:rPr lang="en"/>
              <a:t>B- LIB file</a:t>
            </a:r>
            <a:endParaRPr/>
          </a:p>
          <a:p>
            <a:pPr indent="0" lvl="0" marL="457200" rtl="0" algn="l">
              <a:spcBef>
                <a:spcPts val="1600"/>
              </a:spcBef>
              <a:spcAft>
                <a:spcPts val="0"/>
              </a:spcAft>
              <a:buNone/>
            </a:pPr>
            <a:r>
              <a:rPr lang="en"/>
              <a:t>C- LEF file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02675" y="535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a:t>
            </a:r>
            <a:endParaRPr/>
          </a:p>
        </p:txBody>
      </p:sp>
      <p:sp>
        <p:nvSpPr>
          <p:cNvPr id="105" name="Google Shape;105;p16"/>
          <p:cNvSpPr txBox="1"/>
          <p:nvPr>
            <p:ph idx="1" type="body"/>
          </p:nvPr>
        </p:nvSpPr>
        <p:spPr>
          <a:xfrm>
            <a:off x="729450" y="1675800"/>
            <a:ext cx="7688700" cy="26643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400">
                <a:solidFill>
                  <a:schemeClr val="dk1"/>
                </a:solidFill>
              </a:rPr>
              <a:t>The lef file provided us with info related to the individual macros of all the possible cells that can be used.</a:t>
            </a:r>
            <a:endParaRPr sz="1400">
              <a:solidFill>
                <a:schemeClr val="dk1"/>
              </a:solidFill>
            </a:endParaRPr>
          </a:p>
          <a:p>
            <a:pPr indent="0" lvl="0" marL="0" rtl="0" algn="l">
              <a:lnSpc>
                <a:spcPct val="138000"/>
              </a:lnSpc>
              <a:spcBef>
                <a:spcPts val="0"/>
              </a:spcBef>
              <a:spcAft>
                <a:spcPts val="0"/>
              </a:spcAft>
              <a:buNone/>
            </a:pPr>
            <a:r>
              <a:rPr lang="en" sz="1400">
                <a:solidFill>
                  <a:schemeClr val="dk1"/>
                </a:solidFill>
              </a:rPr>
              <a:t> </a:t>
            </a:r>
            <a:endParaRPr sz="1400">
              <a:solidFill>
                <a:schemeClr val="dk1"/>
              </a:solidFill>
            </a:endParaRPr>
          </a:p>
          <a:p>
            <a:pPr indent="0" lvl="0" marL="0" rtl="0" algn="l">
              <a:lnSpc>
                <a:spcPct val="138000"/>
              </a:lnSpc>
              <a:spcBef>
                <a:spcPts val="0"/>
              </a:spcBef>
              <a:spcAft>
                <a:spcPts val="0"/>
              </a:spcAft>
              <a:buNone/>
            </a:pPr>
            <a:r>
              <a:rPr lang="en" sz="1400">
                <a:solidFill>
                  <a:schemeClr val="dk1"/>
                </a:solidFill>
              </a:rPr>
              <a:t>The relevant info included all the pins associated with each macro and their directions. </a:t>
            </a:r>
            <a:endParaRPr sz="1400">
              <a:solidFill>
                <a:schemeClr val="dk1"/>
              </a:solidFill>
            </a:endParaRPr>
          </a:p>
          <a:p>
            <a:pPr indent="0" lvl="0" marL="0" rtl="0" algn="l">
              <a:lnSpc>
                <a:spcPct val="138000"/>
              </a:lnSpc>
              <a:spcBef>
                <a:spcPts val="0"/>
              </a:spcBef>
              <a:spcAft>
                <a:spcPts val="0"/>
              </a:spcAft>
              <a:buNone/>
            </a:pPr>
            <a:r>
              <a:t/>
            </a:r>
            <a:endParaRPr sz="14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sz="1400">
                <a:solidFill>
                  <a:schemeClr val="dk1"/>
                </a:solidFill>
              </a:rPr>
              <a:t>It  provides us with the resistance and capacitance per sheet for the different metal layers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92375" y="57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t>
            </a:r>
            <a:endParaRPr/>
          </a:p>
        </p:txBody>
      </p:sp>
      <p:sp>
        <p:nvSpPr>
          <p:cNvPr id="111" name="Google Shape;111;p17"/>
          <p:cNvSpPr txBox="1"/>
          <p:nvPr>
            <p:ph idx="1" type="body"/>
          </p:nvPr>
        </p:nvSpPr>
        <p:spPr>
          <a:xfrm>
            <a:off x="492375" y="1666550"/>
            <a:ext cx="7688700" cy="2977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400">
                <a:solidFill>
                  <a:schemeClr val="dk1"/>
                </a:solidFill>
              </a:rPr>
              <a:t>The def file provided us with the details of the circuit itself.</a:t>
            </a:r>
            <a:endParaRPr sz="1400">
              <a:solidFill>
                <a:schemeClr val="dk1"/>
              </a:solidFill>
            </a:endParaRPr>
          </a:p>
          <a:p>
            <a:pPr indent="-317500" lvl="0" marL="457200" rtl="0" algn="l">
              <a:lnSpc>
                <a:spcPct val="138000"/>
              </a:lnSpc>
              <a:spcBef>
                <a:spcPts val="0"/>
              </a:spcBef>
              <a:spcAft>
                <a:spcPts val="0"/>
              </a:spcAft>
              <a:buClr>
                <a:schemeClr val="dk1"/>
              </a:buClr>
              <a:buSzPts val="1400"/>
              <a:buAutoNum type="arabicParenR"/>
            </a:pPr>
            <a:r>
              <a:rPr lang="en" sz="1400">
                <a:solidFill>
                  <a:schemeClr val="dk1"/>
                </a:solidFill>
              </a:rPr>
              <a:t>This includes all the components in the circuit,</a:t>
            </a:r>
            <a:endParaRPr sz="1400">
              <a:solidFill>
                <a:schemeClr val="dk1"/>
              </a:solidFill>
            </a:endParaRPr>
          </a:p>
          <a:p>
            <a:pPr indent="0" lvl="0" marL="0" rtl="0" algn="l">
              <a:lnSpc>
                <a:spcPct val="138000"/>
              </a:lnSpc>
              <a:spcBef>
                <a:spcPts val="0"/>
              </a:spcBef>
              <a:spcAft>
                <a:spcPts val="0"/>
              </a:spcAft>
              <a:buNone/>
            </a:pPr>
            <a:r>
              <a:rPr lang="en" sz="1400">
                <a:solidFill>
                  <a:schemeClr val="dk1"/>
                </a:solidFill>
              </a:rPr>
              <a:t> A- Nicknames,</a:t>
            </a:r>
            <a:endParaRPr sz="1400">
              <a:solidFill>
                <a:schemeClr val="dk1"/>
              </a:solidFill>
            </a:endParaRPr>
          </a:p>
          <a:p>
            <a:pPr indent="0" lvl="0" marL="0" rtl="0" algn="l">
              <a:lnSpc>
                <a:spcPct val="138000"/>
              </a:lnSpc>
              <a:spcBef>
                <a:spcPts val="0"/>
              </a:spcBef>
              <a:spcAft>
                <a:spcPts val="0"/>
              </a:spcAft>
              <a:buNone/>
            </a:pPr>
            <a:r>
              <a:rPr lang="en" sz="1400">
                <a:solidFill>
                  <a:schemeClr val="dk1"/>
                </a:solidFill>
              </a:rPr>
              <a:t> b- Macro names,</a:t>
            </a:r>
            <a:endParaRPr sz="1400">
              <a:solidFill>
                <a:schemeClr val="dk1"/>
              </a:solidFill>
            </a:endParaRPr>
          </a:p>
          <a:p>
            <a:pPr indent="0" lvl="0" marL="0" rtl="0" algn="l">
              <a:lnSpc>
                <a:spcPct val="138000"/>
              </a:lnSpc>
              <a:spcBef>
                <a:spcPts val="0"/>
              </a:spcBef>
              <a:spcAft>
                <a:spcPts val="0"/>
              </a:spcAft>
              <a:buNone/>
            </a:pPr>
            <a:r>
              <a:rPr lang="en" sz="1400">
                <a:solidFill>
                  <a:schemeClr val="dk1"/>
                </a:solidFill>
              </a:rPr>
              <a:t> c- Positions on the grid.</a:t>
            </a:r>
            <a:endParaRPr sz="1400">
              <a:solidFill>
                <a:schemeClr val="dk1"/>
              </a:solidFill>
            </a:endParaRPr>
          </a:p>
          <a:p>
            <a:pPr indent="-317500" lvl="0" marL="457200" rtl="0" algn="l">
              <a:lnSpc>
                <a:spcPct val="138000"/>
              </a:lnSpc>
              <a:spcBef>
                <a:spcPts val="0"/>
              </a:spcBef>
              <a:spcAft>
                <a:spcPts val="0"/>
              </a:spcAft>
              <a:buClr>
                <a:schemeClr val="dk1"/>
              </a:buClr>
              <a:buSzPts val="1400"/>
              <a:buAutoNum type="arabicParenR"/>
            </a:pPr>
            <a:r>
              <a:rPr lang="en" sz="1400">
                <a:solidFill>
                  <a:schemeClr val="dk1"/>
                </a:solidFill>
              </a:rPr>
              <a:t>Netlist:</a:t>
            </a:r>
            <a:endParaRPr sz="14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sz="1400">
                <a:solidFill>
                  <a:schemeClr val="dk1"/>
                </a:solidFill>
              </a:rPr>
              <a:t>These are a set of all the nets in the circuit along with their associated components ( each component with the corresponding pin) that form the net with the other components and the routing of all the wires connecting these pins in the net. </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67625" y="58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SPEF Parts</a:t>
            </a:r>
            <a:endParaRPr/>
          </a:p>
        </p:txBody>
      </p:sp>
      <p:sp>
        <p:nvSpPr>
          <p:cNvPr id="117" name="Google Shape;117;p18"/>
          <p:cNvSpPr txBox="1"/>
          <p:nvPr>
            <p:ph idx="1" type="body"/>
          </p:nvPr>
        </p:nvSpPr>
        <p:spPr>
          <a:xfrm>
            <a:off x="461450" y="1707800"/>
            <a:ext cx="7688700" cy="28584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None/>
            </a:pPr>
            <a:r>
              <a:rPr lang="en" sz="1100"/>
              <a:t>1)</a:t>
            </a:r>
            <a:r>
              <a:rPr lang="en" sz="1100"/>
              <a:t>Name Mapping</a:t>
            </a:r>
            <a:endParaRPr sz="1100"/>
          </a:p>
          <a:p>
            <a:pPr indent="-228600" lvl="1" marL="914400" rtl="0" algn="l">
              <a:spcBef>
                <a:spcPts val="0"/>
              </a:spcBef>
              <a:spcAft>
                <a:spcPts val="0"/>
              </a:spcAft>
              <a:buNone/>
            </a:pPr>
            <a:r>
              <a:rPr lang="en" sz="1100"/>
              <a:t>Lists the names of all the components in the net and gives them numbers as an abbreviation</a:t>
            </a:r>
            <a:endParaRPr sz="1100"/>
          </a:p>
          <a:p>
            <a:pPr indent="-228600" lvl="0" marL="457200" rtl="0" algn="l">
              <a:spcBef>
                <a:spcPts val="0"/>
              </a:spcBef>
              <a:spcAft>
                <a:spcPts val="0"/>
              </a:spcAft>
              <a:buNone/>
            </a:pPr>
            <a:r>
              <a:rPr lang="en" sz="1100"/>
              <a:t>2) Port listing</a:t>
            </a:r>
            <a:endParaRPr sz="1100"/>
          </a:p>
          <a:p>
            <a:pPr indent="0" lvl="0" marL="457200" rtl="0" algn="l">
              <a:spcBef>
                <a:spcPts val="1600"/>
              </a:spcBef>
              <a:spcAft>
                <a:spcPts val="0"/>
              </a:spcAft>
              <a:buNone/>
            </a:pPr>
            <a:r>
              <a:rPr lang="en" sz="1100"/>
              <a:t>  Lists the ports (associated pins to the components) along with their direction</a:t>
            </a:r>
            <a:endParaRPr sz="1100"/>
          </a:p>
          <a:p>
            <a:pPr indent="-228600" lvl="0" marL="457200" rtl="0" algn="l">
              <a:spcBef>
                <a:spcPts val="1600"/>
              </a:spcBef>
              <a:spcAft>
                <a:spcPts val="0"/>
              </a:spcAft>
              <a:buNone/>
            </a:pPr>
            <a:r>
              <a:rPr lang="en" sz="1100"/>
              <a:t>3)Connections</a:t>
            </a:r>
            <a:endParaRPr sz="1100"/>
          </a:p>
          <a:p>
            <a:pPr indent="-228600" lvl="0" marL="457200" rtl="0" algn="l">
              <a:spcBef>
                <a:spcPts val="0"/>
              </a:spcBef>
              <a:spcAft>
                <a:spcPts val="0"/>
              </a:spcAft>
              <a:buNone/>
            </a:pPr>
            <a:r>
              <a:rPr lang="en" sz="1100"/>
              <a:t>	&lt;pin type ( port /internal) &gt;  &lt;name (component and pinname )&gt;  &lt;direction ( input, output, bidirectional) &gt;</a:t>
            </a:r>
            <a:endParaRPr sz="1100"/>
          </a:p>
          <a:p>
            <a:pPr indent="0" lvl="0" marL="0" rtl="0" algn="l">
              <a:spcBef>
                <a:spcPts val="16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260150" y="1577075"/>
            <a:ext cx="8520600" cy="2989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None/>
            </a:pPr>
            <a:r>
              <a:rPr lang="en" sz="1100"/>
              <a:t>4) Capacitance section</a:t>
            </a:r>
            <a:endParaRPr sz="1100"/>
          </a:p>
          <a:p>
            <a:pPr indent="-228600" lvl="0" marL="457200" rtl="0" algn="l">
              <a:spcBef>
                <a:spcPts val="1600"/>
              </a:spcBef>
              <a:spcAft>
                <a:spcPts val="0"/>
              </a:spcAft>
              <a:buNone/>
            </a:pPr>
            <a:r>
              <a:rPr lang="en" sz="1100"/>
              <a:t>&lt;cap number&gt; &lt;node&gt;  &lt;value&gt;</a:t>
            </a:r>
            <a:endParaRPr sz="1100"/>
          </a:p>
          <a:p>
            <a:pPr indent="-228600" lvl="0" marL="457200" rtl="0" algn="l">
              <a:spcBef>
                <a:spcPts val="1600"/>
              </a:spcBef>
              <a:spcAft>
                <a:spcPts val="0"/>
              </a:spcAft>
              <a:buNone/>
            </a:pPr>
            <a:r>
              <a:rPr lang="en" sz="1100"/>
              <a:t>Cap number: identifying number</a:t>
            </a:r>
            <a:endParaRPr sz="1100"/>
          </a:p>
          <a:p>
            <a:pPr indent="-228600" lvl="0" marL="457200" rtl="0" algn="l">
              <a:spcBef>
                <a:spcPts val="1600"/>
              </a:spcBef>
              <a:spcAft>
                <a:spcPts val="0"/>
              </a:spcAft>
              <a:buNone/>
            </a:pPr>
            <a:r>
              <a:rPr lang="en" sz="1100"/>
              <a:t>Nodes:  could be internal or actual ports of components  ( number of internal nodes will be determined from the parsing of the routing section of the DEF file) </a:t>
            </a:r>
            <a:endParaRPr sz="1100"/>
          </a:p>
          <a:p>
            <a:pPr indent="-228600" lvl="0" marL="457200" rtl="0" algn="l">
              <a:spcBef>
                <a:spcPts val="1600"/>
              </a:spcBef>
              <a:spcAft>
                <a:spcPts val="0"/>
              </a:spcAft>
              <a:buClr>
                <a:schemeClr val="dk1"/>
              </a:buClr>
              <a:buSzPts val="1100"/>
              <a:buFont typeface="Arial"/>
              <a:buNone/>
            </a:pPr>
            <a:r>
              <a:rPr lang="en" sz="1100"/>
              <a:t>Value: determined by the CPERSQR * L * W + Edge Capacitance *L  (length of wire calculated from the routing section ) This value is from node to ground</a:t>
            </a:r>
            <a:endParaRPr sz="1100"/>
          </a:p>
          <a:p>
            <a:pPr indent="-228600" lvl="0" marL="45720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None/>
            </a:pPr>
            <a:r>
              <a:rPr lang="en" sz="1100"/>
              <a:t>5</a:t>
            </a:r>
            <a:r>
              <a:rPr lang="en" sz="1100"/>
              <a:t>) Resistance section</a:t>
            </a:r>
            <a:endParaRPr sz="1100"/>
          </a:p>
          <a:p>
            <a:pPr indent="-228600" lvl="0" marL="457200" rtl="0" algn="l">
              <a:spcBef>
                <a:spcPts val="1600"/>
              </a:spcBef>
              <a:spcAft>
                <a:spcPts val="0"/>
              </a:spcAft>
              <a:buNone/>
            </a:pPr>
            <a:r>
              <a:rPr lang="en" sz="1100"/>
              <a:t>&lt;resistance number&gt; &lt;node 1&gt;  &lt;node 2&gt;   &lt;value&gt;</a:t>
            </a:r>
            <a:endParaRPr sz="1100"/>
          </a:p>
          <a:p>
            <a:pPr indent="-228600" lvl="0" marL="457200" rtl="0" algn="l">
              <a:spcBef>
                <a:spcPts val="1600"/>
              </a:spcBef>
              <a:spcAft>
                <a:spcPts val="0"/>
              </a:spcAft>
              <a:buNone/>
            </a:pPr>
            <a:r>
              <a:rPr lang="en" sz="1100"/>
              <a:t>Resistance number: identifying number</a:t>
            </a:r>
            <a:endParaRPr sz="1100"/>
          </a:p>
          <a:p>
            <a:pPr indent="-228600" lvl="0" marL="457200" rtl="0" algn="l">
              <a:spcBef>
                <a:spcPts val="1600"/>
              </a:spcBef>
              <a:spcAft>
                <a:spcPts val="0"/>
              </a:spcAft>
              <a:buNone/>
            </a:pPr>
            <a:r>
              <a:rPr lang="en" sz="1100"/>
              <a:t>Node1 and node 2:  could be internal or actual ports of components  ( number of internal nodes will be determined from the parsing of the routing section of the DEF file) . These nodes sandwich the resistance</a:t>
            </a:r>
            <a:endParaRPr sz="1100"/>
          </a:p>
          <a:p>
            <a:pPr indent="-228600" lvl="0" marL="457200" rtl="0" algn="l">
              <a:spcBef>
                <a:spcPts val="1600"/>
              </a:spcBef>
              <a:spcAft>
                <a:spcPts val="0"/>
              </a:spcAft>
              <a:buNone/>
            </a:pPr>
            <a:r>
              <a:rPr lang="en" sz="1100"/>
              <a:t>Value: determined by the RPERSQR * (L /W)  (length of wire calculated from the routing section ) </a:t>
            </a:r>
            <a:endParaRPr sz="11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Deliverable</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 DEF parser using c++</a:t>
            </a:r>
            <a:endParaRPr/>
          </a:p>
          <a:p>
            <a:pPr indent="-311150" lvl="0" marL="457200" rtl="0" algn="l">
              <a:spcBef>
                <a:spcPts val="0"/>
              </a:spcBef>
              <a:spcAft>
                <a:spcPts val="0"/>
              </a:spcAft>
              <a:buSzPts val="1300"/>
              <a:buAutoNum type="arabicParenR"/>
            </a:pPr>
            <a:r>
              <a:rPr lang="en"/>
              <a:t>LEF parser using c++</a:t>
            </a:r>
            <a:endParaRPr/>
          </a:p>
          <a:p>
            <a:pPr indent="-311150" lvl="0" marL="457200" rtl="0" algn="l">
              <a:spcBef>
                <a:spcPts val="0"/>
              </a:spcBef>
              <a:spcAft>
                <a:spcPts val="0"/>
              </a:spcAft>
              <a:buSzPts val="1300"/>
              <a:buAutoNum type="arabicParenR"/>
            </a:pPr>
            <a:r>
              <a:rPr lang="en"/>
              <a:t>LIB parser using c++</a:t>
            </a:r>
            <a:endParaRPr/>
          </a:p>
          <a:p>
            <a:pPr indent="0" lvl="0" marL="0" rtl="0" algn="l">
              <a:spcBef>
                <a:spcPts val="1600"/>
              </a:spcBef>
              <a:spcAft>
                <a:spcPts val="1600"/>
              </a:spcAft>
              <a:buNone/>
            </a:pPr>
            <a:r>
              <a:rPr lang="en"/>
              <a:t>All required data needed for SPEF file is extracted and stored in data structures that should be easily output to the SPEF file.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