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60" r:id="rId5"/>
    <p:sldId id="259" r:id="rId6"/>
    <p:sldId id="261" r:id="rId7"/>
    <p:sldId id="265" r:id="rId8"/>
    <p:sldId id="262" r:id="rId9"/>
    <p:sldId id="266" r:id="rId10"/>
    <p:sldId id="264" r:id="rId11"/>
    <p:sldId id="263" r:id="rId12"/>
    <p:sldId id="267" r:id="rId13"/>
    <p:sldId id="270" r:id="rId14"/>
    <p:sldId id="269" r:id="rId15"/>
    <p:sldId id="271" r:id="rId16"/>
    <p:sldId id="268" r:id="rId17"/>
    <p:sldId id="272" r:id="rId18"/>
    <p:sldId id="273" r:id="rId19"/>
    <p:sldId id="276" r:id="rId20"/>
    <p:sldId id="279" r:id="rId21"/>
    <p:sldId id="275" r:id="rId22"/>
    <p:sldId id="278" r:id="rId23"/>
    <p:sldId id="274" r:id="rId24"/>
    <p:sldId id="277" r:id="rId25"/>
    <p:sldId id="281" r:id="rId26"/>
    <p:sldId id="280" r:id="rId27"/>
    <p:sldId id="285" r:id="rId28"/>
    <p:sldId id="289" r:id="rId29"/>
    <p:sldId id="284" r:id="rId30"/>
    <p:sldId id="286" r:id="rId31"/>
    <p:sldId id="283" r:id="rId32"/>
    <p:sldId id="288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94660"/>
  </p:normalViewPr>
  <p:slideViewPr>
    <p:cSldViewPr>
      <p:cViewPr varScale="1">
        <p:scale>
          <a:sx n="71" d="100"/>
          <a:sy n="71" d="100"/>
        </p:scale>
        <p:origin x="16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31000-C559-42A2-823E-51EF43814AA6}" type="datetimeFigureOut">
              <a:rPr lang="ru-RU" smtClean="0"/>
              <a:t>16.04.2017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91653-2A05-48A0-8F5B-C0F19BDD6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4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91653-2A05-48A0-8F5B-C0F19BDD6B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6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4077072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108520" y="764704"/>
            <a:ext cx="92525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ПСИХОЛОГИЯ ПРОФЕССИОНАЛЬНОГО СТАНОВЛЕНИЯ ЛИЧНОСТИ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823" y="692696"/>
            <a:ext cx="8100392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ДЕЯТЕЛЬНОСТИ ПО Л.М.МИТИНА 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4572000" y="2708920"/>
            <a:ext cx="4680520" cy="424847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Адаптивная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самосознании человека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доминирует тенденция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подчинению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профессионального труда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внешним обстоятельствам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виде выполнения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предписаний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профессиональных задач,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правил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 descr="http://www.funlib.ru/cimg/2014/101401/3034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2708920"/>
            <a:ext cx="5530595" cy="37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324544" y="2564904"/>
            <a:ext cx="5256585" cy="42624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профессионального </a:t>
            </a:r>
            <a:endParaRPr lang="ru-RU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способность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личности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выйти за пределы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сложившейся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практики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превратить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свою деятельность в предмет практического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преодолеть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пределы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своих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профессиональных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возможностей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84176" y="188640"/>
            <a:ext cx="8100392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ДЕЯТЕЛЬНОСТИ ПО Л.М.МИТИНА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http://www.simoron.su/wp-content/uploads/2013/05/1359403039_doseng.org_1359295869_motivator-45621-580x6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1874603"/>
            <a:ext cx="4211960" cy="501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3419872" y="1510844"/>
            <a:ext cx="5832648" cy="515851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1. Плавное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бесконфликтное и </a:t>
            </a:r>
            <a:endParaRPr lang="ru-RU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бескризисное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профессиональное </a:t>
            </a: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рамках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одной профессии.</a:t>
            </a:r>
          </a:p>
          <a:p>
            <a:pPr>
              <a:spcBef>
                <a:spcPts val="0"/>
              </a:spcBef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Ускоренное развитие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начальных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стадиях становления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последующими </a:t>
            </a:r>
            <a:r>
              <a:rPr lang="ru-RU" sz="2200" u="sng" dirty="0">
                <a:latin typeface="Arial" panose="020B0604020202020204" pitchFamily="34" charset="0"/>
                <a:cs typeface="Arial" panose="020B0604020202020204" pitchFamily="34" charset="0"/>
              </a:rPr>
              <a:t>стагнацией и </a:t>
            </a:r>
            <a:endParaRPr lang="ru-RU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спадом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рамках одной профессии.</a:t>
            </a:r>
          </a:p>
          <a:p>
            <a:pPr>
              <a:spcBef>
                <a:spcPts val="0"/>
              </a:spcBef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Ступенчатое, скачкообразное </a:t>
            </a:r>
            <a:endParaRPr lang="ru-RU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личностное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и профессиональное </a:t>
            </a:r>
            <a:endParaRPr lang="ru-RU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приводящее к вершинным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достижениям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(не обязательно в рамках одной профессии) и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сопровождающееся </a:t>
            </a:r>
            <a:r>
              <a:rPr lang="ru-RU" sz="2200" u="sng" dirty="0">
                <a:latin typeface="Arial" panose="020B0604020202020204" pitchFamily="34" charset="0"/>
                <a:cs typeface="Arial" panose="020B0604020202020204" pitchFamily="34" charset="0"/>
              </a:rPr>
              <a:t>кризисами и </a:t>
            </a:r>
            <a:endParaRPr lang="ru-RU" sz="2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конфликтами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профессионального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84176" y="-27384"/>
            <a:ext cx="8100392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ДЕЯТЕЛЬНОСТИ ПО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Э.Ф.ЗЕЕР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 descr="http://www.fresher.ru/manager_content/images2/motiviruyushhie-plakaty-v-sssr/big/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1310"/>
            <a:ext cx="3528392" cy="541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4860032" y="1585392"/>
            <a:ext cx="4392488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становление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охватывает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длительный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жизни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человека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35-40 лет.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течение этого времени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происходят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 и в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личности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человека, и в его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Поэтому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возникает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необходимость разделения данного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процесса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периоды или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84176" y="-27384"/>
            <a:ext cx="8100392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 СТАНОВЛЕНИЯ 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ДЕЯТЕЛЬНОСТИ ПО Э.Ф.ЗЕЕР 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2" name="Picture 4" descr="http://i9.pixs.ru/storage/9/4/9/yariksatru_8850100_234269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08607"/>
            <a:ext cx="5280521" cy="371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12032" y="836712"/>
            <a:ext cx="9396536" cy="266429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 становления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это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периоды становления,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характеризующиеся 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спадами и подъемами, </a:t>
            </a:r>
            <a:endParaRPr lang="ru-RU" sz="2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конфликтами 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и кризисами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зависимости от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взаимодействия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факторов 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индивидного, </a:t>
            </a:r>
            <a:endParaRPr lang="ru-RU" sz="2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личностного </a:t>
            </a: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и профессионального </a:t>
            </a:r>
            <a:r>
              <a:rPr lang="ru-RU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 descr="http://www.sutki.net/img/forall/a/214/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717033"/>
            <a:ext cx="8849467" cy="305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0" y="1340768"/>
            <a:ext cx="9036496" cy="12133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Стадия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роста (до 14 лет) представляет собой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молодым человеком своей будущей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профессии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основании:</a:t>
            </a:r>
          </a:p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84176" y="-27384"/>
            <a:ext cx="8100392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Д. СЬЮПЕРА </a:t>
            </a: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западный об. жизни 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 descr="Картинки по запросу фантазии и интересы подростка смешные картин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4155"/>
            <a:ext cx="6455767" cy="43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694693" y="2554155"/>
            <a:ext cx="24300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фантазии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4-10 лет);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осознания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собственных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интересов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11-12 лет);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способностей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13-14 лет).</a:t>
            </a:r>
          </a:p>
        </p:txBody>
      </p:sp>
    </p:spTree>
    <p:extLst>
      <p:ext uri="{BB962C8B-B14F-4D97-AF65-F5344CB8AC3E}">
        <p14:creationId xmlns:p14="http://schemas.microsoft.com/office/powerpoint/2010/main" val="24651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5809760" y="2564904"/>
            <a:ext cx="3406247" cy="42930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апробирование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избранной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профессии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реальной трудовой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22-24 года).</a:t>
            </a:r>
          </a:p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43608" y="-27384"/>
            <a:ext cx="7640960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Д. СЬЮПЕРА  </a:t>
            </a:r>
            <a:endParaRPr lang="ru-R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4" descr="http://ljob.ru/common/htdocs/upload/images/full/8769073609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7" y="2564904"/>
            <a:ext cx="6012161" cy="425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79512" y="1415164"/>
            <a:ext cx="896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2. Стадия разведки (от 15 до 24 лет). Включает в себя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временное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занятие определенной профессией (15-17 лет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переходный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период (18-21 год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0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6012160" y="1436576"/>
            <a:ext cx="3384376" cy="5064968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Пробная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стадия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25-30 лет).</a:t>
            </a:r>
          </a:p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Стадия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стабилизации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30-44 года).</a:t>
            </a:r>
          </a:p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Стадия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сохранения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45-64 года).</a:t>
            </a:r>
          </a:p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Стадия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ухода 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65 лет).</a:t>
            </a:r>
          </a:p>
          <a:p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43608" y="-27384"/>
            <a:ext cx="7640960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Д. СЬЮПЕРА  </a:t>
            </a:r>
            <a:endParaRPr lang="ru-R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 descr="Картинки по запросу профессиональное становление   смешные картин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5392"/>
            <a:ext cx="615668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5760640" y="1729408"/>
            <a:ext cx="3419872" cy="51285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1) возникновение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профессиональных намерений;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2) профессиональное обучение и подготовка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деятельности;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3) вхождение в профессию, активное её освоение и нахождение себя в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производственном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коллективе;</a:t>
            </a:r>
          </a:p>
          <a:p>
            <a:pPr>
              <a:spcBef>
                <a:spcPts val="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4) полная реализация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личности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профессиональном труде.</a:t>
            </a:r>
          </a:p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042797" y="116632"/>
            <a:ext cx="7640960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Т.В. КУДРЯВЦЕВ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 качестве критериев выделения стадий избрал </a:t>
            </a:r>
            <a:r>
              <a:rPr 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 личности к профессии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выполнения деятельности</a:t>
            </a: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http://balychok.kz/forum/uploads/monthly_06_2014/post-2505-0-30987500-14030868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943729"/>
            <a:ext cx="6083895" cy="470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252536" y="2996952"/>
            <a:ext cx="3960440" cy="41764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Мастерство – </a:t>
            </a:r>
            <a:endParaRPr lang="ru-R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наивысший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уровень </a:t>
            </a:r>
            <a:endParaRPr lang="ru-R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овладения </a:t>
            </a: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операциональной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стороной </a:t>
            </a:r>
            <a:endParaRPr lang="ru-R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её </a:t>
            </a:r>
            <a:endParaRPr lang="ru-R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творческое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выполнение и </a:t>
            </a: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сформированность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</a:t>
            </a:r>
            <a:endParaRPr lang="ru-R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льного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стиля. 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683568" y="-99392"/>
            <a:ext cx="8000189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</a:rPr>
              <a:t>Т.Л.ЯДРЫШНИКОВА</a:t>
            </a:r>
            <a:r>
              <a:rPr lang="ru-RU" sz="3200" dirty="0" smtClean="0"/>
              <a:t> 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Картинки по запросу Высокие показатели деятельности мастерство   прико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02551"/>
            <a:ext cx="5519936" cy="36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1268760"/>
            <a:ext cx="91450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Психологически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обоснованный выбор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профессии</a:t>
            </a:r>
          </a:p>
          <a:p>
            <a:pPr marL="514350" indent="-514350">
              <a:buFontTx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самоопределение (Я-включенность).</a:t>
            </a:r>
          </a:p>
          <a:p>
            <a:pPr marL="514350" indent="-514350">
              <a:buFontTx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Высокие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деятельности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116632"/>
            <a:ext cx="9144000" cy="100811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развитие и становление нельзя отделить от жизненного пути человека в целом. </a:t>
            </a: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Картинки по запросу профессиональное совершенствование прико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42" y="1124744"/>
            <a:ext cx="5436957" cy="54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82" y="1268760"/>
            <a:ext cx="36854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Впервые в своей работе Ш. </a:t>
            </a:r>
            <a:r>
              <a:rPr lang="ru-RU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Бюллер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отметил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большинство </a:t>
            </a:r>
            <a:endParaRPr lang="ru-RU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людей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проходит </a:t>
            </a:r>
            <a:endParaRPr lang="ru-RU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определенные стадии развития в </a:t>
            </a:r>
            <a:endParaRPr lang="ru-RU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сходные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возрастные периоды, </a:t>
            </a:r>
          </a:p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причем им </a:t>
            </a:r>
            <a:endParaRPr lang="ru-RU" sz="2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соответствуют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стадии профессионального развития. 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3995936" y="2953545"/>
            <a:ext cx="5256584" cy="39044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овладение знаниями, умениями и навыками будущей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стадия развития профессионала (до пенсионного возраста) –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вхождение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систему межличностных отношений в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общностях и дальнейшее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субъекта деятельности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-99392"/>
            <a:ext cx="8496944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Е.А.КЛИМОВОЙ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 ее работах можно найти две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периодизации, которые хронологически являются ранней и поздней</a:t>
            </a:r>
            <a:endParaRPr 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Картинки по запросу стадия развития профессионала    прико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097558"/>
            <a:ext cx="4355976" cy="39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9512" y="1340768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Ранняя состоит из трех стадий: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стадия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оптации (12-17 лет) – подготовка к сознательному выбору профессионального пути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стадия профессиональной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(15-23 года) –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180528" y="2132856"/>
            <a:ext cx="5616624" cy="47525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Поздняя состоит уже из 6 стадий: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оптация – выбор профессии в учебно-профессиональном заведении;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адаптация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вхождение в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профессию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привыкание к ней;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фаза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интернала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приобретение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профессионального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опыта;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мастерство – квалифицированное выполнение деятельности;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фаза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авторитета – достижение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высокой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квалификации;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наставничество – передача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448072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Е.А.КЛИМОВОЙ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ее работах можно найти две периодизации, которые хронологически являются ранней и поздней</a:t>
            </a:r>
          </a:p>
          <a:p>
            <a:pPr algn="ctr">
              <a:spcBef>
                <a:spcPts val="0"/>
              </a:spcBef>
            </a:pP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hrm.ru/hrm_old.nsf/0/e0a9926bb90c26b0c32577df005bba1b/Content/1.B1E?OpenElement&amp;FieldElemFormat=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371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5724128" y="2420888"/>
            <a:ext cx="3456384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Допрофессионализм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работник новичок, осваивает профессию, не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достигая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высоких и творческих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результатов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Но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люди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могут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удержаться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длительное время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448072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А.К. МАРКОВОЙ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/>
              <a:t>в качестве критерия выделения этапов становления профессионала взяла уровни </a:t>
            </a:r>
            <a:endParaRPr lang="ru-RU" sz="1400" dirty="0" smtClean="0"/>
          </a:p>
          <a:p>
            <a:pPr algn="ctr">
              <a:spcBef>
                <a:spcPts val="0"/>
              </a:spcBef>
            </a:pPr>
            <a:r>
              <a:rPr lang="ru-RU" sz="1400" dirty="0" smtClean="0"/>
              <a:t>профессионализма </a:t>
            </a:r>
            <a:r>
              <a:rPr lang="ru-RU" sz="1400" dirty="0"/>
              <a:t>личности</a:t>
            </a:r>
            <a:endParaRPr lang="ru-RU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://ic.pics.livejournal.com/egor_23/73280836/641125/641125_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36259"/>
            <a:ext cx="5976664" cy="398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180528" y="2996952"/>
            <a:ext cx="4559832" cy="30963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работа по образцу;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б) самостоятельная работа;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в) достижение высоких результатов, самоутверждение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профессии.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самый длительный этап профессионального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А.К. МАРКОВОЙ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bg1"/>
                </a:solidFill>
              </a:rPr>
              <a:t>в качестве критерия выделения этапов становления профессионала взяла уровни </a:t>
            </a:r>
            <a:endParaRPr lang="ru-RU" sz="1400" dirty="0" smtClean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bg1"/>
                </a:solidFill>
              </a:rPr>
              <a:t>профессионализма </a:t>
            </a:r>
            <a:r>
              <a:rPr lang="ru-RU" sz="1400" dirty="0">
                <a:solidFill>
                  <a:schemeClr val="bg1"/>
                </a:solidFill>
              </a:rPr>
              <a:t>личности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://yahooeu.ru/uploads/posts/10/06/01/1/yahooeu_ru_5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04" y="2724150"/>
            <a:ext cx="4762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4" y="1772816"/>
            <a:ext cx="903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Профессионализм – человек последовательно овладевает качествами профессионала. Здесь можно выделить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периодов: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84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138545" y="1844825"/>
            <a:ext cx="9282545" cy="864096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Суперпрофессионализм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акме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(вершина) в профессиональной деятельности, высокие достижения и творческие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успех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А.К. МАРКОВОЙ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</a:rPr>
              <a:t>в качестве критерия выделения этапов становления профессионала взяла уровни </a:t>
            </a:r>
            <a:endParaRPr lang="ru-RU" sz="14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</a:rPr>
              <a:t>профессионализма </a:t>
            </a:r>
            <a:r>
              <a:rPr lang="ru-RU" sz="1400" dirty="0">
                <a:solidFill>
                  <a:schemeClr val="tx1"/>
                </a:solidFill>
              </a:rPr>
              <a:t>личности</a:t>
            </a:r>
            <a:endParaRPr lang="ru-RU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.widelec.org/3c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947424"/>
            <a:ext cx="5913239" cy="379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20743" y="2708920"/>
            <a:ext cx="31333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и, творческое обогащение профессии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своим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личным вкладом. Иногда на этом этапе происходит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овладение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другими близкими профессиями, что делает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человека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профессионалом – универсалом.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0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5364088" y="2469251"/>
            <a:ext cx="3888432" cy="42001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деятельность,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этом наблюдаются какие-либо деформации в становлении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профессионала: деятельность неэффективна; выполняется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непрофессионально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проявляются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компульсивности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деятельности и т.д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А.К. МАРКОВОЙ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bg1"/>
                </a:solidFill>
              </a:rPr>
              <a:t>в качестве критерия выделения этапов становления профессионала взяла уровни </a:t>
            </a:r>
            <a:endParaRPr lang="ru-RU" sz="1400" dirty="0" smtClean="0">
              <a:solidFill>
                <a:schemeClr val="bg1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bg1"/>
                </a:solidFill>
              </a:rPr>
              <a:t>профессионализма </a:t>
            </a:r>
            <a:r>
              <a:rPr lang="ru-RU" sz="1400" dirty="0">
                <a:solidFill>
                  <a:schemeClr val="bg1"/>
                </a:solidFill>
              </a:rPr>
              <a:t>личности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://tomatoz.ru/uploads/posts/2012-12/1355843026_1355123614_1355083415_1354825929_20667_resi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73" y="2610157"/>
            <a:ext cx="5737793" cy="41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43523" y="1638254"/>
            <a:ext cx="9124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Непрофессионализм (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псевдопрофессионализм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человек осуществляет внешне достаточно активную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трудовую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108520" y="1844825"/>
            <a:ext cx="9252520" cy="14401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Послепрофессионализм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возникает с выходом человека на пенсию. Варианты его проявления могут быть разные: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стать «профессионалом 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прошлом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»,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67544" y="188640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А.К. МАРКОВОЙ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</a:rPr>
              <a:t>в качестве критерия выделения этапов становления профессионала взяла уровни </a:t>
            </a:r>
            <a:endParaRPr lang="ru-RU" sz="1400" dirty="0" smtClean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</a:rPr>
              <a:t>профессионализма </a:t>
            </a:r>
            <a:r>
              <a:rPr lang="ru-RU" sz="1400" dirty="0">
                <a:solidFill>
                  <a:schemeClr val="tx1"/>
                </a:solidFill>
              </a:rPr>
              <a:t>личности</a:t>
            </a:r>
            <a:endParaRPr lang="ru-RU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s://cs6.livemaster.ru/storage/51/83/85d5c9aa2d12c5177c3cc14651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77226"/>
            <a:ext cx="6249144" cy="348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660232" y="2996952"/>
            <a:ext cx="2376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может –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экспертом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наставником,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продолжая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развиваться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образом личностно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0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36512" y="3573016"/>
            <a:ext cx="4320480" cy="309634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Оптация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ние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профессиональных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намерений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которое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завершается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выбором </a:t>
            </a:r>
            <a:endParaRPr lang="ru-RU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профессии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старшие классы)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476672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Э.Ф.ЗЕЕРА 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основания деления профессионального развития человека взял социальную ситуацию, </a:t>
            </a:r>
            <a:endParaRPr lang="ru-RU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отношение личности к профессии и профессиональным общностям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://saomos.news/upload/iblock/0ee/0ee2522d462bfc731a5bbb30da4682f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60" y="3627704"/>
            <a:ext cx="4848473" cy="32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2276872"/>
            <a:ext cx="8770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Зарождение профессионально ориентированных 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интересов и склонностей  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детей под влиянием </a:t>
            </a:r>
          </a:p>
          <a:p>
            <a:pPr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взрослых (0-12 лет)</a:t>
            </a:r>
          </a:p>
        </p:txBody>
      </p:sp>
    </p:spTree>
    <p:extLst>
      <p:ext uri="{BB962C8B-B14F-4D97-AF65-F5344CB8AC3E}">
        <p14:creationId xmlns:p14="http://schemas.microsoft.com/office/powerpoint/2010/main" val="17683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0" y="1556792"/>
            <a:ext cx="9144000" cy="1944216"/>
          </a:xfrm>
        </p:spPr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Профессиональная подготовка.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Профессиональная адаптация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Первичная профессионализация и становление специалиста – выработка профессиональных технологий, стабилизация отношения к профессии.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-27384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Э.Ф.ЗЕЕРА </a:t>
            </a:r>
            <a:endParaRPr lang="ru-RU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основания деления профессионального развития человека взял социальную ситуацию, </a:t>
            </a:r>
            <a:endParaRPr lang="ru-RU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</a:t>
            </a: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отношение личности к профессии и профессиональным общностям</a:t>
            </a:r>
            <a:endParaRPr lang="ru-RU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 descr="http://www.hrm.ua/data/image/hrmagazine/2007/02/Ris_Nastav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" y="3717032"/>
            <a:ext cx="5573419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576033" y="3550364"/>
            <a:ext cx="3567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Вторичная профессионализация –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повышение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квалификации, стабилизация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активности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выработка собственной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позиции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5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0" y="1628800"/>
            <a:ext cx="9144000" cy="1296144"/>
          </a:xfrm>
        </p:spPr>
        <p:txBody>
          <a:bodyPr/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Профессиональное мастерство – высокая творческая и социальная активность личности, продуктивный уровень выполнения деятельности.</a:t>
            </a:r>
          </a:p>
          <a:p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-27384"/>
            <a:ext cx="8676456" cy="1612776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ПРОФЕССИОНАЛЬНОГО</a:t>
            </a:r>
          </a:p>
          <a:p>
            <a:pPr algn="ctr">
              <a:spcBef>
                <a:spcPts val="0"/>
              </a:spcBef>
            </a:pP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СТАНОВЛЕНИЯ ПО </a:t>
            </a:r>
            <a:r>
              <a:rPr lang="ru-R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Э.Ф.ЗЕЕРА 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основания деления профессионального развития человека взял социальную ситуацию, </a:t>
            </a:r>
            <a:endParaRPr lang="ru-RU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 отношение личности к профессии и профессиональным общностям</a:t>
            </a:r>
            <a:endParaRPr lang="ru-R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Картинки по запросу Профессиональное мастерство  прикол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7128792" cy="40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1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-396552" y="44624"/>
            <a:ext cx="9540552" cy="468052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Дальнейшие исследования в этой 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</a:t>
            </a: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позволяют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сделать два 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основных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вывода:</a:t>
            </a:r>
            <a:b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необходимо рассматривать </a:t>
            </a: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</a:t>
            </a: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созревание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  <a:r>
              <a:rPr lang="ru-RU" sz="2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длящийся всю жизнь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профессиональный путь человека и 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 основные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неразрывно 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связаны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возрастным </a:t>
            </a:r>
            <a:r>
              <a:rPr lang="ru-RU" sz="2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развитием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общим </a:t>
            </a:r>
            <a:r>
              <a:rPr lang="ru-RU" sz="2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становлением личности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64288" y="5134545"/>
            <a:ext cx="1979712" cy="172345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4" descr="https://realt.by/typo3temp/pics/fb415429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7"/>
            <a:ext cx="6667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8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1331640" y="116632"/>
            <a:ext cx="7812360" cy="5876057"/>
          </a:xfrm>
        </p:spPr>
        <p:txBody>
          <a:bodyPr/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Рассмотренные классификации достаточно разнообразны, поскольку авторы далеко не единодушны даже в рассмотрении самого понятия профессионального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становления. Следует считать началом профессионального становления 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выбора юношей или девушкой своей будущей профессии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и, который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длится всю жизнь, если человек работает. Тогда наиболее важными стадиями для становления профессионала являются стадии профессионального обучения и адаптации к профессии, поскольку от того, насколько эффективно прошли эти стадии, насколько глубоко человек разобрался в содержании своей профессии, освоил её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операциональную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сторону, осознал свои возможности и перспективы для саморазвития, настолько высока будет его мотивация стать настоящим профессионалом.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Важнейшим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критерием осознания и продуктивности профессионального становления является способность находить личностный смысл в профессиональном труде, самостоятельно проектировать свою профессиональную жизнь.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9504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2555776" y="2924944"/>
            <a:ext cx="4176464" cy="1080120"/>
          </a:xfrm>
        </p:spPr>
        <p:txBody>
          <a:bodyPr/>
          <a:lstStyle/>
          <a:p>
            <a:r>
              <a:rPr lang="ru-RU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СПАСИБО!</a:t>
            </a:r>
            <a:endParaRPr lang="ru-RU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0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-36512" y="403580"/>
            <a:ext cx="9180512" cy="126876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Выбирая профессии, осваивая их,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совершенствуясь,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личность </a:t>
            </a:r>
            <a:r>
              <a:rPr lang="ru-RU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изменяется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32" y="2058922"/>
            <a:ext cx="5992068" cy="47642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547664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2075920"/>
            <a:ext cx="32758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обога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щается </a:t>
            </a: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ыт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ируется</a:t>
            </a: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енность и </a:t>
            </a:r>
          </a:p>
          <a:p>
            <a:pPr algn="ctr">
              <a:spcBef>
                <a:spcPts val="0"/>
              </a:spcBef>
            </a:pP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компете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нтность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>
              <a:spcBef>
                <a:spcPts val="0"/>
              </a:spcBef>
            </a:pPr>
            <a:r>
              <a:rPr lang="ru-RU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ваются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ионально</a:t>
            </a: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важные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качества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становление профессионала смеш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875" y="2250827"/>
            <a:ext cx="4210528" cy="46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1547664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Content Placeholder 12"/>
          <p:cNvSpPr>
            <a:spLocks noGrp="1"/>
          </p:cNvSpPr>
          <p:nvPr>
            <p:ph idx="10"/>
          </p:nvPr>
        </p:nvSpPr>
        <p:spPr>
          <a:xfrm>
            <a:off x="89936" y="548680"/>
            <a:ext cx="8964488" cy="136815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становление сопровождается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кризисами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, конфликтами и деструктивными </a:t>
            </a:r>
            <a:endParaRPr lang="ru-RU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изменениями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7" y="1916832"/>
            <a:ext cx="424865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 траектория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эт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ого процесса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дет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ерминируются </a:t>
            </a: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био</a:t>
            </a: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логическими </a:t>
            </a:r>
            <a:r>
              <a:rPr lang="ru-RU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endParaRPr lang="ru-RU" sz="2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с</a:t>
            </a: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оциальными </a:t>
            </a:r>
            <a:endParaRPr lang="ru-RU" sz="2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факторами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обственной </a:t>
            </a:r>
          </a:p>
          <a:p>
            <a:pPr algn="ctr">
              <a:spcBef>
                <a:spcPts val="0"/>
              </a:spcBef>
            </a:pP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ктивностью</a:t>
            </a: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чности, а также </a:t>
            </a:r>
            <a:endParaRPr lang="ru-RU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лучайными </a:t>
            </a:r>
          </a:p>
          <a:p>
            <a:pPr algn="ctr">
              <a:spcBef>
                <a:spcPts val="0"/>
              </a:spcBef>
            </a:pPr>
            <a:r>
              <a:rPr lang="ru-RU" sz="2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6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</a:t>
            </a:r>
            <a:r>
              <a:rPr lang="ru-RU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тоятельствами</a:t>
            </a:r>
            <a:r>
              <a:rPr lang="ru-RU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600" b="1" u="sng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252536" y="-27384"/>
            <a:ext cx="9396536" cy="2088232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становление</a:t>
            </a: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это большая </a:t>
            </a:r>
          </a:p>
          <a:p>
            <a:pPr algn="ctr">
              <a:spcBef>
                <a:spcPts val="0"/>
              </a:spcBef>
            </a:pP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онтогенеза человека, которая охватывает период с начала </a:t>
            </a:r>
          </a:p>
          <a:p>
            <a:pPr algn="ctr">
              <a:spcBef>
                <a:spcPts val="0"/>
              </a:spcBef>
            </a:pP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формирования профессиональных намерений до завершения </a:t>
            </a:r>
          </a:p>
          <a:p>
            <a:pPr algn="ctr">
              <a:spcBef>
                <a:spcPts val="0"/>
              </a:spcBef>
            </a:pPr>
            <a:r>
              <a:rPr lang="ru-RU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жизни. 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3"/>
          <p:cNvSpPr>
            <a:spLocks noGrp="1"/>
          </p:cNvSpPr>
          <p:nvPr>
            <p:ph idx="10"/>
          </p:nvPr>
        </p:nvSpPr>
        <p:spPr>
          <a:xfrm>
            <a:off x="-396552" y="4715381"/>
            <a:ext cx="9649072" cy="2458035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становление можно определить как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формообразование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адекватное деятельности,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индивидуализацию деятельности личностью. 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Профессиональное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становление –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личности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процессе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выбора профессии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профессионального образования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подготовки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также продуктивного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выполнения </a:t>
            </a: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</a:t>
            </a:r>
          </a:p>
          <a:p>
            <a:pPr algn="ctr">
              <a:spcBef>
                <a:spcPts val="0"/>
              </a:spcBef>
            </a:pPr>
            <a:r>
              <a:rPr lang="ru-RU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деятельности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://ipesenki.ru/uploads/images/z/a/k/zakon_uspeha_urok_10_privlekatelnaja_lichnost_fragment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5999312" cy="33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1331640" y="188640"/>
            <a:ext cx="7812360" cy="2160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 процессе профессионального становления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возникают 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двоякого рода </a:t>
            </a: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противоречия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spcBef>
                <a:spcPts val="0"/>
              </a:spcBef>
              <a:buAutoNum type="arabicParenR"/>
            </a:pPr>
            <a:r>
              <a:rPr lang="ru-RU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между </a:t>
            </a:r>
            <a:r>
              <a:rPr lang="ru-RU" sz="2600" u="sng" dirty="0">
                <a:latin typeface="Arial" panose="020B0604020202020204" pitchFamily="34" charset="0"/>
                <a:cs typeface="Arial" panose="020B0604020202020204" pitchFamily="34" charset="0"/>
              </a:rPr>
              <a:t>личностью и внешними условиями </a:t>
            </a:r>
            <a:endParaRPr lang="ru-RU" sz="26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жизнедеятельности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ru-RU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6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внутриличностные</a:t>
            </a:r>
            <a:r>
              <a:rPr lang="ru-RU" sz="2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547664" cy="6858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6" descr="https://demotivators.to/media/posters/3360/197041_protivorech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76417"/>
            <a:ext cx="6374904" cy="44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6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-324544" y="4077072"/>
            <a:ext cx="9468544" cy="2160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Основным противоречием, детерминирующим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личности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противоречие между сложившимися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свойствами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качествами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личности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объективными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требованиями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деятельности.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этом не любая профессиональная деятельность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развивает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личность.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Многое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зависит и от самой личности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 её отношения к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профессиональному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труду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Образование, общие знания и умения,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общие и 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специальные способности, социально значимые и </a:t>
            </a:r>
            <a:endParaRPr lang="ru-RU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профессионально важные качества составляют </a:t>
            </a:r>
          </a:p>
          <a:p>
            <a:pPr algn="ctr">
              <a:spcBef>
                <a:spcPts val="0"/>
              </a:spcBef>
            </a:pP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потенциал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развития специалиста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8436"/>
            <a:ext cx="4536504" cy="41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0"/>
          </p:nvPr>
        </p:nvSpPr>
        <p:spPr>
          <a:xfrm>
            <a:off x="1259632" y="28057"/>
            <a:ext cx="7884368" cy="1888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этого потенциала зависит от: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  биологической организации человека;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социальной ситуации;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характера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деятельности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активности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личности;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http://www.krasnodom.ru/Portals/0/Stroika/%D0%9F%D1%80%D0%B0%D0%B2%D0%B8%D0%BB%D0%B0/%D0%9D%D1%83%D0%B6%D0%BD%D0%BE%20%D0%BF%D0%BB%D0%B0%D1%82%D0%B8%D1%82%D1%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" y="2132312"/>
            <a:ext cx="6099836" cy="46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012160" y="2108067"/>
            <a:ext cx="3312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потребности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саморазвитии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самоактуализации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личности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 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стороны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профессии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профессиональной    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группы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5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1507</Words>
  <Application>Microsoft Office PowerPoint</Application>
  <PresentationFormat>Экран (4:3)</PresentationFormat>
  <Paragraphs>307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Office Theme</vt:lpstr>
      <vt:lpstr>Custom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Dmitry</cp:lastModifiedBy>
  <cp:revision>93</cp:revision>
  <dcterms:created xsi:type="dcterms:W3CDTF">2014-04-01T16:35:38Z</dcterms:created>
  <dcterms:modified xsi:type="dcterms:W3CDTF">2017-04-16T10:31:46Z</dcterms:modified>
</cp:coreProperties>
</file>