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0AB-958A-4026-BBF8-6B483494882F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23ED-2DF1-40DA-9189-CC3D602FD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8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0AB-958A-4026-BBF8-6B483494882F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23ED-2DF1-40DA-9189-CC3D602FD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37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0AB-958A-4026-BBF8-6B483494882F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23ED-2DF1-40DA-9189-CC3D602FD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14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0AB-958A-4026-BBF8-6B483494882F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23ED-2DF1-40DA-9189-CC3D602FD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0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0AB-958A-4026-BBF8-6B483494882F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23ED-2DF1-40DA-9189-CC3D602FD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15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0AB-958A-4026-BBF8-6B483494882F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23ED-2DF1-40DA-9189-CC3D602FD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49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0AB-958A-4026-BBF8-6B483494882F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23ED-2DF1-40DA-9189-CC3D602FD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20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0AB-958A-4026-BBF8-6B483494882F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23ED-2DF1-40DA-9189-CC3D602FD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0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0AB-958A-4026-BBF8-6B483494882F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23ED-2DF1-40DA-9189-CC3D602FD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69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0AB-958A-4026-BBF8-6B483494882F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23ED-2DF1-40DA-9189-CC3D602FD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34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0AB-958A-4026-BBF8-6B483494882F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23ED-2DF1-40DA-9189-CC3D602FD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09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780AB-958A-4026-BBF8-6B483494882F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D23ED-2DF1-40DA-9189-CC3D602FD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62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emf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946" y="1243574"/>
            <a:ext cx="8208108" cy="2387600"/>
          </a:xfrm>
        </p:spPr>
        <p:txBody>
          <a:bodyPr>
            <a:noAutofit/>
          </a:bodyPr>
          <a:lstStyle/>
          <a:p>
            <a:r>
              <a:rPr lang="ru-RU" sz="4400" b="1" dirty="0" smtClean="0"/>
              <a:t>Методика поиска паттернов патологической активности в многоканальных сигналах ЭЭГ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27369" y="4469546"/>
            <a:ext cx="6858000" cy="165576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073" name="Рисунок 2" descr="&amp;Kcy;&amp;acy;&amp;rcy;&amp;tcy;&amp;icy;&amp;ncy;&amp;kcy;&amp;icy; &amp;pcy;&amp;ocy; &amp;zcy;&amp;acy;&amp;pcy;&amp;rcy;&amp;ocy;&amp;scy;&amp;ucy; &amp;Bcy;&amp;iecy;&amp;lcy;&amp;ocy;&amp;rcy;&amp;ucy;&amp;scy;&amp;scy;&amp;kcy;&amp;icy;&amp;jcy; &amp;Gcy;&amp;ocy;&amp;scy;&amp;ucy;&amp;dcy;&amp;acy;&amp;rcy;&amp;scy;&amp;tcy;&amp;vcy;&amp;iecy;&amp;ncy;&amp;ncy;&amp;ycy;&amp;jcy; &amp;Ucy;&amp;ncy;&amp;icy;&amp;vcy;&amp;iecy;&amp;rcy;&amp;scy;&amp;icy;&amp;tcy;&amp;iecy;&amp;tcy; &amp;Icy;&amp;ncy;&amp;fcy;&amp;ocy;&amp;rcy;&amp;mcy;&amp;acy;&amp;tcy;&amp;icy;&amp;kcy;&amp;icy; &amp;icy; &amp;Rcy;&amp;acy;&amp;dcy;&amp;icy;&amp;ocy;&amp;ecy;&amp;lcy;&amp;iecy;&amp;kcy;&amp;tcy;&amp;rcy;&amp;ocy;&amp;ncy;&amp;icy;&amp;kcy;&amp;icy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60" y="371162"/>
            <a:ext cx="476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785816" y="371162"/>
            <a:ext cx="6029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/>
            <a:r>
              <a:rPr lang="ru-RU" dirty="0"/>
              <a:t>БЕЛОРУССКИЙ </a:t>
            </a:r>
            <a:r>
              <a:rPr lang="ru-RU" dirty="0" smtClean="0"/>
              <a:t>ГОСУДАРСТВЕННЫЙ УНИВЕРСИТЕТ</a:t>
            </a:r>
            <a:r>
              <a:rPr lang="ru-RU" dirty="0"/>
              <a:t> ИНФОРМАТИКИ И </a:t>
            </a:r>
            <a:r>
              <a:rPr lang="ru-RU" dirty="0" smtClean="0"/>
              <a:t>РАДИОЭЛЕКТРОНИКИ</a:t>
            </a:r>
            <a:endParaRPr lang="ru-RU" sz="3200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l="36348" t="29612" r="27176" b="2243"/>
          <a:stretch/>
        </p:blipFill>
        <p:spPr bwMode="auto">
          <a:xfrm>
            <a:off x="3135630" y="3584282"/>
            <a:ext cx="2872740" cy="30187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8939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98848"/>
            <a:ext cx="9423452" cy="761145"/>
          </a:xfrm>
        </p:spPr>
        <p:txBody>
          <a:bodyPr>
            <a:noAutofit/>
          </a:bodyPr>
          <a:lstStyle/>
          <a:p>
            <a:r>
              <a:rPr lang="ru-RU" sz="3600" dirty="0" smtClean="0"/>
              <a:t>Электроэнцефалография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http://www.nebolit.ru/images/clip_ee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830" y="1651523"/>
            <a:ext cx="5210175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https://s-media-cache-ak0.pinimg.com/736x/8d/e5/13/8de5137995a36648b29ff92b5a7fddf7.jp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2" y="1471737"/>
            <a:ext cx="2850198" cy="42648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634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8544" y="58300"/>
            <a:ext cx="4654549" cy="603982"/>
          </a:xfrm>
        </p:spPr>
        <p:txBody>
          <a:bodyPr>
            <a:normAutofit/>
          </a:bodyPr>
          <a:lstStyle/>
          <a:p>
            <a:r>
              <a:rPr lang="ru-RU" sz="3200" dirty="0" err="1" smtClean="0"/>
              <a:t>Вейвлет</a:t>
            </a:r>
            <a:r>
              <a:rPr lang="ru-RU" sz="3200" dirty="0" smtClean="0"/>
              <a:t>-преобразование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3414" t="4800" r="2575" b="68486"/>
          <a:stretch/>
        </p:blipFill>
        <p:spPr>
          <a:xfrm>
            <a:off x="1414461" y="561145"/>
            <a:ext cx="6462714" cy="146983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3378" t="34719" r="4796" b="23307"/>
          <a:stretch/>
        </p:blipFill>
        <p:spPr>
          <a:xfrm>
            <a:off x="1340641" y="4443698"/>
            <a:ext cx="6462714" cy="2208386"/>
          </a:xfrm>
          <a:prstGeom prst="rect">
            <a:avLst/>
          </a:prstGeom>
        </p:spPr>
      </p:pic>
      <p:sp>
        <p:nvSpPr>
          <p:cNvPr id="10" name="Стрелка вниз 9"/>
          <p:cNvSpPr/>
          <p:nvPr/>
        </p:nvSpPr>
        <p:spPr>
          <a:xfrm>
            <a:off x="4491035" y="2024297"/>
            <a:ext cx="585789" cy="2497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71461" y="2273998"/>
            <a:ext cx="8601075" cy="179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ru-RU" dirty="0" smtClean="0"/>
          </a:p>
          <a:p>
            <a:r>
              <a:rPr lang="ru-RU" sz="2400" dirty="0" err="1" smtClean="0"/>
              <a:t>Вейвлет</a:t>
            </a:r>
            <a:r>
              <a:rPr lang="ru-RU" sz="2400" dirty="0" smtClean="0"/>
              <a:t>-преобразование</a:t>
            </a:r>
            <a:r>
              <a:rPr lang="ru-RU" dirty="0" smtClean="0"/>
              <a:t>                                                     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 				</a:t>
            </a:r>
            <a:r>
              <a:rPr lang="ru-RU" sz="2400" dirty="0" smtClean="0"/>
              <a:t>    </a:t>
            </a:r>
            <a:r>
              <a:rPr lang="ru-RU" sz="2000" dirty="0" smtClean="0"/>
              <a:t>где          - </a:t>
            </a:r>
            <a:r>
              <a:rPr lang="ru-RU" sz="2000" dirty="0" err="1" smtClean="0"/>
              <a:t>вейвлет</a:t>
            </a:r>
            <a:endParaRPr lang="ru-RU" sz="16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-171450" y="-395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721468"/>
              </p:ext>
            </p:extLst>
          </p:nvPr>
        </p:nvGraphicFramePr>
        <p:xfrm>
          <a:off x="446943" y="3124860"/>
          <a:ext cx="3638060" cy="7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4" imgW="2057400" imgH="457200" progId="Equation.DSMT4">
                  <p:embed/>
                </p:oleObj>
              </mc:Choice>
              <mc:Fallback>
                <p:oleObj name="Equation" r:id="rId4" imgW="20574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943" y="3124860"/>
                        <a:ext cx="3638060" cy="795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388244"/>
              </p:ext>
            </p:extLst>
          </p:nvPr>
        </p:nvGraphicFramePr>
        <p:xfrm>
          <a:off x="4645818" y="3516615"/>
          <a:ext cx="646252" cy="36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6" imgW="355320" imgH="203040" progId="Equation.DSMT4">
                  <p:embed/>
                </p:oleObj>
              </mc:Choice>
              <mc:Fallback>
                <p:oleObj name="Equation" r:id="rId6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818" y="3516615"/>
                        <a:ext cx="646252" cy="3648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Рисунок 15"/>
          <p:cNvPicPr/>
          <p:nvPr/>
        </p:nvPicPr>
        <p:blipFill rotWithShape="1">
          <a:blip r:embed="rId8"/>
          <a:srcRect l="38187" t="50769" r="38202" b="23846"/>
          <a:stretch/>
        </p:blipFill>
        <p:spPr bwMode="auto">
          <a:xfrm>
            <a:off x="6354397" y="2362837"/>
            <a:ext cx="2414565" cy="16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Прямая со стрелкой 19"/>
          <p:cNvCxnSpPr>
            <a:stCxn id="15" idx="0"/>
          </p:cNvCxnSpPr>
          <p:nvPr/>
        </p:nvCxnSpPr>
        <p:spPr>
          <a:xfrm flipV="1">
            <a:off x="4968944" y="3050603"/>
            <a:ext cx="1385453" cy="46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Стрелка вниз 21"/>
          <p:cNvSpPr/>
          <p:nvPr/>
        </p:nvSpPr>
        <p:spPr>
          <a:xfrm>
            <a:off x="4491035" y="4130586"/>
            <a:ext cx="585789" cy="2497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2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429500" cy="54927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Принцип детектирования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3378" t="34719" r="4796" b="23307"/>
          <a:stretch/>
        </p:blipFill>
        <p:spPr>
          <a:xfrm>
            <a:off x="94903" y="1070964"/>
            <a:ext cx="5655908" cy="1932691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5806638" y="1633489"/>
            <a:ext cx="619125" cy="74295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5834062" y="1625653"/>
            <a:ext cx="619125" cy="74295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7372" t="64181" r="7703" b="16866"/>
          <a:stretch/>
        </p:blipFill>
        <p:spPr>
          <a:xfrm>
            <a:off x="514350" y="3811617"/>
            <a:ext cx="8019415" cy="184174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372" y="914401"/>
            <a:ext cx="2602628" cy="2089254"/>
          </a:xfrm>
          <a:prstGeom prst="rect">
            <a:avLst/>
          </a:prstGeom>
        </p:spPr>
      </p:pic>
      <p:sp>
        <p:nvSpPr>
          <p:cNvPr id="14" name="Стрелка вниз 13"/>
          <p:cNvSpPr/>
          <p:nvPr/>
        </p:nvSpPr>
        <p:spPr>
          <a:xfrm>
            <a:off x="1731802" y="3176954"/>
            <a:ext cx="1495109" cy="4948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390525" y="5772150"/>
            <a:ext cx="839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Проводя корреляцию </a:t>
            </a:r>
            <a:r>
              <a:rPr lang="ru-RU" dirty="0" err="1" smtClean="0"/>
              <a:t>вейвлетограммы</a:t>
            </a:r>
            <a:r>
              <a:rPr lang="ru-RU" dirty="0" smtClean="0"/>
              <a:t> с корреляционной матрицей мы получаем на выходе одномерный сигнал. Превышение порогового значения в полученном сигнале означает нахождение патологии в электроэнцефалограмме 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976277"/>
              </p:ext>
            </p:extLst>
          </p:nvPr>
        </p:nvGraphicFramePr>
        <p:xfrm>
          <a:off x="3594348" y="2941596"/>
          <a:ext cx="3606552" cy="92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6" imgW="1930400" imgH="495300" progId="Equation.DSMT4">
                  <p:embed/>
                </p:oleObj>
              </mc:Choice>
              <mc:Fallback>
                <p:oleObj r:id="rId6" imgW="1930400" imgH="495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348" y="2941596"/>
                        <a:ext cx="3606552" cy="9238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244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8001" y="304800"/>
            <a:ext cx="7607300" cy="9017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 smtClean="0"/>
              <a:t>Трёхмерная визуализация</a:t>
            </a:r>
            <a:endParaRPr lang="ru-RU" sz="4800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924791" y="1328101"/>
            <a:ext cx="2921770" cy="3846572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4786946" y="1698518"/>
            <a:ext cx="3404553" cy="2219806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651577"/>
              </p:ext>
            </p:extLst>
          </p:nvPr>
        </p:nvGraphicFramePr>
        <p:xfrm>
          <a:off x="1936138" y="5277310"/>
          <a:ext cx="5271723" cy="1183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5" imgW="3657600" imgH="825500" progId="Equation.DSMT4">
                  <p:embed/>
                </p:oleObj>
              </mc:Choice>
              <mc:Fallback>
                <p:oleObj name="Equation" r:id="rId5" imgW="3657600" imgH="825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138" y="5277310"/>
                        <a:ext cx="5271723" cy="11836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767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44</Words>
  <Application>Microsoft Office PowerPoint</Application>
  <PresentationFormat>Экран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Тема Office</vt:lpstr>
      <vt:lpstr>Equation</vt:lpstr>
      <vt:lpstr>MathType 6.0 Equation</vt:lpstr>
      <vt:lpstr>Методика поиска паттернов патологической активности в многоканальных сигналах ЭЭГ</vt:lpstr>
      <vt:lpstr>Электроэнцефалография</vt:lpstr>
      <vt:lpstr>Вейвлет-преобразование</vt:lpstr>
      <vt:lpstr>Принцип детектирования</vt:lpstr>
      <vt:lpstr>Презентация PowerPoint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Автоматическое детектирование патологических паттернов ЭЭГ с помощью вейвлет-преобразования</dc:title>
  <dc:creator>Олег</dc:creator>
  <cp:lastModifiedBy>Достанко А.П.</cp:lastModifiedBy>
  <cp:revision>13</cp:revision>
  <dcterms:created xsi:type="dcterms:W3CDTF">2015-02-20T06:22:58Z</dcterms:created>
  <dcterms:modified xsi:type="dcterms:W3CDTF">2017-03-16T14:04:05Z</dcterms:modified>
</cp:coreProperties>
</file>