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70" r:id="rId3"/>
    <p:sldId id="271" r:id="rId4"/>
    <p:sldId id="272" r:id="rId5"/>
    <p:sldId id="273" r:id="rId6"/>
    <p:sldId id="266" r:id="rId7"/>
    <p:sldId id="259" r:id="rId8"/>
    <p:sldId id="265" r:id="rId9"/>
    <p:sldId id="274" r:id="rId10"/>
    <p:sldId id="275" r:id="rId11"/>
    <p:sldId id="276" r:id="rId12"/>
    <p:sldId id="277" r:id="rId13"/>
    <p:sldId id="278" r:id="rId14"/>
    <p:sldId id="279" r:id="rId15"/>
    <p:sldId id="260" r:id="rId16"/>
    <p:sldId id="267" r:id="rId17"/>
    <p:sldId id="268" r:id="rId18"/>
    <p:sldId id="280" r:id="rId19"/>
    <p:sldId id="26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82A2707-EA5A-4938-B66E-45904C151AC9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1F4D0D-4D1C-498B-9F4F-F05CFAD22D9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498" y="971065"/>
            <a:ext cx="8964488" cy="2673643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ТЕХНИЧЕСКИЕ СРЕДСТВА ВОЗДЕЙСТВИЯ ИНФРАКРАСНОГО ИЗЛУЧЕНИЯ НА ОРГАНИЗМ ЧЕЛОВЕКА В ЛЕЧЕБНОЙ, ОЗДОРОВИТЕЛЬНОЙ И СПОРТИВНОЙ ПРАКТИКЕ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3548" y="3645024"/>
            <a:ext cx="8460940" cy="170376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Магистрант  </a:t>
            </a:r>
            <a:r>
              <a:rPr lang="ru-RU" sz="1800" dirty="0" smtClean="0"/>
              <a:t>Драпеза В. Ю</a:t>
            </a:r>
            <a:r>
              <a:rPr lang="ru-RU" sz="1800" dirty="0"/>
              <a:t>. </a:t>
            </a:r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Научный руководитель: Меженная М.М</a:t>
            </a:r>
            <a:r>
              <a:rPr lang="ru-RU" sz="1800" dirty="0" smtClean="0"/>
              <a:t>.</a:t>
            </a:r>
          </a:p>
          <a:p>
            <a:r>
              <a:rPr lang="ru-RU" sz="1800" dirty="0"/>
              <a:t>кандидат технический наук, доцент</a:t>
            </a:r>
          </a:p>
          <a:p>
            <a:endParaRPr lang="ru-RU" sz="1800" dirty="0"/>
          </a:p>
          <a:p>
            <a:pPr algn="ctr"/>
            <a:endParaRPr lang="ru-RU" sz="1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3568" y="260648"/>
            <a:ext cx="7772400" cy="72008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sz="1800" dirty="0" smtClean="0"/>
              <a:t>Белорусский государственный университет информатики и радиоэлектроники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888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29208" y="5877272"/>
            <a:ext cx="8229600" cy="63407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Рисунок  - Размещение </a:t>
            </a:r>
            <a:r>
              <a:rPr lang="ru-RU" sz="1600" dirty="0">
                <a:solidFill>
                  <a:schemeClr val="tx2"/>
                </a:solidFill>
              </a:rPr>
              <a:t>испытуемого в горизонтально ориентированной инфракрасной кабине</a:t>
            </a:r>
            <a:endParaRPr lang="ru-RU" sz="1600" dirty="0">
              <a:solidFill>
                <a:schemeClr val="tx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</a:rPr>
              <a:t>Исследование воздействия разработанной инфракрасной кабины на организм человека</a:t>
            </a: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3788" y="728700"/>
            <a:ext cx="3960440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4797152"/>
            <a:ext cx="9036496" cy="1213595"/>
          </a:xfrm>
        </p:spPr>
        <p:txBody>
          <a:bodyPr>
            <a:normAutofit fontScale="85000" lnSpcReduction="20000"/>
          </a:bodyPr>
          <a:lstStyle/>
          <a:p>
            <a:pPr marL="109728" indent="457200" algn="just">
              <a:buNone/>
            </a:pPr>
            <a:r>
              <a:rPr lang="ru-RU" dirty="0">
                <a:solidFill>
                  <a:schemeClr val="tx2"/>
                </a:solidFill>
              </a:rPr>
              <a:t>Температура тела испытуемых в процессе ИК-терапии увеличивалась на 1,24°С ± 1,05°С, спустя 15 минут после окончания процедуры температура возвращалась к первоначальному </a:t>
            </a:r>
            <a:r>
              <a:rPr lang="ru-RU" dirty="0" smtClean="0">
                <a:solidFill>
                  <a:schemeClr val="tx2"/>
                </a:solidFill>
              </a:rPr>
              <a:t>уровню.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Анализ полученных данных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71" y="1124744"/>
            <a:ext cx="6336704" cy="3273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3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Анализ полученных данных</a:t>
            </a:r>
            <a:endParaRPr lang="ru-RU" sz="3200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0" y="4365104"/>
            <a:ext cx="9144000" cy="1930400"/>
          </a:xfrm>
        </p:spPr>
        <p:txBody>
          <a:bodyPr>
            <a:normAutofit/>
          </a:bodyPr>
          <a:lstStyle/>
          <a:p>
            <a:pPr marL="109728" indent="457200" algn="just">
              <a:buNone/>
            </a:pPr>
            <a:r>
              <a:rPr lang="ru-RU" sz="2300" dirty="0">
                <a:solidFill>
                  <a:schemeClr val="tx2"/>
                </a:solidFill>
              </a:rPr>
              <a:t>Пульс постепенно возрастал в процессе ИК-сеанса и увеличивался в среднем на 4,87 ± 7,82 удара к моменту окончания процедуры. Далее наблюдалась тенденция к восстановлению исходного уровня уже через 15 минут после завершения процедуры.</a:t>
            </a:r>
            <a:endParaRPr lang="ru-RU" sz="2300" dirty="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8033"/>
            <a:ext cx="6336704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5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4725144"/>
            <a:ext cx="9036496" cy="1224136"/>
          </a:xfrm>
        </p:spPr>
        <p:txBody>
          <a:bodyPr>
            <a:normAutofit/>
          </a:bodyPr>
          <a:lstStyle/>
          <a:p>
            <a:pPr marL="109728" lvl="0" indent="457200" algn="just">
              <a:buNone/>
            </a:pPr>
            <a:r>
              <a:rPr lang="ru-RU" sz="2300" dirty="0" smtClean="0">
                <a:solidFill>
                  <a:schemeClr val="tx2"/>
                </a:solidFill>
              </a:rPr>
              <a:t>В </a:t>
            </a:r>
            <a:r>
              <a:rPr lang="ru-RU" sz="2300" dirty="0">
                <a:solidFill>
                  <a:schemeClr val="tx2"/>
                </a:solidFill>
              </a:rPr>
              <a:t>среднем к моменту окончания процедуры верхнее артериальное давление уменьшалось на 12,00 ± 6,8 </a:t>
            </a:r>
            <a:r>
              <a:rPr lang="ru-RU" sz="2300" dirty="0" err="1" smtClean="0">
                <a:solidFill>
                  <a:schemeClr val="tx2"/>
                </a:solidFill>
              </a:rPr>
              <a:t>мм.рт.ст</a:t>
            </a:r>
            <a:r>
              <a:rPr lang="ru-RU" sz="2300" dirty="0">
                <a:solidFill>
                  <a:schemeClr val="tx2"/>
                </a:solidFill>
              </a:rPr>
              <a:t>.</a:t>
            </a:r>
            <a:endParaRPr lang="ru-RU" sz="2300" dirty="0"/>
          </a:p>
          <a:p>
            <a:endParaRPr lang="ru-RU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Анализ полученных данных</a:t>
            </a: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480720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5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4543222"/>
            <a:ext cx="9124675" cy="1570179"/>
          </a:xfrm>
        </p:spPr>
        <p:txBody>
          <a:bodyPr>
            <a:normAutofit fontScale="92500" lnSpcReduction="20000"/>
          </a:bodyPr>
          <a:lstStyle/>
          <a:p>
            <a:pPr marL="109728" lvl="0" indent="457200" algn="just">
              <a:buNone/>
            </a:pPr>
            <a:r>
              <a:rPr lang="ru-RU" sz="2500" dirty="0">
                <a:solidFill>
                  <a:schemeClr val="tx2"/>
                </a:solidFill>
              </a:rPr>
              <a:t>В среднем к моменту окончания процедуры </a:t>
            </a:r>
            <a:r>
              <a:rPr lang="ru-RU" sz="2500" dirty="0" smtClean="0">
                <a:solidFill>
                  <a:schemeClr val="tx2"/>
                </a:solidFill>
              </a:rPr>
              <a:t>нижнее </a:t>
            </a:r>
            <a:r>
              <a:rPr lang="ru-RU" sz="2500" dirty="0">
                <a:solidFill>
                  <a:schemeClr val="tx2"/>
                </a:solidFill>
              </a:rPr>
              <a:t>артериальное давление </a:t>
            </a:r>
            <a:r>
              <a:rPr lang="ru-RU" sz="2500" dirty="0" smtClean="0">
                <a:solidFill>
                  <a:schemeClr val="tx2"/>
                </a:solidFill>
              </a:rPr>
              <a:t>уменьшилось </a:t>
            </a:r>
            <a:r>
              <a:rPr lang="ru-RU" sz="2500" dirty="0">
                <a:solidFill>
                  <a:schemeClr val="tx2"/>
                </a:solidFill>
              </a:rPr>
              <a:t>на 6,73 ± 6,02 </a:t>
            </a:r>
            <a:r>
              <a:rPr lang="ru-RU" sz="2500" dirty="0" err="1">
                <a:solidFill>
                  <a:schemeClr val="tx2"/>
                </a:solidFill>
              </a:rPr>
              <a:t>мм.рт.ст</a:t>
            </a:r>
            <a:r>
              <a:rPr lang="ru-RU" sz="2500" dirty="0">
                <a:solidFill>
                  <a:schemeClr val="tx2"/>
                </a:solidFill>
              </a:rPr>
              <a:t>. Далее наблюдалась тенденция к восстановлению исходного уровня уже через 15 минут после завершения процедуры.</a:t>
            </a:r>
          </a:p>
          <a:p>
            <a:endParaRPr lang="ru-RU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Анализ полученных данных</a:t>
            </a: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83" y="1124744"/>
            <a:ext cx="6408712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 txBox="1">
            <a:spLocks/>
          </p:cNvSpPr>
          <p:nvPr/>
        </p:nvSpPr>
        <p:spPr>
          <a:xfrm>
            <a:off x="598837" y="332656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sz="3200" dirty="0" smtClean="0"/>
              <a:t>Преимущества </a:t>
            </a:r>
            <a:r>
              <a:rPr lang="ru-RU" sz="3200" dirty="0" smtClean="0"/>
              <a:t>разработанной</a:t>
            </a:r>
          </a:p>
          <a:p>
            <a:pPr algn="ctr"/>
            <a:r>
              <a:rPr lang="ru-RU" sz="3200" dirty="0" smtClean="0"/>
              <a:t> </a:t>
            </a:r>
            <a:r>
              <a:rPr lang="ru-RU" sz="3200" dirty="0" smtClean="0"/>
              <a:t>ИК </a:t>
            </a:r>
            <a:r>
              <a:rPr lang="ru-RU" sz="3200" dirty="0" smtClean="0"/>
              <a:t>кабины</a:t>
            </a:r>
            <a:endParaRPr lang="ru-RU" sz="3200" dirty="0"/>
          </a:p>
        </p:txBody>
      </p:sp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0" y="1628800"/>
            <a:ext cx="9036496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500" dirty="0">
                <a:solidFill>
                  <a:schemeClr val="tx2"/>
                </a:solidFill>
              </a:rPr>
              <a:t>Максимальная глубина проникновения ИК излучения в ткани человеческого организма за счет использования ИК излучателей преимущественно ближнего ИК диапазона</a:t>
            </a:r>
            <a:r>
              <a:rPr lang="ru-RU" sz="2500" dirty="0" smtClean="0">
                <a:solidFill>
                  <a:schemeClr val="tx2"/>
                </a:solidFill>
              </a:rPr>
              <a:t>;</a:t>
            </a:r>
            <a:endParaRPr lang="ru-RU" sz="2500" dirty="0" smtClean="0">
              <a:solidFill>
                <a:schemeClr val="tx2"/>
              </a:solidFill>
            </a:endParaRPr>
          </a:p>
          <a:p>
            <a:pPr algn="just"/>
            <a:r>
              <a:rPr lang="ru-RU" sz="2500" dirty="0" smtClean="0">
                <a:solidFill>
                  <a:schemeClr val="tx2"/>
                </a:solidFill>
              </a:rPr>
              <a:t>Мобильность</a:t>
            </a:r>
            <a:r>
              <a:rPr lang="ru-RU" sz="2500" dirty="0">
                <a:solidFill>
                  <a:schemeClr val="tx2"/>
                </a:solidFill>
              </a:rPr>
              <a:t>: конструкция ИК кабины и ее вес позволяют проводить оздоравливающе тепловые процедуры как в горизонтальном, так и в вертикальном положениях, в то время как выпускаемые ИК сауны характеризуются вертикальной ориентацией в </a:t>
            </a:r>
            <a:r>
              <a:rPr lang="ru-RU" sz="2500" dirty="0" smtClean="0">
                <a:solidFill>
                  <a:schemeClr val="tx2"/>
                </a:solidFill>
              </a:rPr>
              <a:t>пространстве. </a:t>
            </a:r>
            <a:r>
              <a:rPr lang="ru-RU" sz="2500" dirty="0">
                <a:solidFill>
                  <a:schemeClr val="tx2"/>
                </a:solidFill>
              </a:rPr>
              <a:t>При этом обеспечивается возможность изменения положения и перемещения устройства силами одного человека</a:t>
            </a:r>
            <a:r>
              <a:rPr lang="ru-RU" sz="2500" dirty="0" smtClean="0">
                <a:solidFill>
                  <a:schemeClr val="tx2"/>
                </a:solidFill>
              </a:rPr>
              <a:t>; </a:t>
            </a:r>
          </a:p>
          <a:p>
            <a:pPr algn="just"/>
            <a:endParaRPr lang="ru-RU" sz="23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598837" y="332656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sz="3200" dirty="0" smtClean="0"/>
              <a:t>Преимущества </a:t>
            </a:r>
            <a:r>
              <a:rPr lang="ru-RU" sz="3200" dirty="0" smtClean="0"/>
              <a:t>разработанной</a:t>
            </a:r>
          </a:p>
          <a:p>
            <a:pPr algn="ctr"/>
            <a:r>
              <a:rPr lang="ru-RU" sz="3200" dirty="0" smtClean="0"/>
              <a:t> </a:t>
            </a:r>
            <a:r>
              <a:rPr lang="ru-RU" sz="3200" dirty="0" smtClean="0"/>
              <a:t>ИК </a:t>
            </a:r>
            <a:r>
              <a:rPr lang="ru-RU" sz="3200" dirty="0" smtClean="0"/>
              <a:t>кабины</a:t>
            </a:r>
            <a:endParaRPr lang="ru-RU" sz="3200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0" y="1628800"/>
            <a:ext cx="9036496" cy="4669979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ru-RU" sz="2300" dirty="0">
                <a:solidFill>
                  <a:schemeClr val="tx2"/>
                </a:solidFill>
              </a:rPr>
              <a:t>Рабочая температура внутри кабины поддерживается на уровне 39°С в области туловища пациента </a:t>
            </a:r>
            <a:r>
              <a:rPr lang="ru-RU" sz="2300" dirty="0" smtClean="0">
                <a:solidFill>
                  <a:schemeClr val="tx2"/>
                </a:solidFill>
              </a:rPr>
              <a:t>и </a:t>
            </a:r>
            <a:r>
              <a:rPr lang="ru-RU" sz="2300" dirty="0">
                <a:solidFill>
                  <a:schemeClr val="tx2"/>
                </a:solidFill>
              </a:rPr>
              <a:t>32°С в области </a:t>
            </a:r>
            <a:r>
              <a:rPr lang="ru-RU" sz="2300" dirty="0" smtClean="0">
                <a:solidFill>
                  <a:schemeClr val="tx2"/>
                </a:solidFill>
              </a:rPr>
              <a:t>голов. </a:t>
            </a:r>
            <a:r>
              <a:rPr lang="ru-RU" sz="2300" dirty="0">
                <a:solidFill>
                  <a:schemeClr val="tx2"/>
                </a:solidFill>
              </a:rPr>
              <a:t>Это позволяет минимизировать тепловую нагрузку на сердечно-сосудистую систему человека (данный вывод подтверждается результатами проведенных авторами исследований по оценке уровня тепловой нагрузки, создаваемой посредством разработанной ИК кабины, на сердечно-сосудистую систему человека</a:t>
            </a:r>
            <a:r>
              <a:rPr lang="ru-RU" sz="2300" dirty="0" smtClean="0">
                <a:solidFill>
                  <a:schemeClr val="tx2"/>
                </a:solidFill>
              </a:rPr>
              <a:t>);</a:t>
            </a:r>
          </a:p>
          <a:p>
            <a:pPr algn="just"/>
            <a:r>
              <a:rPr lang="ru-RU" sz="2300" dirty="0">
                <a:solidFill>
                  <a:schemeClr val="tx2"/>
                </a:solidFill>
              </a:rPr>
              <a:t>Низкое энергопотребление: потребляемая мощность ИК кабины составляет 0,4 кВт/ч, что значительно ниже по сравнению с существующими аналогами (не менее 0,9 кВт/ч;</a:t>
            </a:r>
          </a:p>
          <a:p>
            <a:pPr lvl="0" algn="just"/>
            <a:endParaRPr lang="ru-RU" sz="2300" dirty="0">
              <a:solidFill>
                <a:schemeClr val="tx2"/>
              </a:solidFill>
            </a:endParaRPr>
          </a:p>
          <a:p>
            <a:pPr algn="just"/>
            <a:endParaRPr lang="be-BY" sz="2300" dirty="0">
              <a:solidFill>
                <a:schemeClr val="tx2"/>
              </a:solidFill>
            </a:endParaRPr>
          </a:p>
          <a:p>
            <a:pPr algn="just"/>
            <a:endParaRPr lang="ru-RU" sz="2400" dirty="0">
              <a:solidFill>
                <a:schemeClr val="tx2"/>
              </a:solidFill>
            </a:endParaRPr>
          </a:p>
          <a:p>
            <a:pPr marL="109728" indent="0" algn="just">
              <a:buNone/>
            </a:pPr>
            <a:endParaRPr lang="ru-RU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628800"/>
            <a:ext cx="9036496" cy="4525963"/>
          </a:xfrm>
        </p:spPr>
        <p:txBody>
          <a:bodyPr>
            <a:normAutofit/>
          </a:bodyPr>
          <a:lstStyle/>
          <a:p>
            <a:pPr algn="just"/>
            <a:r>
              <a:rPr lang="ru-RU" sz="2300" dirty="0" smtClean="0">
                <a:solidFill>
                  <a:schemeClr val="tx2"/>
                </a:solidFill>
              </a:rPr>
              <a:t>Восстановительная медицина: комплексное оздоровление за счет детоксикации организма, противовоспалительного, противоспазматического, обезболивающего эффектов, усиление иммунитета.</a:t>
            </a:r>
          </a:p>
          <a:p>
            <a:pPr algn="just"/>
            <a:endParaRPr lang="ru-RU" sz="2300" dirty="0">
              <a:solidFill>
                <a:schemeClr val="tx2"/>
              </a:solidFill>
            </a:endParaRPr>
          </a:p>
          <a:p>
            <a:pPr algn="just"/>
            <a:r>
              <a:rPr lang="ru-RU" sz="2300" dirty="0" smtClean="0">
                <a:solidFill>
                  <a:schemeClr val="tx2"/>
                </a:solidFill>
              </a:rPr>
              <a:t>Спортивная медицина: стимуляция обменных процессов, улучшение питания мышц кислородом, очищение от конечных продуктов обмена веществ, в том числе, молочной кислоты </a:t>
            </a:r>
            <a:endParaRPr lang="ru-RU" sz="2300" dirty="0">
              <a:solidFill>
                <a:schemeClr val="tx2"/>
              </a:solidFill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539552" y="332656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sz="3200" dirty="0" smtClean="0"/>
              <a:t>Области применения ИК кабины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315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4525963"/>
          </a:xfrm>
        </p:spPr>
        <p:txBody>
          <a:bodyPr>
            <a:normAutofit/>
          </a:bodyPr>
          <a:lstStyle/>
          <a:p>
            <a:pPr marL="109728" indent="457200" algn="just">
              <a:buNone/>
            </a:pPr>
            <a:r>
              <a:rPr lang="ru-RU" sz="2300" dirty="0" smtClean="0">
                <a:solidFill>
                  <a:schemeClr val="tx2"/>
                </a:solidFill>
              </a:rPr>
              <a:t>Общим </a:t>
            </a:r>
            <a:r>
              <a:rPr lang="ru-RU" sz="2300" dirty="0">
                <a:solidFill>
                  <a:schemeClr val="tx2"/>
                </a:solidFill>
              </a:rPr>
              <a:t>итогом работы является расширение сферы применения ИК кабины с сугубо бытовой до медицинской за счет минимизации тепловой нагрузки и устранения ограничений на использование инфракрасных камер у ряда пациентов с хроническими </a:t>
            </a:r>
            <a:r>
              <a:rPr lang="ru-RU" sz="2300" dirty="0" smtClean="0">
                <a:solidFill>
                  <a:schemeClr val="tx2"/>
                </a:solidFill>
              </a:rPr>
              <a:t>заболеваниями.</a:t>
            </a:r>
          </a:p>
          <a:p>
            <a:pPr marL="109728" indent="457200" algn="just">
              <a:buNone/>
            </a:pPr>
            <a:r>
              <a:rPr lang="ru-RU" sz="2400" dirty="0">
                <a:solidFill>
                  <a:schemeClr val="tx2"/>
                </a:solidFill>
              </a:rPr>
              <a:t>Результаты работы представляют интерес для инженеров, специализирующихся в области разработки технических средств воздействия ИК излучением с целью профилактики и лечения заболеваний органов и функциональных систем человека.</a:t>
            </a:r>
          </a:p>
          <a:p>
            <a:pPr marL="109728" indent="457200" algn="just">
              <a:buNone/>
            </a:pPr>
            <a:endParaRPr lang="ru-RU" sz="2300" dirty="0">
              <a:solidFill>
                <a:schemeClr val="tx2"/>
              </a:solidFill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ВЫВОДЫ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93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6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484784"/>
            <a:ext cx="8686800" cy="4738531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2"/>
                </a:solidFill>
              </a:rPr>
              <a:t>разработать энергоэффективную мобильную инфракрасную кабину для низкоинтенсивного воздействия ИК излучением преимущественно ближнего ИК диапазона на тело </a:t>
            </a:r>
            <a:r>
              <a:rPr lang="ru-RU" dirty="0" smtClean="0">
                <a:solidFill>
                  <a:schemeClr val="tx2"/>
                </a:solidFill>
              </a:rPr>
              <a:t>человека</a:t>
            </a:r>
          </a:p>
          <a:p>
            <a:pPr marL="109728" indent="0" algn="just">
              <a:buNone/>
            </a:pPr>
            <a:endParaRPr lang="ru-RU" dirty="0" smtClean="0">
              <a:solidFill>
                <a:schemeClr val="tx2"/>
              </a:solidFill>
            </a:endParaRPr>
          </a:p>
          <a:p>
            <a:pPr algn="just"/>
            <a:r>
              <a:rPr lang="ru-RU" dirty="0" smtClean="0">
                <a:solidFill>
                  <a:schemeClr val="tx2"/>
                </a:solidFill>
              </a:rPr>
              <a:t>провести </a:t>
            </a:r>
            <a:r>
              <a:rPr lang="ru-RU" dirty="0">
                <a:solidFill>
                  <a:schemeClr val="tx2"/>
                </a:solidFill>
              </a:rPr>
              <a:t>исследования воздействия </a:t>
            </a:r>
            <a:r>
              <a:rPr lang="ru-RU" dirty="0" smtClean="0">
                <a:solidFill>
                  <a:schemeClr val="tx2"/>
                </a:solidFill>
              </a:rPr>
              <a:t>инфра-красным </a:t>
            </a:r>
            <a:r>
              <a:rPr lang="ru-RU" dirty="0">
                <a:solidFill>
                  <a:schemeClr val="tx2"/>
                </a:solidFill>
              </a:rPr>
              <a:t>излучением на организм человека и обеспечить мониторинг физиологических показателей пользователя во время исследования.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Цели работы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75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4464496"/>
          </a:xfrm>
        </p:spPr>
        <p:txBody>
          <a:bodyPr>
            <a:normAutofit lnSpcReduction="10000"/>
          </a:bodyPr>
          <a:lstStyle/>
          <a:p>
            <a:pPr marL="109728" indent="457200" algn="just">
              <a:buNone/>
            </a:pPr>
            <a:r>
              <a:rPr lang="ru-RU" dirty="0">
                <a:solidFill>
                  <a:schemeClr val="tx2"/>
                </a:solidFill>
              </a:rPr>
              <a:t>Актуальность магистерской диссертации </a:t>
            </a:r>
            <a:r>
              <a:rPr lang="ru-RU" dirty="0" smtClean="0">
                <a:solidFill>
                  <a:schemeClr val="tx2"/>
                </a:solidFill>
              </a:rPr>
              <a:t>заключается </a:t>
            </a:r>
            <a:r>
              <a:rPr lang="ru-RU" dirty="0">
                <a:solidFill>
                  <a:schemeClr val="tx2"/>
                </a:solidFill>
              </a:rPr>
              <a:t>в использовании инфракрасного излучения для проведения тепловых процедур в клинической и спортивной медицине с целью восстановления функциональных резервов </a:t>
            </a:r>
            <a:r>
              <a:rPr lang="ru-RU" dirty="0" smtClean="0">
                <a:solidFill>
                  <a:schemeClr val="tx2"/>
                </a:solidFill>
              </a:rPr>
              <a:t>человеческого организма. </a:t>
            </a:r>
            <a:r>
              <a:rPr lang="be-BY" dirty="0" smtClean="0">
                <a:solidFill>
                  <a:schemeClr val="tx2"/>
                </a:solidFill>
              </a:rPr>
              <a:t>ИК </a:t>
            </a:r>
            <a:r>
              <a:rPr lang="be-BY" dirty="0">
                <a:solidFill>
                  <a:schemeClr val="tx2"/>
                </a:solidFill>
              </a:rPr>
              <a:t>излучение </a:t>
            </a:r>
            <a:r>
              <a:rPr lang="be-BY" dirty="0" smtClean="0">
                <a:solidFill>
                  <a:schemeClr val="tx2"/>
                </a:solidFill>
              </a:rPr>
              <a:t>способ-ствует </a:t>
            </a:r>
            <a:r>
              <a:rPr lang="be-BY" dirty="0">
                <a:solidFill>
                  <a:schemeClr val="tx2"/>
                </a:solidFill>
              </a:rPr>
              <a:t>расширению кровеносных сосудов, восстановлению иммунной системы, улучшению питания мышц кислородом, тем самым обеспечивая противовоспалительный, </a:t>
            </a:r>
            <a:r>
              <a:rPr lang="be-BY" dirty="0" smtClean="0">
                <a:solidFill>
                  <a:schemeClr val="tx2"/>
                </a:solidFill>
              </a:rPr>
              <a:t>рас-сасывающий </a:t>
            </a:r>
            <a:r>
              <a:rPr lang="be-BY" dirty="0">
                <a:solidFill>
                  <a:schemeClr val="tx2"/>
                </a:solidFill>
              </a:rPr>
              <a:t>и обезболивающий эффекты.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Актуальность темы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477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738531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dirty="0" smtClean="0">
                <a:solidFill>
                  <a:schemeClr val="tx2"/>
                </a:solidFill>
              </a:rPr>
              <a:t>1. Разработать </a:t>
            </a:r>
            <a:r>
              <a:rPr lang="ru-RU" dirty="0">
                <a:solidFill>
                  <a:schemeClr val="tx2"/>
                </a:solidFill>
              </a:rPr>
              <a:t>структурную схему устройства для воздействия низкоинтенсивным ИК излучением на человеческий организм </a:t>
            </a:r>
            <a:r>
              <a:rPr lang="ru-RU" dirty="0">
                <a:solidFill>
                  <a:schemeClr val="tx2"/>
                </a:solidFill>
              </a:rPr>
              <a:t>преимущественно ближнего ИК диапазона на тело </a:t>
            </a:r>
            <a:r>
              <a:rPr lang="ru-RU" dirty="0" smtClean="0">
                <a:solidFill>
                  <a:schemeClr val="tx2"/>
                </a:solidFill>
              </a:rPr>
              <a:t>человека;</a:t>
            </a:r>
            <a:endParaRPr lang="ru-RU" dirty="0">
              <a:solidFill>
                <a:schemeClr val="tx2"/>
              </a:solidFill>
            </a:endParaRPr>
          </a:p>
          <a:p>
            <a:pPr marL="109728" indent="0" algn="just">
              <a:buNone/>
            </a:pPr>
            <a:endParaRPr lang="ru-RU" dirty="0">
              <a:solidFill>
                <a:schemeClr val="tx2"/>
              </a:solidFill>
            </a:endParaRPr>
          </a:p>
          <a:p>
            <a:pPr marL="109728" indent="0" algn="just">
              <a:buNone/>
            </a:pPr>
            <a:r>
              <a:rPr lang="ru-RU" dirty="0" smtClean="0">
                <a:solidFill>
                  <a:schemeClr val="tx2"/>
                </a:solidFill>
              </a:rPr>
              <a:t>2</a:t>
            </a:r>
            <a:r>
              <a:rPr lang="ru-RU" dirty="0">
                <a:solidFill>
                  <a:schemeClr val="tx2"/>
                </a:solidFill>
              </a:rPr>
              <a:t>. Разработать конструктивное исполнение </a:t>
            </a:r>
            <a:r>
              <a:rPr lang="ru-RU" dirty="0" smtClean="0">
                <a:solidFill>
                  <a:schemeClr val="tx2"/>
                </a:solidFill>
              </a:rPr>
              <a:t>тех-</a:t>
            </a:r>
            <a:r>
              <a:rPr lang="ru-RU" dirty="0" err="1" smtClean="0">
                <a:solidFill>
                  <a:schemeClr val="tx2"/>
                </a:solidFill>
              </a:rPr>
              <a:t>нического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средства (макетный образец ИК-камеры) для воздействия на организм человека энергией коротковолнового ИК-излучения</a:t>
            </a:r>
            <a:r>
              <a:rPr lang="ru-RU" dirty="0" smtClean="0">
                <a:solidFill>
                  <a:schemeClr val="tx2"/>
                </a:solidFill>
              </a:rPr>
              <a:t>;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Задачи исследования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856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032448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dirty="0" smtClean="0">
                <a:solidFill>
                  <a:schemeClr val="tx2"/>
                </a:solidFill>
              </a:rPr>
              <a:t>3</a:t>
            </a:r>
            <a:r>
              <a:rPr lang="ru-RU" dirty="0">
                <a:solidFill>
                  <a:schemeClr val="tx2"/>
                </a:solidFill>
              </a:rPr>
              <a:t>. Технически реализовать устройство для </a:t>
            </a:r>
            <a:r>
              <a:rPr lang="ru-RU" dirty="0" smtClean="0">
                <a:solidFill>
                  <a:schemeClr val="tx2"/>
                </a:solidFill>
              </a:rPr>
              <a:t>воз-действия </a:t>
            </a:r>
            <a:r>
              <a:rPr lang="ru-RU" dirty="0">
                <a:solidFill>
                  <a:schemeClr val="tx2"/>
                </a:solidFill>
              </a:rPr>
              <a:t>низкоинтенсивным ИК излучением на человеческий организм</a:t>
            </a:r>
            <a:r>
              <a:rPr lang="ru-RU" dirty="0" smtClean="0">
                <a:solidFill>
                  <a:schemeClr val="tx2"/>
                </a:solidFill>
              </a:rPr>
              <a:t>;</a:t>
            </a:r>
          </a:p>
          <a:p>
            <a:pPr marL="109728" indent="0" algn="just">
              <a:buNone/>
            </a:pPr>
            <a:endParaRPr lang="ru-RU" dirty="0">
              <a:solidFill>
                <a:schemeClr val="tx2"/>
              </a:solidFill>
            </a:endParaRPr>
          </a:p>
          <a:p>
            <a:pPr marL="109728" indent="0" algn="just">
              <a:buNone/>
            </a:pPr>
            <a:r>
              <a:rPr lang="ru-RU" dirty="0">
                <a:solidFill>
                  <a:schemeClr val="tx2"/>
                </a:solidFill>
              </a:rPr>
              <a:t>4. Провести исследования воздействия </a:t>
            </a:r>
            <a:r>
              <a:rPr lang="ru-RU" dirty="0" smtClean="0">
                <a:solidFill>
                  <a:schemeClr val="tx2"/>
                </a:solidFill>
              </a:rPr>
              <a:t>инфра-красным </a:t>
            </a:r>
            <a:r>
              <a:rPr lang="ru-RU" dirty="0">
                <a:solidFill>
                  <a:schemeClr val="tx2"/>
                </a:solidFill>
              </a:rPr>
              <a:t>излучением на организм человека, а так же обеспечить мониторинг физиологических показателей пользователя во время исследования</a:t>
            </a:r>
          </a:p>
          <a:p>
            <a:endParaRPr lang="ru-RU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Задачи исследования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30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8832"/>
            <a:ext cx="8724893" cy="28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2"/>
          <p:cNvSpPr>
            <a:spLocks noGrp="1"/>
          </p:cNvSpPr>
          <p:nvPr>
            <p:ph type="title"/>
          </p:nvPr>
        </p:nvSpPr>
        <p:spPr>
          <a:xfrm>
            <a:off x="530587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</a:rPr>
              <a:t>Отличительная особенность предлагаемого устройства</a:t>
            </a:r>
            <a:endParaRPr lang="ru-RU" sz="32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4077072"/>
            <a:ext cx="9144000" cy="2592288"/>
          </a:xfrm>
        </p:spPr>
        <p:txBody>
          <a:bodyPr>
            <a:noAutofit/>
          </a:bodyPr>
          <a:lstStyle/>
          <a:p>
            <a:pPr marL="109728" indent="457200" algn="just">
              <a:buNone/>
            </a:pPr>
            <a:r>
              <a:rPr lang="ru-RU" sz="2300" dirty="0" smtClean="0">
                <a:solidFill>
                  <a:schemeClr val="tx2"/>
                </a:solidFill>
              </a:rPr>
              <a:t>ИК </a:t>
            </a:r>
            <a:r>
              <a:rPr lang="ru-RU" sz="2300" dirty="0" smtClean="0">
                <a:solidFill>
                  <a:schemeClr val="tx2"/>
                </a:solidFill>
              </a:rPr>
              <a:t>кабина работает на «сверхнизких» температурах, превышающих на 2-3 </a:t>
            </a:r>
            <a:r>
              <a:rPr lang="ru-RU" sz="2300" dirty="0">
                <a:solidFill>
                  <a:schemeClr val="tx2"/>
                </a:solidFill>
              </a:rPr>
              <a:t>°</a:t>
            </a:r>
            <a:r>
              <a:rPr lang="ru-RU" sz="2300" dirty="0" smtClean="0">
                <a:solidFill>
                  <a:schemeClr val="tx2"/>
                </a:solidFill>
              </a:rPr>
              <a:t>С температуру </a:t>
            </a:r>
            <a:r>
              <a:rPr lang="ru-RU" sz="2300" dirty="0" smtClean="0">
                <a:solidFill>
                  <a:schemeClr val="tx2"/>
                </a:solidFill>
              </a:rPr>
              <a:t>тела</a:t>
            </a:r>
            <a:r>
              <a:rPr lang="ru-RU" sz="2300" dirty="0" smtClean="0">
                <a:solidFill>
                  <a:schemeClr val="tx2"/>
                </a:solidFill>
              </a:rPr>
              <a:t> </a:t>
            </a:r>
            <a:r>
              <a:rPr lang="ru-RU" sz="2300" dirty="0" smtClean="0">
                <a:solidFill>
                  <a:schemeClr val="tx2"/>
                </a:solidFill>
              </a:rPr>
              <a:t>человека, что обеспечивает поддержание параметров сердечно-сосудистой системы(давление, пульс) на исходном уровне при существенной потере веса за счет потоотделения (в составе пота: 80% - вода, 20% - токсины и шлаки).</a:t>
            </a:r>
            <a:endParaRPr lang="ru-RU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Инфракрасная кабина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84" y="1052736"/>
            <a:ext cx="6696745" cy="356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656" y="4651297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2"/>
                </a:solidFill>
              </a:rPr>
              <a:t>1 – открывающиеся окна для обеспечения притока воздуха, 2 – держатели ИК излучателей, </a:t>
            </a:r>
            <a:r>
              <a:rPr lang="ru-RU" sz="1600" dirty="0" smtClean="0">
                <a:solidFill>
                  <a:schemeClr val="tx2"/>
                </a:solidFill>
              </a:rPr>
              <a:t> 3 </a:t>
            </a:r>
            <a:r>
              <a:rPr lang="ru-RU" sz="1600" dirty="0">
                <a:solidFill>
                  <a:schemeClr val="tx2"/>
                </a:solidFill>
              </a:rPr>
              <a:t>– откидная крышка для удобства входа в горизонтально расположенную кабину, </a:t>
            </a:r>
            <a:r>
              <a:rPr lang="ru-RU" sz="1600" dirty="0" smtClean="0">
                <a:solidFill>
                  <a:schemeClr val="tx2"/>
                </a:solidFill>
              </a:rPr>
              <a:t> 4 </a:t>
            </a:r>
            <a:r>
              <a:rPr lang="ru-RU" sz="1600" dirty="0">
                <a:solidFill>
                  <a:schemeClr val="tx2"/>
                </a:solidFill>
              </a:rPr>
              <a:t>– рефлекторы для защиты головы человека от нежелательного </a:t>
            </a:r>
            <a:r>
              <a:rPr lang="ru-RU" sz="1600" dirty="0" smtClean="0">
                <a:solidFill>
                  <a:schemeClr val="tx2"/>
                </a:solidFill>
              </a:rPr>
              <a:t>перегрева</a:t>
            </a:r>
            <a:r>
              <a:rPr lang="ru-RU" sz="1600" dirty="0">
                <a:solidFill>
                  <a:schemeClr val="tx2"/>
                </a:solidFill>
              </a:rPr>
              <a:t> </a:t>
            </a:r>
          </a:p>
          <a:p>
            <a:pPr algn="ctr"/>
            <a:r>
              <a:rPr lang="ru-RU" sz="1600" dirty="0">
                <a:solidFill>
                  <a:schemeClr val="tx2"/>
                </a:solidFill>
              </a:rPr>
              <a:t>Рисунок </a:t>
            </a:r>
            <a:r>
              <a:rPr lang="ru-RU" sz="1600" dirty="0" smtClean="0">
                <a:solidFill>
                  <a:schemeClr val="tx2"/>
                </a:solidFill>
              </a:rPr>
              <a:t> </a:t>
            </a:r>
            <a:r>
              <a:rPr lang="ru-RU" sz="1600" dirty="0">
                <a:solidFill>
                  <a:schemeClr val="tx2"/>
                </a:solidFill>
              </a:rPr>
              <a:t>– Схематичное изображение ИК камеры для проведения тепловых процедур: </a:t>
            </a:r>
            <a:r>
              <a:rPr lang="ru-RU" sz="1600" dirty="0" smtClean="0">
                <a:solidFill>
                  <a:schemeClr val="tx2"/>
                </a:solidFill>
              </a:rPr>
              <a:t>в </a:t>
            </a:r>
            <a:r>
              <a:rPr lang="ru-RU" sz="1600" dirty="0">
                <a:solidFill>
                  <a:schemeClr val="tx2"/>
                </a:solidFill>
              </a:rPr>
              <a:t>вертикальном положении (а) и горизонтальном положении (б)</a:t>
            </a:r>
          </a:p>
        </p:txBody>
      </p:sp>
    </p:spTree>
    <p:extLst>
      <p:ext uri="{BB962C8B-B14F-4D97-AF65-F5344CB8AC3E}">
        <p14:creationId xmlns:p14="http://schemas.microsoft.com/office/powerpoint/2010/main" val="32840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4005064"/>
            <a:ext cx="8928992" cy="2160240"/>
          </a:xfrm>
        </p:spPr>
        <p:txBody>
          <a:bodyPr>
            <a:normAutofit lnSpcReduction="10000"/>
          </a:bodyPr>
          <a:lstStyle/>
          <a:p>
            <a:pPr marL="109728" indent="457200" algn="just">
              <a:buNone/>
            </a:pPr>
            <a:r>
              <a:rPr lang="be-BY" sz="2400" dirty="0">
                <a:solidFill>
                  <a:schemeClr val="tx2"/>
                </a:solidFill>
              </a:rPr>
              <a:t>Материал внутренней обшивки кабины – теплоизоляция с зеркальным в ИК диапазоне покрытием из алюминиевой </a:t>
            </a:r>
            <a:r>
              <a:rPr lang="be-BY" sz="2400" dirty="0" smtClean="0">
                <a:solidFill>
                  <a:schemeClr val="tx2"/>
                </a:solidFill>
              </a:rPr>
              <a:t>фольги.</a:t>
            </a:r>
            <a:endParaRPr lang="be-BY" sz="2400" dirty="0">
              <a:solidFill>
                <a:schemeClr val="tx2"/>
              </a:solidFill>
            </a:endParaRPr>
          </a:p>
          <a:p>
            <a:pPr marL="109728" indent="457200" algn="just">
              <a:buNone/>
            </a:pPr>
            <a:r>
              <a:rPr lang="be-BY" sz="2400" dirty="0" smtClean="0">
                <a:solidFill>
                  <a:schemeClr val="tx2"/>
                </a:solidFill>
              </a:rPr>
              <a:t>Материал </a:t>
            </a:r>
            <a:r>
              <a:rPr lang="be-BY" sz="2400" dirty="0">
                <a:solidFill>
                  <a:schemeClr val="tx2"/>
                </a:solidFill>
              </a:rPr>
              <a:t>внешней обшивки кабины – поликарбонат – предпочтителен с точки зрения дизайна, обеспечивает легкость и мобильность конструкции</a:t>
            </a:r>
            <a:r>
              <a:rPr lang="ru-RU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Инфракрасная кабина</a:t>
            </a:r>
            <a:endParaRPr lang="ru-RU" sz="3200" dirty="0"/>
          </a:p>
        </p:txBody>
      </p:sp>
      <p:pic>
        <p:nvPicPr>
          <p:cNvPr id="1026" name="Picture 2" descr="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2232248" cy="29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45295"/>
            <a:ext cx="2016224" cy="270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89" y="1430496"/>
            <a:ext cx="2016224" cy="193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7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2492896"/>
            <a:ext cx="8964488" cy="3514395"/>
          </a:xfrm>
        </p:spPr>
        <p:txBody>
          <a:bodyPr>
            <a:normAutofit/>
          </a:bodyPr>
          <a:lstStyle/>
          <a:p>
            <a:pPr marL="109728" indent="457200" algn="just">
              <a:buNone/>
            </a:pPr>
            <a:r>
              <a:rPr lang="ru-RU" sz="2300" dirty="0">
                <a:solidFill>
                  <a:schemeClr val="tx2"/>
                </a:solidFill>
              </a:rPr>
              <a:t>Для оценки уровня тепловой нагрузки, создаваемой посредством вышеописанной ИК кабины, на сердечно-сосудистую систему человека были проведены исследования динамики физиологических показателей пользователя во время сеанса ИК-терапии, а также после его окончания.</a:t>
            </a:r>
          </a:p>
          <a:p>
            <a:pPr marL="109728" indent="457200" algn="just">
              <a:buNone/>
            </a:pPr>
            <a:r>
              <a:rPr lang="ru-RU" sz="2300" dirty="0">
                <a:solidFill>
                  <a:schemeClr val="tx2"/>
                </a:solidFill>
              </a:rPr>
              <a:t>В исследованиях приняли участие 15 человек (8 мужчин и 7 женщин в возрасте от 19 лет до 31 года). Время сеанса ИК-процедуры составляло 30 минут.</a:t>
            </a:r>
            <a:endParaRPr lang="ru-RU" sz="2300" dirty="0">
              <a:solidFill>
                <a:schemeClr val="tx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863080"/>
          </a:xfrm>
        </p:spPr>
        <p:txBody>
          <a:bodyPr>
            <a:noAutofit/>
          </a:bodyPr>
          <a:lstStyle/>
          <a:p>
            <a:pPr algn="ctr" fontAlgn="base" hangingPunct="0"/>
            <a:r>
              <a:rPr lang="ru-RU" sz="3200" dirty="0">
                <a:effectLst/>
              </a:rPr>
              <a:t>И</a:t>
            </a:r>
            <a:r>
              <a:rPr lang="ru-RU" sz="3200" dirty="0" smtClean="0">
                <a:effectLst/>
              </a:rPr>
              <a:t>сследование воздействия разработанной инфракрасной кабины на организм человека</a:t>
            </a:r>
            <a:endParaRPr lang="ru-R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25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604</TotalTime>
  <Words>820</Words>
  <Application>Microsoft Office PowerPoint</Application>
  <PresentationFormat>Экран (4:3)</PresentationFormat>
  <Paragraphs>59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Открытая</vt:lpstr>
      <vt:lpstr>ТЕХНИЧЕСКИЕ СРЕДСТВА ВОЗДЕЙСТВИЯ ИНФРАКРАСНОГО ИЗЛУЧЕНИЯ НА ОРГАНИЗМ ЧЕЛОВЕКА В ЛЕЧЕБНОЙ, ОЗДОРОВИТЕЛЬНОЙ И СПОРТИВНОЙ ПРАКТИКЕ</vt:lpstr>
      <vt:lpstr>Цели работы</vt:lpstr>
      <vt:lpstr>Актуальность темы</vt:lpstr>
      <vt:lpstr>Задачи исследования</vt:lpstr>
      <vt:lpstr>Задачи исследования</vt:lpstr>
      <vt:lpstr>Отличительная особенность предлагаемого устройства</vt:lpstr>
      <vt:lpstr>Инфракрасная кабина</vt:lpstr>
      <vt:lpstr>Инфракрасная кабина</vt:lpstr>
      <vt:lpstr>Исследование воздействия разработанной инфракрасной кабины на организм человека</vt:lpstr>
      <vt:lpstr>Исследование воздействия разработанной инфракрасной кабины на организм человека</vt:lpstr>
      <vt:lpstr>Анализ полученных данных</vt:lpstr>
      <vt:lpstr>Анализ полученных данных</vt:lpstr>
      <vt:lpstr>Анализ полученных данных</vt:lpstr>
      <vt:lpstr>Анализ полученных данных</vt:lpstr>
      <vt:lpstr>Презентация PowerPoint</vt:lpstr>
      <vt:lpstr>Презентация PowerPoint</vt:lpstr>
      <vt:lpstr>Презентация PowerPoint</vt:lpstr>
      <vt:lpstr>ВЫВОДЫ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VERA</dc:creator>
  <cp:lastModifiedBy>VERA</cp:lastModifiedBy>
  <cp:revision>36</cp:revision>
  <dcterms:created xsi:type="dcterms:W3CDTF">2016-12-04T13:47:39Z</dcterms:created>
  <dcterms:modified xsi:type="dcterms:W3CDTF">2017-06-25T14:22:08Z</dcterms:modified>
</cp:coreProperties>
</file>