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1" r:id="rId7"/>
    <p:sldId id="269" r:id="rId8"/>
    <p:sldId id="270" r:id="rId9"/>
    <p:sldId id="271" r:id="rId10"/>
    <p:sldId id="272" r:id="rId11"/>
    <p:sldId id="266" r:id="rId12"/>
    <p:sldId id="267" r:id="rId13"/>
    <p:sldId id="260" r:id="rId14"/>
    <p:sldId id="262" r:id="rId15"/>
    <p:sldId id="263" r:id="rId16"/>
    <p:sldId id="26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7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0486"/>
          <p:cNvSpPr>
            <a:spLocks noChangeArrowheads="1"/>
          </p:cNvSpPr>
          <p:nvPr userDrawn="1"/>
        </p:nvSpPr>
        <p:spPr bwMode="auto">
          <a:xfrm>
            <a:off x="1589" y="4238625"/>
            <a:ext cx="3243263" cy="63817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0487"/>
          <p:cNvSpPr>
            <a:spLocks noChangeArrowheads="1"/>
          </p:cNvSpPr>
          <p:nvPr userDrawn="1"/>
        </p:nvSpPr>
        <p:spPr bwMode="auto">
          <a:xfrm>
            <a:off x="1589" y="0"/>
            <a:ext cx="3243263" cy="4293394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90488"/>
          <p:cNvSpPr>
            <a:spLocks noChangeArrowheads="1"/>
          </p:cNvSpPr>
          <p:nvPr userDrawn="1"/>
        </p:nvSpPr>
        <p:spPr bwMode="auto">
          <a:xfrm>
            <a:off x="1589" y="4836319"/>
            <a:ext cx="3243263" cy="307181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28580"/>
            <a:ext cx="4800600" cy="76697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71750"/>
            <a:ext cx="3953435" cy="914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8620125" y="3"/>
            <a:ext cx="533400" cy="97154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7799388" y="3"/>
            <a:ext cx="960438" cy="97154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3"/>
            <a:ext cx="7837488" cy="97154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69C6A866-0A23-491F-85A5-D120BEBA0BC2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Sans Serif" pitchFamily="34" charset="0"/>
          <a:ea typeface="+mj-ea"/>
          <a:cs typeface="Microsoft Sans Serif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895350"/>
            <a:ext cx="3657600" cy="2057400"/>
          </a:xfrm>
        </p:spPr>
        <p:txBody>
          <a:bodyPr>
            <a:noAutofit/>
          </a:bodyPr>
          <a:lstStyle/>
          <a:p>
            <a:r>
              <a:rPr lang="ru-RU" sz="2450" dirty="0" smtClean="0"/>
              <a:t>МЕТОДИКА ПОИСКА ПАТТЕРНОВ ПАТОЛОГИЧЕСКОЙ АКТИВНОСТИ В МНОГОКАНАЛЬНЫХ СИГНАЛАХ ЭЭГ</a:t>
            </a:r>
            <a:endParaRPr lang="en-US" sz="24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019550"/>
            <a:ext cx="4572000" cy="99060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Магистрант </a:t>
            </a:r>
            <a:r>
              <a:rPr lang="ru-RU" sz="1400" dirty="0" err="1" smtClean="0"/>
              <a:t>Змитрукевич</a:t>
            </a:r>
            <a:r>
              <a:rPr lang="ru-RU" sz="1400" dirty="0" smtClean="0"/>
              <a:t> Д.И.</a:t>
            </a:r>
          </a:p>
          <a:p>
            <a:r>
              <a:rPr lang="ru-RU" sz="1400" dirty="0" smtClean="0"/>
              <a:t>Научный руководитель </a:t>
            </a:r>
            <a:endParaRPr lang="en-US" sz="1400" dirty="0" smtClean="0"/>
          </a:p>
          <a:p>
            <a:r>
              <a:rPr lang="ru-RU" sz="1400" dirty="0" smtClean="0"/>
              <a:t>Давыдов М.В.</a:t>
            </a:r>
            <a:r>
              <a:rPr lang="ru-RU" sz="1400" dirty="0" smtClean="0"/>
              <a:t>, </a:t>
            </a:r>
            <a:r>
              <a:rPr lang="ru-RU" sz="1400" dirty="0" smtClean="0"/>
              <a:t>к.т.н</a:t>
            </a:r>
            <a:r>
              <a:rPr lang="ru-RU" sz="1400" dirty="0" smtClean="0"/>
              <a:t>., доцент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3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3. </a:t>
            </a:r>
            <a:r>
              <a:rPr lang="ru-RU" sz="2000" dirty="0" err="1"/>
              <a:t>Спайк</a:t>
            </a:r>
            <a:r>
              <a:rPr lang="ru-RU" sz="2000" dirty="0"/>
              <a:t> или пик ‑ это потенциал </a:t>
            </a:r>
            <a:r>
              <a:rPr lang="ru-RU" sz="2000" dirty="0" err="1"/>
              <a:t>пикообразной</a:t>
            </a:r>
            <a:r>
              <a:rPr lang="ru-RU" sz="2000" dirty="0"/>
              <a:t> формы. Продолжительность его 5‑50 </a:t>
            </a:r>
            <a:r>
              <a:rPr lang="ru-RU" sz="2000" dirty="0" err="1" smtClean="0"/>
              <a:t>мс</a:t>
            </a:r>
            <a:r>
              <a:rPr lang="ru-RU" sz="2000" dirty="0" smtClean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4. Медленный </a:t>
            </a:r>
            <a:r>
              <a:rPr lang="ru-RU" sz="2000" dirty="0" err="1"/>
              <a:t>спайк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5</a:t>
            </a:r>
            <a:r>
              <a:rPr lang="ru-RU" sz="2000" dirty="0"/>
              <a:t>. Острая волна. Острые волны и пики чаще всего комбинируются с медленными волнами, образовывая стереотипный комплекс</a:t>
            </a:r>
          </a:p>
          <a:p>
            <a:pPr marL="0" indent="0">
              <a:buNone/>
            </a:pPr>
            <a:r>
              <a:rPr lang="ru-RU" sz="2000" dirty="0"/>
              <a:t>6. Комплексы (</a:t>
            </a:r>
            <a:r>
              <a:rPr lang="ru-RU" sz="2000" dirty="0" err="1"/>
              <a:t>спайк</a:t>
            </a:r>
            <a:r>
              <a:rPr lang="ru-RU" sz="2000" dirty="0"/>
              <a:t>-волна, волна-</a:t>
            </a:r>
            <a:r>
              <a:rPr lang="ru-RU" sz="2000" dirty="0" err="1"/>
              <a:t>спайк</a:t>
            </a:r>
            <a:r>
              <a:rPr lang="ru-RU" sz="2000" dirty="0"/>
              <a:t>, пик-волна, волна-пик, медленный </a:t>
            </a:r>
            <a:r>
              <a:rPr lang="ru-RU" sz="2000" dirty="0" err="1"/>
              <a:t>спайк</a:t>
            </a:r>
            <a:r>
              <a:rPr lang="ru-RU" sz="2000" dirty="0"/>
              <a:t>-волна, волна-медленный </a:t>
            </a:r>
            <a:r>
              <a:rPr lang="ru-RU" sz="2000" dirty="0" err="1" smtClean="0"/>
              <a:t>спайк</a:t>
            </a:r>
            <a:r>
              <a:rPr lang="ru-RU" sz="2000" dirty="0" smtClean="0"/>
              <a:t> и др.). </a:t>
            </a:r>
          </a:p>
          <a:p>
            <a:pPr marL="0" indent="0">
              <a:buNone/>
            </a:pPr>
            <a:r>
              <a:rPr lang="ru-RU" sz="2000" dirty="0" smtClean="0"/>
              <a:t>7</a:t>
            </a:r>
            <a:r>
              <a:rPr lang="ru-RU" sz="2000" dirty="0"/>
              <a:t>. Вспышка.</a:t>
            </a:r>
          </a:p>
          <a:p>
            <a:pPr marL="0" indent="0">
              <a:buNone/>
            </a:pPr>
            <a:r>
              <a:rPr lang="ru-RU" sz="2000" dirty="0"/>
              <a:t>8. Пароксизм.</a:t>
            </a:r>
          </a:p>
          <a:p>
            <a:pPr marL="0" indent="0">
              <a:buNone/>
            </a:pPr>
            <a:r>
              <a:rPr lang="ru-RU" sz="2000" dirty="0"/>
              <a:t>9. Вспышка </a:t>
            </a:r>
            <a:r>
              <a:rPr lang="ru-RU" sz="2000" dirty="0" err="1"/>
              <a:t>гиперсинхронизации</a:t>
            </a:r>
            <a:r>
              <a:rPr lang="ru-RU" sz="2000" dirty="0"/>
              <a:t>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3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Существуют </a:t>
            </a:r>
            <a:r>
              <a:rPr lang="ru-RU" dirty="0"/>
              <a:t>два основных подхода к анализу ЭЭГ: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визуальный </a:t>
            </a:r>
            <a:r>
              <a:rPr lang="ru-RU" dirty="0"/>
              <a:t>(клинический) и </a:t>
            </a:r>
            <a:r>
              <a:rPr lang="ru-RU" dirty="0" smtClean="0"/>
              <a:t>статистический</a:t>
            </a:r>
          </a:p>
          <a:p>
            <a:pPr marL="0" indent="0" algn="ctr">
              <a:buNone/>
            </a:pPr>
            <a:endParaRPr lang="ru-RU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ru-RU" sz="1500" dirty="0"/>
              <a:t>При визуальном анализе ЭЭГ врач, опираясь на доступные непосредственному наблюдению признаки ЭЭГ, выделяет характерные особенности ЭЭГ, отличающие данную запись от других ‑ оценивается выраженность и соотношение отдельных ритмических составляющих, соответствие общепринятым стандартам нормы и т.д</a:t>
            </a:r>
            <a:r>
              <a:rPr lang="ru-RU" sz="1500" dirty="0" smtClean="0"/>
              <a:t>. </a:t>
            </a:r>
            <a:r>
              <a:rPr lang="ru-RU" sz="1600" dirty="0"/>
              <a:t>Несмотря на принятые стандарты описания ЭЭГ, ее визуальная интерпретация в значительной степени зависит от опыта врача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1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Статистические методы исследования ЭЭГ основаны на том, что определенные участки сигналов ЭЭГ считаются стационарными. Наиболее распространенными являются спектральный анализ, в основе которого лежит непрерывное Фурье-преобразование, корреляционный анализ, когерентный анализ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5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методики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392" y="3547156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299" y="3502186"/>
            <a:ext cx="7162800" cy="1430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208719"/>
            <a:ext cx="7162800" cy="204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1267399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/>
              <a:t>Построение образа паттерна патологической активности по детектированным параметрам из </a:t>
            </a:r>
            <a:r>
              <a:rPr lang="ru-RU" sz="2000" dirty="0" err="1"/>
              <a:t>вейвлетограммы</a:t>
            </a:r>
            <a:r>
              <a:rPr lang="ru-RU" sz="2000" dirty="0"/>
              <a:t> </a:t>
            </a:r>
            <a:r>
              <a:rPr lang="ru-RU" sz="2000" dirty="0" err="1"/>
              <a:t>вейвлет</a:t>
            </a:r>
            <a:r>
              <a:rPr lang="ru-RU" sz="2000" dirty="0"/>
              <a:t>-базиса Симплет-4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1200149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695640"/>
            <a:ext cx="693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Вычисление </a:t>
            </a:r>
            <a:r>
              <a:rPr lang="ru-RU" sz="2000" dirty="0" err="1"/>
              <a:t>коррелограммы</a:t>
            </a:r>
            <a:r>
              <a:rPr lang="ru-RU" sz="2000" dirty="0"/>
              <a:t> из </a:t>
            </a:r>
            <a:r>
              <a:rPr lang="ru-RU" sz="2000" dirty="0" err="1"/>
              <a:t>вейвлетограммы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58990"/>
              </p:ext>
            </p:extLst>
          </p:nvPr>
        </p:nvGraphicFramePr>
        <p:xfrm>
          <a:off x="3505200" y="2314288"/>
          <a:ext cx="2314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2311400" imgH="749300" progId="Equation.DSMT4">
                  <p:embed/>
                </p:oleObj>
              </mc:Choice>
              <mc:Fallback>
                <p:oleObj name="Equation" r:id="rId3" imgW="23114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14288"/>
                        <a:ext cx="23145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25956"/>
              </p:ext>
            </p:extLst>
          </p:nvPr>
        </p:nvGraphicFramePr>
        <p:xfrm>
          <a:off x="3124200" y="4183597"/>
          <a:ext cx="3143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3149600" imgH="647700" progId="Equation.DSMT4">
                  <p:embed/>
                </p:oleObj>
              </mc:Choice>
              <mc:Fallback>
                <p:oleObj name="Equation" r:id="rId5" imgW="3149600" imgH="647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83597"/>
                        <a:ext cx="31432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27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методики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608" y="1234761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3790951"/>
            <a:ext cx="7086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208719"/>
            <a:ext cx="7162800" cy="2125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1267399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x-none" sz="2000"/>
              <a:t>Сравнение </a:t>
            </a:r>
            <a:r>
              <a:rPr lang="ru-RU" sz="2000" dirty="0" err="1"/>
              <a:t>коррелограммы</a:t>
            </a:r>
            <a:r>
              <a:rPr lang="ru-RU" sz="2000" dirty="0"/>
              <a:t> </a:t>
            </a:r>
            <a:r>
              <a:rPr lang="x-none" sz="2000"/>
              <a:t>с пороговым значением </a:t>
            </a:r>
            <a:r>
              <a:rPr lang="en-US" sz="2000" i="1" dirty="0"/>
              <a:t>K</a:t>
            </a:r>
            <a:r>
              <a:rPr lang="ru-RU" sz="2000" baseline="-25000" dirty="0"/>
              <a:t>пор</a:t>
            </a:r>
            <a:r>
              <a:rPr lang="x-none" sz="2000" i="1"/>
              <a:t>. </a:t>
            </a:r>
            <a:r>
              <a:rPr lang="en-US" sz="2000" i="1" dirty="0"/>
              <a:t>K</a:t>
            </a:r>
            <a:r>
              <a:rPr lang="ru-RU" sz="2000" baseline="-25000" dirty="0"/>
              <a:t>пор</a:t>
            </a:r>
            <a:r>
              <a:rPr lang="ru-RU" sz="2000" dirty="0"/>
              <a:t> выбирается таким образом, чтобы при </a:t>
            </a:r>
            <a:r>
              <a:rPr lang="en-US" sz="2000" i="1" dirty="0"/>
              <a:t>K</a:t>
            </a:r>
            <a:r>
              <a:rPr lang="ru-RU" sz="2000" i="1" dirty="0"/>
              <a:t>(</a:t>
            </a:r>
            <a:r>
              <a:rPr lang="en-US" sz="2000" i="1" dirty="0"/>
              <a:t>t</a:t>
            </a:r>
            <a:r>
              <a:rPr lang="ru-RU" sz="2000" dirty="0"/>
              <a:t>) больше </a:t>
            </a:r>
            <a:r>
              <a:rPr lang="en-US" sz="2000" i="1" dirty="0"/>
              <a:t>K</a:t>
            </a:r>
            <a:r>
              <a:rPr lang="ru-RU" sz="2000" baseline="-25000" dirty="0"/>
              <a:t>пор</a:t>
            </a:r>
            <a:r>
              <a:rPr lang="ru-RU" sz="2000" dirty="0"/>
              <a:t> в ЭЭГ присутствует патологическая активность, а при </a:t>
            </a:r>
            <a:r>
              <a:rPr lang="en-US" sz="2000" i="1" dirty="0"/>
              <a:t>K</a:t>
            </a:r>
            <a:r>
              <a:rPr lang="ru-RU" sz="2000" i="1" dirty="0"/>
              <a:t>(</a:t>
            </a:r>
            <a:r>
              <a:rPr lang="en-US" sz="2000" i="1" dirty="0"/>
              <a:t>t</a:t>
            </a:r>
            <a:r>
              <a:rPr lang="ru-RU" sz="2000" i="1" dirty="0"/>
              <a:t>)</a:t>
            </a:r>
            <a:r>
              <a:rPr lang="ru-RU" sz="2000" dirty="0"/>
              <a:t> меньше </a:t>
            </a:r>
            <a:r>
              <a:rPr lang="en-US" sz="2000" i="1" dirty="0"/>
              <a:t>K</a:t>
            </a:r>
            <a:r>
              <a:rPr lang="ru-RU" sz="2000" baseline="-25000" dirty="0"/>
              <a:t>пор</a:t>
            </a:r>
            <a:r>
              <a:rPr lang="ru-RU" sz="2000" dirty="0"/>
              <a:t>  – сигнал без патологической активности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386715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пороговая функция </a:t>
            </a:r>
            <a:r>
              <a:rPr lang="en-US" i="1" dirty="0"/>
              <a:t>D</a:t>
            </a:r>
            <a:r>
              <a:rPr lang="ru-RU" i="1" dirty="0"/>
              <a:t>(</a:t>
            </a:r>
            <a:r>
              <a:rPr lang="en-US" i="1" dirty="0"/>
              <a:t>t</a:t>
            </a:r>
            <a:r>
              <a:rPr lang="ru-RU" i="1" dirty="0"/>
              <a:t>)</a:t>
            </a:r>
            <a:r>
              <a:rPr lang="ru-RU" dirty="0"/>
              <a:t> соответствует сигналу без паттерна патологической активности в ЭЭГ при нулевом значении и с паттерном патологической активностью при единичном значении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0420"/>
              </p:ext>
            </p:extLst>
          </p:nvPr>
        </p:nvGraphicFramePr>
        <p:xfrm>
          <a:off x="3581400" y="2590838"/>
          <a:ext cx="1647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651000" imgH="596900" progId="Equation.DSMT4">
                  <p:embed/>
                </p:oleObj>
              </mc:Choice>
              <mc:Fallback>
                <p:oleObj name="Equation" r:id="rId3" imgW="1651000" imgH="596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0838"/>
                        <a:ext cx="16478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01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Экспериментальные результаты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/>
              <a:t>Произведено детектирование параметров паттернов патологической активности с частотой 3Гц «эпи активность», разряд «эпи активности», разряд «пароксизмальный эпи активности», разряд комплексов «</a:t>
            </a:r>
            <a:r>
              <a:rPr lang="ru-RU" dirty="0" err="1"/>
              <a:t>полипик</a:t>
            </a:r>
            <a:r>
              <a:rPr lang="ru-RU" dirty="0"/>
              <a:t>» и поиск их в ЭЭГ с помощью разработанной методики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4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Разработать </a:t>
            </a:r>
            <a:r>
              <a:rPr lang="ru-RU" dirty="0"/>
              <a:t>методику поиска паттернов патологической активности в многоканальных сигналах ЭЭГ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8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19811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dirty="0" smtClean="0"/>
              <a:t>Проблема </a:t>
            </a:r>
            <a:r>
              <a:rPr lang="ru-RU" sz="2800" dirty="0"/>
              <a:t>корректной интерпретации </a:t>
            </a:r>
            <a:r>
              <a:rPr lang="ru-RU" sz="2800" dirty="0" smtClean="0"/>
              <a:t> результатов  ЭЭГ исследования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33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Практическая значимость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151"/>
            <a:ext cx="8229600" cy="1524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000" dirty="0" smtClean="0"/>
              <a:t>заключается </a:t>
            </a:r>
            <a:r>
              <a:rPr lang="ru-RU" sz="3000" dirty="0"/>
              <a:t>в том, что разработанная методика </a:t>
            </a:r>
            <a:r>
              <a:rPr lang="ru-RU" sz="3000" dirty="0" smtClean="0"/>
              <a:t>позволит </a:t>
            </a:r>
            <a:r>
              <a:rPr lang="ru-RU" sz="3000" dirty="0"/>
              <a:t>автоматизировать детектирование патологической активности и ускорит процесс анализа ЭЭГ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81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исследования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3385" y="2724150"/>
            <a:ext cx="6893577" cy="970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1267809"/>
            <a:ext cx="6909163" cy="1303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1295221"/>
            <a:ext cx="668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Проанализировать частотно-временные параметры </a:t>
            </a:r>
            <a:r>
              <a:rPr lang="ru-RU" sz="2400" dirty="0"/>
              <a:t>нормальной и патологической активности в сигналах </a:t>
            </a:r>
            <a:r>
              <a:rPr lang="ru-RU" sz="2400" dirty="0" smtClean="0"/>
              <a:t>ЭЭГ и методы анализа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1420209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2731353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Разработать методику </a:t>
            </a:r>
            <a:r>
              <a:rPr lang="ru-RU" sz="2400" dirty="0"/>
              <a:t>поиска паттернов патологической активности в сигналах ЭЭГ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228600" y="2881893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1463384" y="3867150"/>
            <a:ext cx="6893577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6400" y="4026753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Детектировать патологическую </a:t>
            </a:r>
            <a:r>
              <a:rPr lang="ru-RU" sz="2400" dirty="0"/>
              <a:t>активность в сигналах ЭЭГ по разработанной методике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228600" y="4034506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6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Электроэнцефалография </a:t>
            </a:r>
            <a:r>
              <a:rPr lang="ru-RU" dirty="0"/>
              <a:t>(ЭЭГ) </a:t>
            </a:r>
            <a:r>
              <a:rPr lang="ru-RU" dirty="0" smtClean="0"/>
              <a:t>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метод исследования деятельности головного мозга, основанный на суммарной регистрации биоэлектрической активности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отдельных </a:t>
            </a:r>
            <a:r>
              <a:rPr lang="ru-RU" dirty="0"/>
              <a:t>его зон и областей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/>
              <a:t>Сигнал ЭЭГ представляет собой сложный случайный колебательный электрический процесс, который характеризуется частотой, амплитудой и фазой. Поэтому на каждом участке записи встречаются волны различных частот, и смыслом анализа является выделение частотных ритмов из </a:t>
            </a:r>
            <a:r>
              <a:rPr lang="ru-RU" dirty="0" err="1"/>
              <a:t>энцефалографического</a:t>
            </a:r>
            <a:r>
              <a:rPr lang="ru-RU" dirty="0"/>
              <a:t> сигнала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4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Выделяют три группы ЭЭГ: нормальные; пограничные между нормой и патологией; </a:t>
            </a:r>
            <a:r>
              <a:rPr lang="ru-RU" sz="2000" dirty="0" smtClean="0"/>
              <a:t>патологические.</a:t>
            </a:r>
          </a:p>
          <a:p>
            <a:pPr marL="0" indent="0" algn="just">
              <a:buNone/>
            </a:pPr>
            <a:r>
              <a:rPr lang="ru-RU" sz="2000" b="1" dirty="0"/>
              <a:t>Нормальными</a:t>
            </a:r>
            <a:r>
              <a:rPr lang="ru-RU" sz="2000" dirty="0"/>
              <a:t> называются ЭЭГ, содержащие </a:t>
            </a:r>
            <a:r>
              <a:rPr lang="ru-RU" sz="2000" i="1" dirty="0"/>
              <a:t>α</a:t>
            </a:r>
            <a:r>
              <a:rPr lang="ru-RU" sz="2000" dirty="0"/>
              <a:t>- или </a:t>
            </a:r>
            <a:r>
              <a:rPr lang="ru-RU" sz="2000" i="1" dirty="0"/>
              <a:t>β</a:t>
            </a:r>
            <a:r>
              <a:rPr lang="ru-RU" sz="2000" dirty="0"/>
              <a:t>-ритмы, которые по амплитуде не превышают соответственно 100 и 15 мкВ в зонах их физио­логической максимальной </a:t>
            </a:r>
            <a:r>
              <a:rPr lang="ru-RU" sz="2000" dirty="0" smtClean="0"/>
              <a:t>выраженности. </a:t>
            </a:r>
            <a:r>
              <a:rPr lang="ru-RU" sz="2000" dirty="0"/>
              <a:t>ЭЭГ взрослого бодрствующего человека могут наблюдаться Δ- и Θ-волны, по амплитуде не превышающие основной ритм, не носящие характера билатерально синхронных организованных разрядов или четкой локальности и охватывающие не более 15 % общего времени </a:t>
            </a:r>
            <a:r>
              <a:rPr lang="ru-RU" sz="2000" dirty="0" smtClean="0"/>
              <a:t>записи</a:t>
            </a:r>
          </a:p>
          <a:p>
            <a:pPr marL="0" indent="0" algn="just">
              <a:buNone/>
            </a:pPr>
            <a:r>
              <a:rPr lang="ru-RU" sz="2000" b="1" dirty="0"/>
              <a:t>Пограничными</a:t>
            </a:r>
            <a:r>
              <a:rPr lang="ru-RU" sz="2000" dirty="0"/>
              <a:t> называют ЭЭГ, выходящие за указанные рамки, но не имеющие характера явной патологической </a:t>
            </a:r>
            <a:r>
              <a:rPr lang="ru-RU" sz="2000" dirty="0" smtClean="0"/>
              <a:t>активности.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36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Патологическими</a:t>
            </a:r>
            <a:r>
              <a:rPr lang="ru-RU" sz="2000" dirty="0"/>
              <a:t> называют ЭЭГ, которые выходят за вышеуказанные границы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2000" dirty="0"/>
              <a:t>1. </a:t>
            </a:r>
            <a:r>
              <a:rPr lang="ru-RU" sz="2000" dirty="0" err="1"/>
              <a:t>Тета</a:t>
            </a:r>
            <a:r>
              <a:rPr lang="ru-RU" sz="2000" dirty="0"/>
              <a:t> </a:t>
            </a:r>
            <a:r>
              <a:rPr lang="ru-RU" sz="2000" i="1" dirty="0"/>
              <a:t>θ</a:t>
            </a:r>
            <a:r>
              <a:rPr lang="ru-RU" sz="2000" dirty="0"/>
              <a:t>-ритм. Частота ‑ 4‑6 колебаний в 1 с, амплитуда патологического </a:t>
            </a:r>
            <a:r>
              <a:rPr lang="ru-RU" sz="2000" i="1" dirty="0"/>
              <a:t>θ</a:t>
            </a:r>
            <a:r>
              <a:rPr lang="ru-RU" sz="2000" dirty="0"/>
              <a:t>-ритма чаще всего выше амплитуды нормальной электрической активности и превышает 40 мкВ. При некоторых патологических состояниях он достигает 300 мкВ и больше.</a:t>
            </a:r>
          </a:p>
          <a:p>
            <a:pPr marL="0" indent="0">
              <a:buNone/>
            </a:pPr>
            <a:r>
              <a:rPr lang="ru-RU" sz="2000" dirty="0"/>
              <a:t>2. Дельта </a:t>
            </a:r>
            <a:r>
              <a:rPr lang="ru-RU" sz="2000" i="1" dirty="0"/>
              <a:t>Δ</a:t>
            </a:r>
            <a:r>
              <a:rPr lang="ru-RU" sz="2000" dirty="0"/>
              <a:t>-ритм. Частота ‑ 1‑3 колебания в 1 с, амплитуда его такая же как и </a:t>
            </a:r>
            <a:r>
              <a:rPr lang="ru-RU" sz="2000" i="1" dirty="0"/>
              <a:t>θ</a:t>
            </a:r>
            <a:r>
              <a:rPr lang="ru-RU" sz="2000" dirty="0"/>
              <a:t>-ритма; Δ- и Θ-волны могут в небольшом количестве наблюдаться на ЭЭГ взрослого человека, который находится в состоянии бодрствования, при амплитуде, не превышающей </a:t>
            </a:r>
            <a:r>
              <a:rPr lang="ru-RU" sz="2000" i="1" dirty="0"/>
              <a:t>α</a:t>
            </a:r>
            <a:r>
              <a:rPr lang="ru-RU" sz="2000" dirty="0"/>
              <a:t>-ритма, что свидетельствует о некотором смещении уровня функциональной активности мозга.</a:t>
            </a:r>
          </a:p>
          <a:p>
            <a:pPr marL="0" indent="0" algn="just">
              <a:buNone/>
            </a:pP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3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8A66"/>
      </a:accent1>
      <a:accent2>
        <a:srgbClr val="333366"/>
      </a:accent2>
      <a:accent3>
        <a:srgbClr val="336699"/>
      </a:accent3>
      <a:accent4>
        <a:srgbClr val="663333"/>
      </a:accent4>
      <a:accent5>
        <a:srgbClr val="666699"/>
      </a:accent5>
      <a:accent6>
        <a:srgbClr val="66336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653</Words>
  <Application>Microsoft Office PowerPoint</Application>
  <PresentationFormat>Экран (16:9)</PresentationFormat>
  <Paragraphs>61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Office Theme</vt:lpstr>
      <vt:lpstr>MathType 6.0 Equation</vt:lpstr>
      <vt:lpstr>МЕТОДИКА ПОИСКА ПАТТЕРНОВ ПАТОЛОГИЧЕСКОЙ АКТИВНОСТИ В МНОГОКАНАЛЬНЫХ СИГНАЛАХ ЭЭГ</vt:lpstr>
      <vt:lpstr>Цель работы</vt:lpstr>
      <vt:lpstr>Актуальность </vt:lpstr>
      <vt:lpstr>Практическая значимость</vt:lpstr>
      <vt:lpstr>Задачи исследования</vt:lpstr>
      <vt:lpstr>Электроэнцефалография (ЭЭГ) -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методики</vt:lpstr>
      <vt:lpstr>Этапы методики</vt:lpstr>
      <vt:lpstr>Экспериментальные результаты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</dc:creator>
  <cp:lastModifiedBy>Достанко А.П.</cp:lastModifiedBy>
  <cp:revision>35</cp:revision>
  <dcterms:created xsi:type="dcterms:W3CDTF">2013-12-25T12:45:28Z</dcterms:created>
  <dcterms:modified xsi:type="dcterms:W3CDTF">2017-06-26T08:13:55Z</dcterms:modified>
</cp:coreProperties>
</file>