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et" pitchFamily="2" charset="77"/>
      <p:regular r:id="rId19"/>
    </p:embeddedFont>
    <p:embeddedFont>
      <p:font typeface="Garet Bold" pitchFamily="2" charset="77"/>
      <p:regular r:id="rId20"/>
      <p:bold r:id="rId21"/>
    </p:embeddedFont>
    <p:embeddedFont>
      <p:font typeface="Hero Bold" pitchFamily="2" charset="77"/>
      <p:regular r:id="rId22"/>
      <p:bold r:id="rId23"/>
    </p:embeddedFont>
    <p:embeddedFont>
      <p:font typeface="Open Sans" panose="020B0606030504020204" pitchFamily="34" charset="0"/>
      <p:regular r:id="rId24"/>
    </p:embeddedFont>
    <p:embeddedFont>
      <p:font typeface="Open Sans Bold" panose="020B0806030504020204" pitchFamily="34" charset="0"/>
      <p:regular r:id="rId25"/>
      <p:bold r:id="rId26"/>
    </p:embeddedFont>
    <p:embeddedFont>
      <p:font typeface="Open Sans Light Bold" panose="020B0806030504020204" pitchFamily="34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97" autoAdjust="0"/>
  </p:normalViewPr>
  <p:slideViewPr>
    <p:cSldViewPr>
      <p:cViewPr varScale="1">
        <p:scale>
          <a:sx n="67" d="100"/>
          <a:sy n="67" d="100"/>
        </p:scale>
        <p:origin x="1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88" b="363"/>
          <a:stretch>
            <a:fillRect/>
          </a:stretch>
        </p:blipFill>
        <p:spPr>
          <a:xfrm>
            <a:off x="-327875" y="-6193799"/>
            <a:ext cx="18943749" cy="193763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09124" y="6172200"/>
            <a:ext cx="3478876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762507" y="-484632"/>
            <a:ext cx="7315200" cy="302666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436205" y="3313425"/>
            <a:ext cx="13112357" cy="158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05"/>
              </a:lnSpc>
              <a:spcBef>
                <a:spcPct val="0"/>
              </a:spcBef>
            </a:pPr>
            <a:r>
              <a:rPr lang="en-US" sz="9289" spc="928">
                <a:solidFill>
                  <a:srgbClr val="45324E"/>
                </a:solidFill>
                <a:latin typeface="Garet Bold"/>
              </a:rPr>
              <a:t>DATA QUALITY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4614125" y="9442450"/>
            <a:ext cx="14361285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 spc="310">
                <a:solidFill>
                  <a:srgbClr val="73516A"/>
                </a:solidFill>
                <a:latin typeface="Garet"/>
              </a:rPr>
              <a:t>DINA ALKHAMMASH.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1291" y="0"/>
            <a:ext cx="3366709" cy="10287000"/>
            <a:chOff x="0" y="0"/>
            <a:chExt cx="88670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6705" cy="2709333"/>
            </a:xfrm>
            <a:custGeom>
              <a:avLst/>
              <a:gdLst/>
              <a:ahLst/>
              <a:cxnLst/>
              <a:rect l="l" t="t" r="r" b="b"/>
              <a:pathLst>
                <a:path w="886705" h="2709333">
                  <a:moveTo>
                    <a:pt x="0" y="0"/>
                  </a:moveTo>
                  <a:lnTo>
                    <a:pt x="886705" y="0"/>
                  </a:lnTo>
                  <a:lnTo>
                    <a:pt x="886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5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8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64832" y="2171700"/>
            <a:ext cx="2222531" cy="21659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13512" y="8000684"/>
            <a:ext cx="2111724" cy="22863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0" y="89744"/>
            <a:ext cx="12976097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500">
                <a:solidFill>
                  <a:srgbClr val="73516A"/>
                </a:solidFill>
                <a:latin typeface="Garet Bold"/>
              </a:rPr>
              <a:t>EXAMPLES OF DATA QUALITY CHECKS AND METRICS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endParaRPr lang="en-US" sz="5000" spc="500">
              <a:solidFill>
                <a:srgbClr val="73516A"/>
              </a:solidFill>
              <a:latin typeface="Gare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18" y="2343874"/>
            <a:ext cx="14174486" cy="239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spc="230">
                <a:solidFill>
                  <a:srgbClr val="9F7582"/>
                </a:solidFill>
                <a:latin typeface="Hero Bold"/>
              </a:rPr>
              <a:t>HERE ARE SOME EXAMPLES RELATED TO DIFFERENT INDUSTRIES:</a:t>
            </a:r>
          </a:p>
          <a:p>
            <a:pPr>
              <a:lnSpc>
                <a:spcPts val="3220"/>
              </a:lnSpc>
            </a:pPr>
            <a:endParaRPr lang="en-US" sz="2300" spc="230">
              <a:solidFill>
                <a:srgbClr val="9F7582"/>
              </a:solidFill>
              <a:latin typeface="Hero Bold"/>
            </a:endParaRPr>
          </a:p>
          <a:p>
            <a:pPr>
              <a:lnSpc>
                <a:spcPts val="3220"/>
              </a:lnSpc>
            </a:pPr>
            <a:endParaRPr lang="en-US" sz="2300" spc="230">
              <a:solidFill>
                <a:srgbClr val="9F7582"/>
              </a:solidFill>
              <a:latin typeface="Hero Bold"/>
            </a:endParaRPr>
          </a:p>
          <a:p>
            <a:pPr>
              <a:lnSpc>
                <a:spcPts val="3220"/>
              </a:lnSpc>
            </a:pPr>
            <a:endParaRPr lang="en-US" sz="2300" spc="230">
              <a:solidFill>
                <a:srgbClr val="9F7582"/>
              </a:solidFill>
              <a:latin typeface="Hero Bold"/>
            </a:endParaRPr>
          </a:p>
          <a:p>
            <a:pPr>
              <a:lnSpc>
                <a:spcPts val="3220"/>
              </a:lnSpc>
            </a:pPr>
            <a:endParaRPr lang="en-US" sz="2300" spc="230">
              <a:solidFill>
                <a:srgbClr val="9F7582"/>
              </a:solidFill>
              <a:latin typeface="Hero Bold"/>
            </a:endParaRPr>
          </a:p>
          <a:p>
            <a:pPr>
              <a:lnSpc>
                <a:spcPts val="3220"/>
              </a:lnSpc>
              <a:spcBef>
                <a:spcPct val="0"/>
              </a:spcBef>
            </a:pPr>
            <a:endParaRPr lang="en-US" sz="2300" spc="230">
              <a:solidFill>
                <a:srgbClr val="9F7582"/>
              </a:solidFill>
              <a:latin typeface="Her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0136" y="6114215"/>
            <a:ext cx="12970479" cy="154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spc="220">
                <a:solidFill>
                  <a:srgbClr val="000000"/>
                </a:solidFill>
                <a:latin typeface="Garet"/>
              </a:rPr>
              <a:t>- FINANCIAL SERVICES DATA QUALITY METRICS</a:t>
            </a:r>
          </a:p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spc="220">
                <a:solidFill>
                  <a:srgbClr val="000000"/>
                </a:solidFill>
                <a:latin typeface="Garet"/>
              </a:rPr>
              <a:t>FINANCIAL SERVICES FIRMS MUST IDENTIFY AND PROTECT SENSITIVE DATA, AUTOMATE REPORTING PROCESSES, AND MONITOR AND REMEDIATE REGULATORY COMPLIANCE.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0136" y="3208656"/>
            <a:ext cx="12315825" cy="1934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spc="220">
                <a:solidFill>
                  <a:srgbClr val="000000"/>
                </a:solidFill>
                <a:latin typeface="Garet"/>
              </a:rPr>
              <a:t>- HEALTHCARE DATA QUALITY METRICS</a:t>
            </a:r>
          </a:p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spc="220">
                <a:solidFill>
                  <a:srgbClr val="000000"/>
                </a:solidFill>
                <a:latin typeface="Garet"/>
              </a:rPr>
              <a:t>HEALTHCARE ORGANIZATIONS NEED COMPLETE, CORRECT, UNIQUE PATIENT RECORDS TO DRIVE PROPER TREATMENT, FAST AND ACCURATE BILLING, RISK MANAGEMENT, AND MORE EFFECTIVE PRODUCT PRICING AND SALES.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69635" y="0"/>
            <a:ext cx="4044656" cy="10287000"/>
            <a:chOff x="0" y="0"/>
            <a:chExt cx="10652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5259" cy="2709333"/>
            </a:xfrm>
            <a:custGeom>
              <a:avLst/>
              <a:gdLst/>
              <a:ahLst/>
              <a:cxnLst/>
              <a:rect l="l" t="t" r="r" b="b"/>
              <a:pathLst>
                <a:path w="1065259" h="2709333">
                  <a:moveTo>
                    <a:pt x="0" y="0"/>
                  </a:moveTo>
                  <a:lnTo>
                    <a:pt x="1065259" y="0"/>
                  </a:lnTo>
                  <a:lnTo>
                    <a:pt x="10652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B9C9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6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63020" y="-95250"/>
            <a:ext cx="15965985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spc="480">
                <a:solidFill>
                  <a:srgbClr val="73516A"/>
                </a:solidFill>
                <a:latin typeface="Garet Bold"/>
              </a:rPr>
              <a:t>FOUR STEPS TO START IMPROVING YOUR DATA QUALITY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3020" y="1657840"/>
            <a:ext cx="15357823" cy="2577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6"/>
              </a:lnSpc>
            </a:pPr>
            <a:r>
              <a:rPr lang="en-US" sz="2590">
                <a:solidFill>
                  <a:srgbClr val="73516A"/>
                </a:solidFill>
                <a:latin typeface="Open Sans Bold"/>
              </a:rPr>
              <a:t>1. Discover</a:t>
            </a:r>
          </a:p>
          <a:p>
            <a:pPr>
              <a:lnSpc>
                <a:spcPts val="3626"/>
              </a:lnSpc>
            </a:pPr>
            <a:r>
              <a:rPr lang="en-US" sz="2590">
                <a:solidFill>
                  <a:srgbClr val="73516A"/>
                </a:solidFill>
                <a:latin typeface="Open Sans Bold"/>
              </a:rPr>
              <a:t>2. Define rules</a:t>
            </a:r>
          </a:p>
          <a:p>
            <a:pPr>
              <a:lnSpc>
                <a:spcPts val="3626"/>
              </a:lnSpc>
            </a:pPr>
            <a:r>
              <a:rPr lang="en-US" sz="2590">
                <a:solidFill>
                  <a:srgbClr val="73516A"/>
                </a:solidFill>
                <a:latin typeface="Open Sans Bold"/>
              </a:rPr>
              <a:t>3. Apply rules</a:t>
            </a:r>
          </a:p>
          <a:p>
            <a:pPr>
              <a:lnSpc>
                <a:spcPts val="3626"/>
              </a:lnSpc>
            </a:pPr>
            <a:r>
              <a:rPr lang="en-US" sz="2590">
                <a:solidFill>
                  <a:srgbClr val="73516A"/>
                </a:solidFill>
                <a:latin typeface="Open Sans Bold"/>
              </a:rPr>
              <a:t>4. Monitor and manage</a:t>
            </a:r>
          </a:p>
          <a:p>
            <a:pPr algn="ctr">
              <a:lnSpc>
                <a:spcPts val="6194"/>
              </a:lnSpc>
            </a:pPr>
            <a:endParaRPr lang="en-US" sz="2590">
              <a:solidFill>
                <a:srgbClr val="73516A"/>
              </a:solidFill>
              <a:latin typeface="Open Sans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096384" y="6642000"/>
            <a:ext cx="2056409" cy="20564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33712" y="6642000"/>
            <a:ext cx="2056409" cy="205640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73516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571040" y="6642000"/>
            <a:ext cx="2056409" cy="20564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9F758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308368" y="6642000"/>
            <a:ext cx="2056409" cy="20564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B9C9C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092428" y="7176289"/>
            <a:ext cx="1013634" cy="98783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782439" y="7176289"/>
            <a:ext cx="684298" cy="98783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388753" y="7176289"/>
            <a:ext cx="1000567" cy="98783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813155" y="7176289"/>
            <a:ext cx="1046836" cy="9878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88" b="363"/>
          <a:stretch>
            <a:fillRect/>
          </a:stretch>
        </p:blipFill>
        <p:spPr>
          <a:xfrm>
            <a:off x="-327875" y="-3516000"/>
            <a:ext cx="18943749" cy="1937639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6172200"/>
            <a:ext cx="2301276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45745" y="4395469"/>
            <a:ext cx="7091112" cy="74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spc="429">
                <a:solidFill>
                  <a:srgbClr val="9F7582"/>
                </a:solidFill>
                <a:latin typeface="Hero Bold"/>
              </a:rPr>
              <a:t>FOR LISTENING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23053" y="2676614"/>
            <a:ext cx="10136496" cy="120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5"/>
              </a:lnSpc>
              <a:spcBef>
                <a:spcPct val="0"/>
              </a:spcBef>
            </a:pPr>
            <a:r>
              <a:rPr lang="en-US" sz="7139" spc="713">
                <a:solidFill>
                  <a:srgbClr val="45324E"/>
                </a:solidFill>
                <a:latin typeface="Garet Bold"/>
              </a:rPr>
              <a:t>TH</a:t>
            </a:r>
            <a:r>
              <a:rPr lang="en-US" sz="7139" spc="713">
                <a:solidFill>
                  <a:srgbClr val="73516A"/>
                </a:solidFill>
                <a:latin typeface="Garet Bold"/>
              </a:rPr>
              <a:t>AN</a:t>
            </a:r>
            <a:r>
              <a:rPr lang="en-US" sz="7139" spc="713">
                <a:solidFill>
                  <a:srgbClr val="9F7582"/>
                </a:solidFill>
                <a:latin typeface="Garet Bold"/>
              </a:rPr>
              <a:t>K Y</a:t>
            </a:r>
            <a:r>
              <a:rPr lang="en-US" sz="7139" spc="713">
                <a:solidFill>
                  <a:srgbClr val="CB9C9C"/>
                </a:solidFill>
                <a:latin typeface="Garet Bold"/>
              </a:rPr>
              <a:t>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12157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5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8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173200" y="-269875"/>
            <a:ext cx="4114800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2222" y="923925"/>
            <a:ext cx="709111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spc="500">
                <a:solidFill>
                  <a:srgbClr val="73516A"/>
                </a:solidFill>
                <a:latin typeface="Garet Bold"/>
              </a:rPr>
              <a:t>REFRENCES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2222" y="2200640"/>
            <a:ext cx="7736418" cy="160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 dirty="0">
                <a:solidFill>
                  <a:srgbClr val="73516A"/>
                </a:solidFill>
                <a:latin typeface="Open Sans"/>
              </a:rPr>
              <a:t>https://</a:t>
            </a:r>
            <a:r>
              <a:rPr lang="en-US" sz="3100" dirty="0" err="1">
                <a:solidFill>
                  <a:srgbClr val="73516A"/>
                </a:solidFill>
                <a:latin typeface="Open Sans"/>
              </a:rPr>
              <a:t>www.informatica.com</a:t>
            </a:r>
            <a:r>
              <a:rPr lang="en-US" sz="3100" dirty="0">
                <a:solidFill>
                  <a:srgbClr val="73516A"/>
                </a:solidFill>
                <a:latin typeface="Open Sans"/>
              </a:rPr>
              <a:t>/resources/articles/data-governance-and-decision-</a:t>
            </a:r>
            <a:r>
              <a:rPr lang="en-US" sz="3100" dirty="0" err="1">
                <a:solidFill>
                  <a:srgbClr val="73516A"/>
                </a:solidFill>
                <a:latin typeface="Open Sans"/>
              </a:rPr>
              <a:t>making.html</a:t>
            </a:r>
            <a:endParaRPr lang="en-US" sz="3100" dirty="0">
              <a:solidFill>
                <a:srgbClr val="73516A"/>
              </a:solidFill>
              <a:latin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2222" y="4381060"/>
            <a:ext cx="7736418" cy="106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 dirty="0">
                <a:solidFill>
                  <a:srgbClr val="73516A"/>
                </a:solidFill>
                <a:latin typeface="Open Sans"/>
              </a:rPr>
              <a:t>https://</a:t>
            </a:r>
            <a:r>
              <a:rPr lang="en-US" sz="3100" dirty="0" err="1">
                <a:solidFill>
                  <a:srgbClr val="73516A"/>
                </a:solidFill>
                <a:latin typeface="Open Sans"/>
              </a:rPr>
              <a:t>www.techtarget.com</a:t>
            </a:r>
            <a:r>
              <a:rPr lang="en-US" sz="3100" dirty="0">
                <a:solidFill>
                  <a:srgbClr val="73516A"/>
                </a:solidFill>
                <a:latin typeface="Open Sans"/>
              </a:rPr>
              <a:t>/</a:t>
            </a:r>
            <a:r>
              <a:rPr lang="en-US" sz="3100" dirty="0" err="1">
                <a:solidFill>
                  <a:srgbClr val="73516A"/>
                </a:solidFill>
                <a:latin typeface="Open Sans"/>
              </a:rPr>
              <a:t>searchdatamanagement</a:t>
            </a:r>
            <a:r>
              <a:rPr lang="en-US" sz="3100" dirty="0">
                <a:solidFill>
                  <a:srgbClr val="73516A"/>
                </a:solidFill>
                <a:latin typeface="Open Sans"/>
              </a:rPr>
              <a:t>/definition/data-quality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2222" y="6218790"/>
            <a:ext cx="6268962" cy="160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dirty="0">
                <a:solidFill>
                  <a:srgbClr val="73516A"/>
                </a:solidFill>
                <a:latin typeface="Open Sans"/>
              </a:rPr>
              <a:t>https://</a:t>
            </a:r>
            <a:r>
              <a:rPr lang="en-US" sz="3100" dirty="0" err="1">
                <a:solidFill>
                  <a:srgbClr val="73516A"/>
                </a:solidFill>
                <a:latin typeface="Open Sans"/>
              </a:rPr>
              <a:t>www.marketingevolution.com</a:t>
            </a:r>
            <a:r>
              <a:rPr lang="en-US" sz="3100" dirty="0">
                <a:solidFill>
                  <a:srgbClr val="73516A"/>
                </a:solidFill>
                <a:latin typeface="Open Sans"/>
              </a:rPr>
              <a:t>/marketing-essentials/data-quality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1111" y="8245074"/>
            <a:ext cx="8098640" cy="159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73516A"/>
                </a:solidFill>
                <a:latin typeface="Open Sans"/>
              </a:rPr>
              <a:t>https://</a:t>
            </a:r>
            <a:r>
              <a:rPr lang="en-US" sz="3099" dirty="0" err="1">
                <a:solidFill>
                  <a:srgbClr val="73516A"/>
                </a:solidFill>
                <a:latin typeface="Open Sans"/>
              </a:rPr>
              <a:t>data.gov.sa</a:t>
            </a:r>
            <a:r>
              <a:rPr lang="en-US" sz="3099" dirty="0">
                <a:solidFill>
                  <a:srgbClr val="73516A"/>
                </a:solidFill>
                <a:latin typeface="Open Sans"/>
              </a:rPr>
              <a:t>/sites/default/files/</a:t>
            </a:r>
            <a:r>
              <a:rPr lang="en-US" sz="3099" dirty="0" err="1">
                <a:solidFill>
                  <a:srgbClr val="73516A"/>
                </a:solidFill>
                <a:latin typeface="Open Sans"/>
              </a:rPr>
              <a:t>odp</a:t>
            </a:r>
            <a:r>
              <a:rPr lang="en-US" sz="3099" dirty="0">
                <a:solidFill>
                  <a:srgbClr val="73516A"/>
                </a:solidFill>
                <a:latin typeface="Open Sans"/>
              </a:rPr>
              <a:t>/Open%20Data%20Quality%20Guideline%20En%20V1.1.pdf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5338" y="2316251"/>
            <a:ext cx="878445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spc="500">
                <a:solidFill>
                  <a:srgbClr val="73516A"/>
                </a:solidFill>
                <a:latin typeface="Garet Bold"/>
              </a:rPr>
              <a:t>TABLE OF CONTENT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3159" y="3682961"/>
            <a:ext cx="764358" cy="461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45324E"/>
                </a:solidFill>
                <a:latin typeface="Garet Bold"/>
              </a:rPr>
              <a:t>01</a:t>
            </a: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45324E"/>
                </a:solidFill>
                <a:latin typeface="Garet Bold"/>
              </a:rPr>
              <a:t>02</a:t>
            </a: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9F7582"/>
                </a:solidFill>
                <a:latin typeface="Garet Bold"/>
              </a:rPr>
              <a:t>03</a:t>
            </a: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CB9C9C"/>
                </a:solidFill>
                <a:latin typeface="Garet Bold"/>
              </a:rPr>
              <a:t>04</a:t>
            </a:r>
          </a:p>
          <a:p>
            <a:pPr>
              <a:lnSpc>
                <a:spcPts val="4057"/>
              </a:lnSpc>
              <a:spcBef>
                <a:spcPct val="0"/>
              </a:spcBef>
            </a:pPr>
            <a:endParaRPr lang="en-US" sz="2898" spc="289">
              <a:solidFill>
                <a:srgbClr val="CB9C9C"/>
              </a:solidFill>
              <a:latin typeface="Gare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97725" y="3682961"/>
            <a:ext cx="5567349" cy="531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250">
                <a:solidFill>
                  <a:srgbClr val="45324E"/>
                </a:solidFill>
                <a:latin typeface="Garet Bold"/>
              </a:rPr>
              <a:t>WHAT IS DATA QUALITY?</a:t>
            </a:r>
          </a:p>
          <a:p>
            <a:pPr>
              <a:lnSpc>
                <a:spcPts val="3500"/>
              </a:lnSpc>
            </a:pPr>
            <a:endParaRPr lang="en-US" sz="2500" spc="250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3500"/>
              </a:lnSpc>
            </a:pPr>
            <a:r>
              <a:rPr lang="en-US" sz="2500" spc="250">
                <a:solidFill>
                  <a:srgbClr val="45324E"/>
                </a:solidFill>
                <a:latin typeface="Garet Bold"/>
              </a:rPr>
              <a:t>CORE DIMENSIONS OF DATA QUALITY/STANDARDS</a:t>
            </a:r>
          </a:p>
          <a:p>
            <a:pPr>
              <a:lnSpc>
                <a:spcPts val="2940"/>
              </a:lnSpc>
            </a:pPr>
            <a:endParaRPr lang="en-US" sz="2500" spc="250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3640"/>
              </a:lnSpc>
            </a:pPr>
            <a:r>
              <a:rPr lang="en-US" sz="2600" spc="260">
                <a:solidFill>
                  <a:srgbClr val="9F7582"/>
                </a:solidFill>
                <a:latin typeface="Garet Bold"/>
              </a:rPr>
              <a:t>WHY IS DATA QUALITY SO IMPORTANT?</a:t>
            </a:r>
            <a:r>
              <a:rPr lang="en-US" sz="2600" spc="260">
                <a:solidFill>
                  <a:srgbClr val="9F7582"/>
                </a:solidFill>
                <a:latin typeface="Garet"/>
              </a:rPr>
              <a:t> </a:t>
            </a:r>
          </a:p>
          <a:p>
            <a:pPr>
              <a:lnSpc>
                <a:spcPts val="3640"/>
              </a:lnSpc>
            </a:pPr>
            <a:endParaRPr lang="en-US" sz="2600" spc="260">
              <a:solidFill>
                <a:srgbClr val="9F7582"/>
              </a:solidFill>
              <a:latin typeface="Garet"/>
            </a:endParaRPr>
          </a:p>
          <a:p>
            <a:pPr>
              <a:lnSpc>
                <a:spcPts val="3640"/>
              </a:lnSpc>
            </a:pPr>
            <a:r>
              <a:rPr lang="en-US" sz="2600" spc="260">
                <a:solidFill>
                  <a:srgbClr val="CB9C9C"/>
                </a:solidFill>
                <a:latin typeface="Garet Bold"/>
              </a:rPr>
              <a:t>WHAT ACTIONS ARE INVOLVED IN DATA QUALITY MANAGEMENT?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endParaRPr lang="en-US" sz="2600" spc="260">
              <a:solidFill>
                <a:srgbClr val="CB9C9C"/>
              </a:solidFill>
              <a:latin typeface="Gare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37146" y="3576636"/>
            <a:ext cx="5086825" cy="532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6"/>
              </a:lnSpc>
            </a:pPr>
            <a:r>
              <a:rPr lang="en-US" sz="2776" spc="277" dirty="0">
                <a:solidFill>
                  <a:srgbClr val="45324E"/>
                </a:solidFill>
                <a:latin typeface="Garet Bold"/>
              </a:rPr>
              <a:t>HOW TO ENSURE AND MAINTAIN DATA QUALITY</a:t>
            </a:r>
          </a:p>
          <a:p>
            <a:pPr>
              <a:lnSpc>
                <a:spcPts val="3886"/>
              </a:lnSpc>
            </a:pPr>
            <a:endParaRPr lang="en-US" sz="2776" spc="277" dirty="0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3886"/>
              </a:lnSpc>
            </a:pPr>
            <a:r>
              <a:rPr lang="en-US" sz="2776" spc="277" dirty="0">
                <a:solidFill>
                  <a:srgbClr val="9F7582"/>
                </a:solidFill>
                <a:latin typeface="Garet Bold"/>
              </a:rPr>
              <a:t>EXAMPLES OF DATA QUALITY CHECKS AND METRICS</a:t>
            </a:r>
          </a:p>
          <a:p>
            <a:pPr>
              <a:lnSpc>
                <a:spcPts val="3886"/>
              </a:lnSpc>
            </a:pPr>
            <a:endParaRPr lang="en-US" sz="2776" spc="277" dirty="0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3886"/>
              </a:lnSpc>
            </a:pPr>
            <a:endParaRPr lang="en-US" sz="2776" spc="277" dirty="0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3886"/>
              </a:lnSpc>
              <a:spcBef>
                <a:spcPct val="0"/>
              </a:spcBef>
            </a:pPr>
            <a:r>
              <a:rPr lang="en-US" sz="2776" spc="277" dirty="0">
                <a:solidFill>
                  <a:srgbClr val="CB9C9C"/>
                </a:solidFill>
                <a:latin typeface="Garet Bold"/>
              </a:rPr>
              <a:t>HOW TO IMPROVE YOUR DATA QUALITY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65124" y="3567111"/>
            <a:ext cx="764358" cy="5641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45324E"/>
                </a:solidFill>
                <a:latin typeface="Garet Bold"/>
              </a:rPr>
              <a:t>05</a:t>
            </a: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45324E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9F7582"/>
                </a:solidFill>
                <a:latin typeface="Garet Bold"/>
              </a:rPr>
              <a:t>06</a:t>
            </a: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endParaRPr lang="en-US" sz="2898" spc="289">
              <a:solidFill>
                <a:srgbClr val="9F7582"/>
              </a:solidFill>
              <a:latin typeface="Garet Bold"/>
            </a:endParaRPr>
          </a:p>
          <a:p>
            <a:pPr>
              <a:lnSpc>
                <a:spcPts val="4057"/>
              </a:lnSpc>
            </a:pPr>
            <a:r>
              <a:rPr lang="en-US" sz="2898" spc="289">
                <a:solidFill>
                  <a:srgbClr val="CB9C9C"/>
                </a:solidFill>
                <a:latin typeface="Garet Bold"/>
              </a:rPr>
              <a:t>07</a:t>
            </a:r>
          </a:p>
          <a:p>
            <a:pPr>
              <a:lnSpc>
                <a:spcPts val="4057"/>
              </a:lnSpc>
              <a:spcBef>
                <a:spcPct val="0"/>
              </a:spcBef>
            </a:pPr>
            <a:endParaRPr lang="en-US" sz="2898" spc="289">
              <a:solidFill>
                <a:srgbClr val="CB9C9C"/>
              </a:solidFill>
              <a:latin typeface="Gare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01750" y="-200025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1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8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23814" y="6172200"/>
            <a:ext cx="3299321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228975" y="0"/>
            <a:ext cx="7315200" cy="302666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619778" y="101600"/>
            <a:ext cx="6258808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spc="500">
                <a:solidFill>
                  <a:srgbClr val="73516A"/>
                </a:solidFill>
                <a:latin typeface="Garet Bold"/>
              </a:rPr>
              <a:t>WHAT IS DATA QUALITY?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171" y="3302889"/>
            <a:ext cx="13675579" cy="378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0"/>
              </a:lnSpc>
            </a:pPr>
            <a:r>
              <a:rPr lang="en-US" sz="3593">
                <a:solidFill>
                  <a:srgbClr val="73516A"/>
                </a:solidFill>
                <a:latin typeface="Open Sans"/>
              </a:rPr>
              <a:t>Data quality is an essential part of data governance which guarantees that the organization’s data is fit for its purpose. It refers to the overall utility of a dataset and its ability to be easily processed and analyzed for other uses. Managing data quality dimensions helps your data governance, analytics, and AI/ML initiatives deliver reliably trustworthy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49139" y="3691595"/>
            <a:ext cx="1924717" cy="192471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45931" y="3691595"/>
            <a:ext cx="1924717" cy="192471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69629" y="3691595"/>
            <a:ext cx="1924717" cy="192471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166768" y="4009224"/>
            <a:ext cx="1289460" cy="128946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47618" y="4009224"/>
            <a:ext cx="1521342" cy="143539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731755" y="3844149"/>
            <a:ext cx="1600465" cy="160046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458672" y="2782058"/>
            <a:ext cx="4981189" cy="68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9"/>
              </a:lnSpc>
              <a:spcBef>
                <a:spcPct val="0"/>
              </a:spcBef>
            </a:pPr>
            <a:r>
              <a:rPr lang="en-US" sz="4035" spc="403">
                <a:solidFill>
                  <a:srgbClr val="45324E"/>
                </a:solidFill>
                <a:latin typeface="Garet Bold"/>
              </a:rPr>
              <a:t>ACCURACY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16493" y="2808706"/>
            <a:ext cx="4981189" cy="68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9"/>
              </a:lnSpc>
              <a:spcBef>
                <a:spcPct val="0"/>
              </a:spcBef>
            </a:pPr>
            <a:r>
              <a:rPr lang="en-US" sz="4035" spc="403">
                <a:solidFill>
                  <a:srgbClr val="45324E"/>
                </a:solidFill>
                <a:latin typeface="Garet Bold"/>
              </a:rPr>
              <a:t>AVAILABILITY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64761" y="2724239"/>
            <a:ext cx="4981189" cy="68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9"/>
              </a:lnSpc>
              <a:spcBef>
                <a:spcPct val="0"/>
              </a:spcBef>
            </a:pPr>
            <a:r>
              <a:rPr lang="en-US" sz="4035" spc="403">
                <a:solidFill>
                  <a:srgbClr val="45324E"/>
                </a:solidFill>
                <a:latin typeface="Garet Bold"/>
              </a:rPr>
              <a:t>COMPLETENESS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44271" y="6111612"/>
            <a:ext cx="4334454" cy="203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9F7582"/>
                </a:solidFill>
                <a:latin typeface="Garet"/>
              </a:rPr>
              <a:t> Without accuracy, your data is misleading and useless.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39860" y="5968737"/>
            <a:ext cx="4334454" cy="2003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7"/>
              </a:lnSpc>
              <a:spcBef>
                <a:spcPct val="0"/>
              </a:spcBef>
            </a:pPr>
            <a:r>
              <a:rPr lang="en-US" sz="2905">
                <a:solidFill>
                  <a:srgbClr val="73516A"/>
                </a:solidFill>
                <a:latin typeface="Garet"/>
              </a:rPr>
              <a:t>Is the right data available to the right people within your organization?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85503" y="5968737"/>
            <a:ext cx="4334454" cy="208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7"/>
              </a:lnSpc>
              <a:spcBef>
                <a:spcPct val="0"/>
              </a:spcBef>
            </a:pPr>
            <a:r>
              <a:rPr lang="en-US" sz="2905" dirty="0">
                <a:solidFill>
                  <a:srgbClr val="9F7582"/>
                </a:solidFill>
                <a:latin typeface="Garet"/>
              </a:rPr>
              <a:t>Incomplete data leads to gaps in information, making it harder to put data to use.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58672" y="-113073"/>
            <a:ext cx="1436128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spc="450">
                <a:solidFill>
                  <a:srgbClr val="73516A"/>
                </a:solidFill>
                <a:latin typeface="Garet Bold"/>
              </a:rPr>
              <a:t>WHAT ARE THE CHARACTERISTICS OF DATA QUALITY?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1404" y="1205821"/>
            <a:ext cx="418482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260">
                <a:solidFill>
                  <a:srgbClr val="000000"/>
                </a:solidFill>
                <a:latin typeface="Garet Bold"/>
              </a:rPr>
              <a:t>7 CORE DIMENSIONS: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7309" y="1680452"/>
            <a:ext cx="1732655" cy="17326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35559" y="1569733"/>
            <a:ext cx="1732655" cy="173265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0949" y="1529301"/>
            <a:ext cx="1732655" cy="173265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375042" y="1680452"/>
            <a:ext cx="1732655" cy="173265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5324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76225" y="2005616"/>
            <a:ext cx="1382102" cy="86088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03419" y="1764658"/>
            <a:ext cx="1196934" cy="118605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124207" y="1899304"/>
            <a:ext cx="1058860" cy="129495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754972" y="1821717"/>
            <a:ext cx="948299" cy="1372539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15538" y="841512"/>
            <a:ext cx="4484130" cy="62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5"/>
              </a:lnSpc>
              <a:spcBef>
                <a:spcPct val="0"/>
              </a:spcBef>
            </a:pPr>
            <a:r>
              <a:rPr lang="en-US" sz="3632" spc="363">
                <a:solidFill>
                  <a:srgbClr val="45324E"/>
                </a:solidFill>
                <a:latin typeface="Garet Bold"/>
              </a:rPr>
              <a:t>GRANULARITY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5538" y="4287266"/>
            <a:ext cx="4193031" cy="1471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4"/>
              </a:lnSpc>
              <a:spcBef>
                <a:spcPct val="0"/>
              </a:spcBef>
            </a:pPr>
            <a:r>
              <a:rPr lang="en-US" sz="2810">
                <a:solidFill>
                  <a:srgbClr val="9F7582"/>
                </a:solidFill>
                <a:latin typeface="Garet"/>
              </a:rPr>
              <a:t>What’s the level of detail that your data can provide?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08569" y="841512"/>
            <a:ext cx="4484130" cy="62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5"/>
              </a:lnSpc>
              <a:spcBef>
                <a:spcPct val="0"/>
              </a:spcBef>
            </a:pPr>
            <a:r>
              <a:rPr lang="en-US" sz="3632" spc="363">
                <a:solidFill>
                  <a:srgbClr val="45324E"/>
                </a:solidFill>
                <a:latin typeface="Garet Bold"/>
              </a:rPr>
              <a:t>RELEVANCE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04104" y="841512"/>
            <a:ext cx="4484130" cy="62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5"/>
              </a:lnSpc>
              <a:spcBef>
                <a:spcPct val="0"/>
              </a:spcBef>
            </a:pPr>
            <a:r>
              <a:rPr lang="en-US" sz="3632" spc="363">
                <a:solidFill>
                  <a:srgbClr val="45324E"/>
                </a:solidFill>
                <a:latin typeface="Garet Bold"/>
              </a:rPr>
              <a:t>RELIABILITY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99668" y="4132673"/>
            <a:ext cx="3901931" cy="181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  <a:spcBef>
                <a:spcPct val="0"/>
              </a:spcBef>
            </a:pPr>
            <a:r>
              <a:rPr lang="en-US" sz="2606">
                <a:solidFill>
                  <a:srgbClr val="9F7582"/>
                </a:solidFill>
                <a:latin typeface="Garet"/>
              </a:rPr>
              <a:t>Do you know whether you really need the information that you’ve collected?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084888" y="3803632"/>
            <a:ext cx="3901931" cy="4821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4"/>
              </a:lnSpc>
              <a:spcBef>
                <a:spcPct val="0"/>
              </a:spcBef>
            </a:pPr>
            <a:r>
              <a:rPr lang="en-US" sz="2760">
                <a:solidFill>
                  <a:srgbClr val="9F7582"/>
                </a:solidFill>
                <a:latin typeface="Garet"/>
              </a:rPr>
              <a:t>Is your data ambiguous, vague or contains contradicting information? In all such cases, the information you have is unreliable and you cannot trust your data.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088234" y="793533"/>
            <a:ext cx="4484130" cy="66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2"/>
              </a:lnSpc>
              <a:spcBef>
                <a:spcPct val="0"/>
              </a:spcBef>
            </a:pPr>
            <a:r>
              <a:rPr lang="en-US" sz="3923" spc="392">
                <a:solidFill>
                  <a:srgbClr val="45324E"/>
                </a:solidFill>
                <a:latin typeface="Garet Bold"/>
              </a:rPr>
              <a:t>TIMELINESS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752306" y="3584557"/>
            <a:ext cx="3901931" cy="433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4"/>
              </a:lnSpc>
              <a:spcBef>
                <a:spcPct val="0"/>
              </a:spcBef>
            </a:pPr>
            <a:r>
              <a:rPr lang="en-US" sz="2760">
                <a:solidFill>
                  <a:srgbClr val="9F7582"/>
                </a:solidFill>
                <a:latin typeface="Garet"/>
              </a:rPr>
              <a:t>Data collected at the right time is an important measure of data quality. Relying on data that isn’t timely is misleading and can lead to inaccurate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1291" y="0"/>
            <a:ext cx="3366709" cy="10287000"/>
            <a:chOff x="0" y="0"/>
            <a:chExt cx="88670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6705" cy="2709333"/>
            </a:xfrm>
            <a:custGeom>
              <a:avLst/>
              <a:gdLst/>
              <a:ahLst/>
              <a:cxnLst/>
              <a:rect l="l" t="t" r="r" b="b"/>
              <a:pathLst>
                <a:path w="886705" h="2709333">
                  <a:moveTo>
                    <a:pt x="0" y="0"/>
                  </a:moveTo>
                  <a:lnTo>
                    <a:pt x="886705" y="0"/>
                  </a:lnTo>
                  <a:lnTo>
                    <a:pt x="886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5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8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9344" y="2743289"/>
            <a:ext cx="11008268" cy="3713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73"/>
              </a:lnSpc>
            </a:pPr>
            <a:r>
              <a:rPr lang="en-US" sz="3052">
                <a:solidFill>
                  <a:srgbClr val="000000"/>
                </a:solidFill>
                <a:latin typeface="Open Sans"/>
              </a:rPr>
              <a:t>When data is of excellent quality, it can be easily processed and analyzed, leading to insights that help the organization make better decisions. High-quality data is essential to cloud analytics, AI initiatives, business intelligence efforts, and other types of data analytics.</a:t>
            </a:r>
          </a:p>
          <a:p>
            <a:pPr algn="just">
              <a:lnSpc>
                <a:spcPts val="4273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215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921291" y="-161521"/>
            <a:ext cx="3208930" cy="238044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59344" y="165189"/>
            <a:ext cx="9419714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spc="500">
                <a:solidFill>
                  <a:srgbClr val="73516A"/>
                </a:solidFill>
                <a:latin typeface="Garet Bold"/>
              </a:rPr>
              <a:t>WHY IS DATA QUALITY SO IMPORTANT?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  <a:endParaRPr lang="en-US" sz="5000" spc="500">
              <a:solidFill>
                <a:srgbClr val="73516A"/>
              </a:solidFill>
              <a:latin typeface="Garet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07491" y="0"/>
            <a:ext cx="4380509" cy="10287000"/>
            <a:chOff x="0" y="0"/>
            <a:chExt cx="115371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3714" cy="2709333"/>
            </a:xfrm>
            <a:custGeom>
              <a:avLst/>
              <a:gdLst/>
              <a:ahLst/>
              <a:cxnLst/>
              <a:rect l="l" t="t" r="r" b="b"/>
              <a:pathLst>
                <a:path w="1153714" h="2709333">
                  <a:moveTo>
                    <a:pt x="0" y="0"/>
                  </a:moveTo>
                  <a:lnTo>
                    <a:pt x="1153714" y="0"/>
                  </a:lnTo>
                  <a:lnTo>
                    <a:pt x="11537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5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8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1535" y="2366061"/>
            <a:ext cx="11008268" cy="6380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015" lvl="1" indent="-329508" algn="just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000000"/>
                </a:solidFill>
                <a:latin typeface="Open Sans"/>
              </a:rPr>
              <a:t>The cost of bad data is 15% to 25% of revenue for most companies.</a:t>
            </a:r>
          </a:p>
          <a:p>
            <a:pPr algn="just">
              <a:lnSpc>
                <a:spcPts val="4273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273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  <a:p>
            <a:pPr marL="659015" lvl="1" indent="-329508" algn="just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000000"/>
                </a:solidFill>
                <a:latin typeface="Open Sans"/>
              </a:rPr>
              <a:t>Knowledge workers waste up to 50% of their time dealing with mundane data quality issues</a:t>
            </a:r>
          </a:p>
          <a:p>
            <a:pPr algn="just">
              <a:lnSpc>
                <a:spcPts val="4273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273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  <a:p>
            <a:pPr marL="659015" lvl="1" indent="-329508" algn="just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000000"/>
                </a:solidFill>
                <a:latin typeface="Open Sans"/>
              </a:rPr>
              <a:t>The yearly cost of poor quality data, in the US alone, in 2016 was \$3.1 trillion.</a:t>
            </a:r>
          </a:p>
          <a:p>
            <a:pPr algn="just">
              <a:lnSpc>
                <a:spcPts val="4273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4215"/>
              </a:lnSpc>
            </a:pPr>
            <a:endParaRPr lang="en-US" sz="3052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92903" y="269964"/>
            <a:ext cx="3995097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71535" y="165189"/>
            <a:ext cx="941971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spc="500">
                <a:solidFill>
                  <a:srgbClr val="73516A"/>
                </a:solidFill>
                <a:latin typeface="Garet"/>
              </a:rPr>
              <a:t>RESULTS OF BAD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495112" y="9201150"/>
            <a:ext cx="4856443" cy="1169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CB9C9C"/>
                </a:solidFill>
                <a:latin typeface="Open Sans Light Bold"/>
              </a:rPr>
              <a:t>according to IBM &amp;-Sloan Management Review</a:t>
            </a:r>
          </a:p>
          <a:p>
            <a:pPr algn="ctr">
              <a:lnSpc>
                <a:spcPts val="1680"/>
              </a:lnSpc>
            </a:pPr>
            <a:endParaRPr lang="en-US" sz="2700">
              <a:solidFill>
                <a:srgbClr val="CB9C9C"/>
              </a:solidFill>
              <a:latin typeface="Open Sans Light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22328" y="0"/>
            <a:ext cx="4044656" cy="10287000"/>
            <a:chOff x="0" y="0"/>
            <a:chExt cx="10652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5259" cy="2709333"/>
            </a:xfrm>
            <a:custGeom>
              <a:avLst/>
              <a:gdLst/>
              <a:ahLst/>
              <a:cxnLst/>
              <a:rect l="l" t="t" r="r" b="b"/>
              <a:pathLst>
                <a:path w="1065259" h="2709333">
                  <a:moveTo>
                    <a:pt x="0" y="0"/>
                  </a:moveTo>
                  <a:lnTo>
                    <a:pt x="1065259" y="0"/>
                  </a:lnTo>
                  <a:lnTo>
                    <a:pt x="10652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B9C9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68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6172200"/>
            <a:ext cx="4152550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499519" y="184239"/>
            <a:ext cx="1410360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4500" spc="450">
                <a:solidFill>
                  <a:srgbClr val="73516A"/>
                </a:solidFill>
                <a:latin typeface="Garet Bold"/>
              </a:rPr>
              <a:t>WHAT ACTIONS ARE INVOLVED IN DATA QUALITY MANAGEMENT?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7811" y="2567690"/>
            <a:ext cx="14751489" cy="323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9F7582"/>
                </a:solidFill>
                <a:latin typeface="Open Sans"/>
              </a:rPr>
              <a:t>Data quality activities involve data rationalization and validation. Data quality efforts are often needed while combining separate applications that occur during merger activities, but also when siloed data systems within a single organization are brought together for the first time in a cloud data warehouse or data lake.</a:t>
            </a:r>
          </a:p>
          <a:p>
            <a:pPr>
              <a:lnSpc>
                <a:spcPts val="4340"/>
              </a:lnSpc>
            </a:pPr>
            <a:endParaRPr lang="en-US" sz="3100">
              <a:solidFill>
                <a:srgbClr val="9F7582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22328" y="0"/>
            <a:ext cx="4044656" cy="10287000"/>
            <a:chOff x="0" y="0"/>
            <a:chExt cx="10652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5259" cy="2709333"/>
            </a:xfrm>
            <a:custGeom>
              <a:avLst/>
              <a:gdLst/>
              <a:ahLst/>
              <a:cxnLst/>
              <a:rect l="l" t="t" r="r" b="b"/>
              <a:pathLst>
                <a:path w="1065259" h="2709333">
                  <a:moveTo>
                    <a:pt x="0" y="0"/>
                  </a:moveTo>
                  <a:lnTo>
                    <a:pt x="1065259" y="0"/>
                  </a:lnTo>
                  <a:lnTo>
                    <a:pt x="10652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B9C9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6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99519" y="184239"/>
            <a:ext cx="14103605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450">
                <a:solidFill>
                  <a:srgbClr val="73516A"/>
                </a:solidFill>
                <a:latin typeface="Garet Bold"/>
              </a:rPr>
              <a:t>HOW TO ENSURE AND MAINTAIN DATA QUALITY</a:t>
            </a:r>
          </a:p>
          <a:p>
            <a:pPr>
              <a:lnSpc>
                <a:spcPts val="6300"/>
              </a:lnSpc>
              <a:spcBef>
                <a:spcPct val="0"/>
              </a:spcBef>
            </a:pPr>
            <a:endParaRPr lang="en-US" sz="4500" spc="450">
              <a:solidFill>
                <a:srgbClr val="73516A"/>
              </a:solidFill>
              <a:latin typeface="Gare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22328" y="2248177"/>
            <a:ext cx="16118940" cy="39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9F7582"/>
                </a:solidFill>
                <a:latin typeface="Open Sans"/>
              </a:rPr>
              <a:t>How was the data brought into your organization’s data repositories?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9F7582"/>
                </a:solidFill>
                <a:latin typeface="Open Sans"/>
              </a:rPr>
              <a:t>What was the purpose?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9F7582"/>
                </a:solidFill>
                <a:latin typeface="Open Sans"/>
              </a:rPr>
              <a:t>Who was the creator/owner of that data?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9F7582"/>
                </a:solidFill>
                <a:latin typeface="Open Sans"/>
              </a:rPr>
              <a:t>Who has access? Why?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9F7582"/>
                </a:solidFill>
                <a:latin typeface="Open Sans"/>
              </a:rPr>
              <a:t>Who has made changes/revisions to the data?</a:t>
            </a:r>
          </a:p>
          <a:p>
            <a:pPr marL="604532" lvl="1" indent="-302266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9F7582"/>
                </a:solidFill>
                <a:latin typeface="Open Sans"/>
              </a:rPr>
              <a:t>Where has the data been used? (so that once you fix your problem, everyone who has used it for reporting or decision-making gets notified)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9F7582"/>
              </a:solidFill>
              <a:latin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706</Words>
  <Application>Microsoft Macintosh PowerPoint</Application>
  <PresentationFormat>Custom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Garet</vt:lpstr>
      <vt:lpstr>Open Sans</vt:lpstr>
      <vt:lpstr>Hero Bold</vt:lpstr>
      <vt:lpstr>Calibri</vt:lpstr>
      <vt:lpstr>Open Sans Bold</vt:lpstr>
      <vt:lpstr>Garet Bold</vt:lpstr>
      <vt:lpstr>Open Sans Light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Purple Corporative Company SWOT Profile Presentation</dc:title>
  <cp:lastModifiedBy>DINA ABED  ALKHAMMASH</cp:lastModifiedBy>
  <cp:revision>2</cp:revision>
  <dcterms:created xsi:type="dcterms:W3CDTF">2006-08-16T00:00:00Z</dcterms:created>
  <dcterms:modified xsi:type="dcterms:W3CDTF">2022-08-03T12:11:00Z</dcterms:modified>
  <dc:identifier>DAFIMOY8Skg</dc:identifier>
</cp:coreProperties>
</file>