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62" r:id="rId5"/>
    <p:sldId id="274" r:id="rId6"/>
    <p:sldId id="26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9" r:id="rId16"/>
    <p:sldId id="290" r:id="rId17"/>
    <p:sldId id="285" r:id="rId18"/>
    <p:sldId id="286" r:id="rId19"/>
    <p:sldId id="287" r:id="rId20"/>
    <p:sldId id="273" r:id="rId21"/>
    <p:sldId id="288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9B796"/>
    <a:srgbClr val="815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7" d="100"/>
          <a:sy n="57" d="100"/>
        </p:scale>
        <p:origin x="-1218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وان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2" name="عنوان فرعي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  <p:sp>
        <p:nvSpPr>
          <p:cNvPr id="8" name="شكل بيضاوي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مستطيل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شكل بيضاوي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  <p:sp>
        <p:nvSpPr>
          <p:cNvPr id="6" name="مستطيل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  <p:sp>
        <p:nvSpPr>
          <p:cNvPr id="8" name="مستطيل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9" name="مخطط انسيابي: معالجة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خطط انسيابي: معالجة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دائري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شكل بيضاوي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دائرة مجوفة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صر نائب للعنوان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6B7706E-91B6-4F88-AAB1-62C7E2528CBE}" type="datetimeFigureOut">
              <a:rPr lang="ar-EG" smtClean="0"/>
              <a:t>23/12/1441</a:t>
            </a:fld>
            <a:endParaRPr lang="ar-EG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ar-EG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CE293F-42E3-46B1-9D1B-1B232B4F4244}" type="slidenum">
              <a:rPr lang="ar-EG" smtClean="0"/>
              <a:t>‹#›</a:t>
            </a:fld>
            <a:endParaRPr lang="ar-EG"/>
          </a:p>
        </p:txBody>
      </p:sp>
      <p:sp>
        <p:nvSpPr>
          <p:cNvPr id="15" name="مستطيل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auni.edu.vn/imgupload_dinhkem/file/CSDL/Fundamentals_of_Database_Systems,_6th_Edition.pdf" TargetMode="External"/><Relationship Id="rId7" Type="http://schemas.openxmlformats.org/officeDocument/2006/relationships/hyperlink" Target="https://www.w3schools.com/cs/" TargetMode="External"/><Relationship Id="rId2" Type="http://schemas.openxmlformats.org/officeDocument/2006/relationships/hyperlink" Target="https://www.tutorialspoint.com/sql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sharp/index.htm" TargetMode="External"/><Relationship Id="rId5" Type="http://schemas.openxmlformats.org/officeDocument/2006/relationships/hyperlink" Target="https://www.oreilly.com/library/view/adonet-in-a/0596003617/ch36.html" TargetMode="External"/><Relationship Id="rId4" Type="http://schemas.openxmlformats.org/officeDocument/2006/relationships/hyperlink" Target="http://csharp.net-informations.com/data-providers/csharp-sql-server-connection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25" y="480646"/>
            <a:ext cx="2304395" cy="2196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91" y="240745"/>
            <a:ext cx="2168769" cy="23382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64859" y="3116967"/>
            <a:ext cx="4856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bg2">
                    <a:lumMod val="50000"/>
                  </a:schemeClr>
                </a:solidFill>
                <a:effectLst/>
              </a:rPr>
              <a:t>Graduation project 2020</a:t>
            </a:r>
            <a:endParaRPr lang="en-US" sz="3600" b="1" cap="none" spc="0" dirty="0">
              <a:ln w="0"/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2816" y="3994330"/>
            <a:ext cx="866067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2">
                    <a:lumMod val="50000"/>
                  </a:schemeClr>
                </a:solidFill>
              </a:rPr>
              <a:t>SUEZ CANAL UNIVERSTY</a:t>
            </a:r>
          </a:p>
          <a:p>
            <a:pPr algn="ctr"/>
            <a:r>
              <a:rPr lang="en-US" sz="3600" b="1" u="sng" dirty="0" smtClean="0">
                <a:solidFill>
                  <a:schemeClr val="bg2">
                    <a:lumMod val="50000"/>
                  </a:schemeClr>
                </a:solidFill>
              </a:rPr>
              <a:t>FACULTY OF SCIENCE</a:t>
            </a:r>
          </a:p>
          <a:p>
            <a:pPr algn="ctr"/>
            <a:r>
              <a:rPr lang="en-US" sz="3600" b="1" u="sng" dirty="0" smtClean="0">
                <a:solidFill>
                  <a:schemeClr val="bg2">
                    <a:lumMod val="50000"/>
                  </a:schemeClr>
                </a:solidFill>
              </a:rPr>
              <a:t>MATHIMETICS DEPARTMENT</a:t>
            </a:r>
          </a:p>
          <a:p>
            <a:pPr algn="ctr"/>
            <a:r>
              <a:rPr lang="en-US" sz="3600" b="1" u="sng" dirty="0" smtClean="0">
                <a:solidFill>
                  <a:schemeClr val="bg2">
                    <a:lumMod val="50000"/>
                  </a:schemeClr>
                </a:solidFill>
              </a:rPr>
              <a:t>“COMPUTER SCIENCE" </a:t>
            </a:r>
            <a:endParaRPr lang="ar-EG" sz="3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8217" y="927638"/>
            <a:ext cx="585657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>
                <a:ln w="0"/>
              </a:rPr>
              <a:t>An Electronic </a:t>
            </a:r>
            <a:r>
              <a:rPr lang="en-US" sz="4000" b="1" i="1" dirty="0" smtClean="0">
                <a:ln w="0"/>
              </a:rPr>
              <a:t>Database to </a:t>
            </a:r>
            <a:r>
              <a:rPr lang="en-US" sz="4000" b="1" i="1" dirty="0">
                <a:ln w="0"/>
              </a:rPr>
              <a:t>Manage </a:t>
            </a:r>
            <a:r>
              <a:rPr lang="en-US" sz="4000" b="1" i="1" dirty="0" smtClean="0">
                <a:ln w="0"/>
              </a:rPr>
              <a:t>Activities </a:t>
            </a:r>
            <a:r>
              <a:rPr lang="en-US" sz="4000" b="1" i="1" dirty="0">
                <a:ln w="0"/>
              </a:rPr>
              <a:t>and Files.</a:t>
            </a:r>
            <a:endParaRPr lang="en-US" sz="4000" b="1" i="1" cap="none" spc="0" dirty="0">
              <a:ln w="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45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16311" r="32850" b="24602"/>
          <a:stretch/>
        </p:blipFill>
        <p:spPr bwMode="auto">
          <a:xfrm>
            <a:off x="1889548" y="269631"/>
            <a:ext cx="9615267" cy="636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7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7" y="565265"/>
            <a:ext cx="9543012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 t="24434" r="32986" b="16643"/>
          <a:stretch/>
        </p:blipFill>
        <p:spPr bwMode="auto">
          <a:xfrm>
            <a:off x="1735015" y="492370"/>
            <a:ext cx="9902804" cy="616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04" y="565265"/>
            <a:ext cx="9493134" cy="5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C:\Users\DAR-F\Downloads\2020-07-23 (26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18123" r="13585" b="19121"/>
          <a:stretch/>
        </p:blipFill>
        <p:spPr bwMode="auto">
          <a:xfrm>
            <a:off x="1577558" y="1555188"/>
            <a:ext cx="5104596" cy="3677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 descr="C:\Users\DAR-F\Downloads\2020-07-23 (27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t="11747" r="5283" b="13748"/>
          <a:stretch/>
        </p:blipFill>
        <p:spPr bwMode="auto">
          <a:xfrm>
            <a:off x="6682154" y="1578634"/>
            <a:ext cx="5392614" cy="3597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مربع نص 5"/>
          <p:cNvSpPr txBox="1"/>
          <p:nvPr/>
        </p:nvSpPr>
        <p:spPr>
          <a:xfrm>
            <a:off x="2239107" y="406401"/>
            <a:ext cx="3203749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4800" dirty="0" smtClean="0"/>
              <a:t>ER Diagram </a:t>
            </a:r>
            <a:endParaRPr lang="ar-EG" sz="4800" dirty="0"/>
          </a:p>
        </p:txBody>
      </p:sp>
    </p:spTree>
    <p:extLst>
      <p:ext uri="{BB962C8B-B14F-4D97-AF65-F5344CB8AC3E}">
        <p14:creationId xmlns:p14="http://schemas.microsoft.com/office/powerpoint/2010/main" val="35240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42" y="365760"/>
            <a:ext cx="10357658" cy="6151418"/>
          </a:xfrm>
        </p:spPr>
      </p:pic>
    </p:spTree>
    <p:extLst>
      <p:ext uri="{BB962C8B-B14F-4D97-AF65-F5344CB8AC3E}">
        <p14:creationId xmlns:p14="http://schemas.microsoft.com/office/powerpoint/2010/main" val="305631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7" y="199505"/>
            <a:ext cx="10257905" cy="6384175"/>
          </a:xfrm>
        </p:spPr>
      </p:pic>
    </p:spTree>
    <p:extLst>
      <p:ext uri="{BB962C8B-B14F-4D97-AF65-F5344CB8AC3E}">
        <p14:creationId xmlns:p14="http://schemas.microsoft.com/office/powerpoint/2010/main" val="52993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C:\Users\DAR-F\Desktop\screenshots\2020-07-22 (44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7" t="12016" b="17630"/>
          <a:stretch/>
        </p:blipFill>
        <p:spPr bwMode="auto">
          <a:xfrm>
            <a:off x="6633030" y="406401"/>
            <a:ext cx="4818742" cy="5979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مربع نص 4"/>
          <p:cNvSpPr txBox="1"/>
          <p:nvPr/>
        </p:nvSpPr>
        <p:spPr>
          <a:xfrm>
            <a:off x="1857835" y="740229"/>
            <a:ext cx="443743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Use Case Diagram</a:t>
            </a:r>
            <a:endParaRPr lang="ar-EG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1945178" y="532015"/>
            <a:ext cx="3001206" cy="76944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Gantt Chart</a:t>
            </a:r>
            <a:endParaRPr lang="ar-EG" sz="4400" dirty="0">
              <a:solidFill>
                <a:srgbClr val="0070C0"/>
              </a:solidFill>
            </a:endParaRPr>
          </a:p>
        </p:txBody>
      </p:sp>
      <p:pic>
        <p:nvPicPr>
          <p:cNvPr id="6" name="صورة 5" descr="C:\Users\DAR-F\Downloads\2020-07-23 (23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3760" r="567" b="16769"/>
          <a:stretch/>
        </p:blipFill>
        <p:spPr bwMode="auto">
          <a:xfrm>
            <a:off x="2119716" y="1702205"/>
            <a:ext cx="8520575" cy="44990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73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1529560" y="365760"/>
            <a:ext cx="4405052" cy="1046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Cont. </a:t>
            </a:r>
            <a:r>
              <a:rPr lang="en-US" sz="4400" dirty="0">
                <a:solidFill>
                  <a:srgbClr val="0070C0"/>
                </a:solidFill>
              </a:rPr>
              <a:t>Gantt Chart</a:t>
            </a:r>
            <a:endParaRPr lang="ar-EG" sz="4400" dirty="0">
              <a:solidFill>
                <a:srgbClr val="0070C0"/>
              </a:solidFill>
            </a:endParaRPr>
          </a:p>
          <a:p>
            <a:endParaRPr lang="ar-EG" dirty="0"/>
          </a:p>
        </p:txBody>
      </p:sp>
      <p:pic>
        <p:nvPicPr>
          <p:cNvPr id="5" name="صورة 4" descr="C:\Users\DAR-F\Downloads\2020-07-23 (24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7" t="18794" r="1509" b="33214"/>
          <a:stretch/>
        </p:blipFill>
        <p:spPr bwMode="auto">
          <a:xfrm>
            <a:off x="2244436" y="1112942"/>
            <a:ext cx="8379229" cy="4634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80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9505" y="314354"/>
            <a:ext cx="81756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PRESENTED BY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2235" y="1629848"/>
            <a:ext cx="8595360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Madleen Atef</a:t>
            </a:r>
          </a:p>
          <a:p>
            <a:pPr marL="571500" indent="-571500">
              <a:buFontTx/>
              <a:buChar char="-"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Ghada Mohammed</a:t>
            </a:r>
          </a:p>
          <a:p>
            <a:pPr marL="571500" indent="-571500">
              <a:buFontTx/>
              <a:buChar char="-"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Esraa AbdUlrasoul</a:t>
            </a:r>
          </a:p>
          <a:p>
            <a:pPr marL="571500" indent="-571500">
              <a:buFontTx/>
              <a:buChar char="-"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Dina Abdallah</a:t>
            </a:r>
            <a:b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en-US" sz="3600" b="1" dirty="0" smtClean="0">
              <a:solidFill>
                <a:schemeClr val="bg2">
                  <a:lumMod val="2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6600" b="1" u="sng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SUPERVISED </a:t>
            </a:r>
            <a:r>
              <a:rPr lang="en-US" sz="6600" b="1" u="sng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</a:t>
            </a:r>
          </a:p>
          <a:p>
            <a:r>
              <a:rPr lang="en-US" sz="4800" b="1" dirty="0">
                <a:ln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Dr.Mohamed Ali</a:t>
            </a:r>
          </a:p>
          <a:p>
            <a:pPr marL="571500" indent="-571500" algn="ctr">
              <a:buFontTx/>
              <a:buChar char="-"/>
            </a:pPr>
            <a:endParaRPr lang="en-US" sz="3600" b="1" u="sng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571500" indent="-571500" algn="ctr">
              <a:buFontTx/>
              <a:buChar char="-"/>
            </a:pPr>
            <a:endParaRPr lang="en-US" sz="3600" b="1" dirty="0" smtClean="0">
              <a:solidFill>
                <a:schemeClr val="bg2">
                  <a:lumMod val="2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endParaRPr lang="ar-EG" b="1" dirty="0">
              <a:solidFill>
                <a:schemeClr val="bg2">
                  <a:lumMod val="2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صورة 5" descr="C:\Users\DAR-F\Downloads\onlinelogomaker-072220-1513-6567-5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774" y="6117408"/>
            <a:ext cx="2116975" cy="50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9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0184" y="66502"/>
            <a:ext cx="4822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79" y="1323439"/>
            <a:ext cx="2949262" cy="5332912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1770183" y="2214393"/>
            <a:ext cx="7540071" cy="2677656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</p:spPr>
        <p:txBody>
          <a:bodyPr wrap="square" rtlCol="1">
            <a:spAutoFit/>
          </a:bodyPr>
          <a:lstStyle/>
          <a:p>
            <a:r>
              <a:rPr lang="en-US" sz="2800" b="1" dirty="0"/>
              <a:t>We Made This Project To Upload Database to Server of Mathematics Department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  </a:t>
            </a:r>
          </a:p>
          <a:p>
            <a:r>
              <a:rPr lang="en-US" sz="2800" b="1" dirty="0"/>
              <a:t>Facilitate communication with civil society institutions.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5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1645919" y="415636"/>
            <a:ext cx="311226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Future Work</a:t>
            </a:r>
            <a:endParaRPr lang="ar-EG" sz="4400" dirty="0">
              <a:solidFill>
                <a:srgbClr val="0070C0"/>
              </a:solidFill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739242" y="1816843"/>
            <a:ext cx="9532816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improving database design 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improving </a:t>
            </a:r>
            <a:r>
              <a:rPr lang="en-US" sz="3200" dirty="0" smtClean="0"/>
              <a:t>program </a:t>
            </a:r>
            <a:r>
              <a:rPr lang="en-US" sz="3200" dirty="0"/>
              <a:t>forms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Adding </a:t>
            </a:r>
            <a:r>
              <a:rPr lang="en-US" sz="3200" dirty="0"/>
              <a:t>other tables showing the details of the department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4100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u="sng" dirty="0">
                <a:hlinkClick r:id="rId2"/>
              </a:rPr>
              <a:t>https://www.tutorialspoint.com/sql/index.htm</a:t>
            </a:r>
            <a:endParaRPr lang="en-US" dirty="0"/>
          </a:p>
          <a:p>
            <a:pPr algn="l" rtl="0"/>
            <a:r>
              <a:rPr lang="en-US" b="1" dirty="0"/>
              <a:t>Fundamentals_of_Database_Systems,_6th_Edition  book </a:t>
            </a:r>
            <a:r>
              <a:rPr lang="en-US" dirty="0"/>
              <a:t>(</a:t>
            </a:r>
            <a:r>
              <a:rPr lang="en-US" u="sng" dirty="0">
                <a:hlinkClick r:id="rId3"/>
              </a:rPr>
              <a:t>http://www.cvauni.edu.vn/imgupload_dinhkem/file/CSDL/Fundamentals_of_Database_Systems,_6th_Edition.pdf</a:t>
            </a:r>
            <a:r>
              <a:rPr lang="en-US" dirty="0"/>
              <a:t>)</a:t>
            </a:r>
          </a:p>
          <a:p>
            <a:pPr algn="l" rtl="0"/>
            <a:r>
              <a:rPr lang="en-US" u="sng" dirty="0">
                <a:hlinkClick r:id="rId4"/>
              </a:rPr>
              <a:t>http://csharp.net-informations.com/data-providers/csharp-sql-server-connection.htm</a:t>
            </a:r>
            <a:endParaRPr lang="en-US" dirty="0"/>
          </a:p>
          <a:p>
            <a:pPr algn="l" rtl="0"/>
            <a:r>
              <a:rPr lang="en-US" b="1" dirty="0"/>
              <a:t> System.Data.SqlClient library</a:t>
            </a:r>
            <a:r>
              <a:rPr lang="en-US" dirty="0"/>
              <a:t> </a:t>
            </a:r>
            <a:r>
              <a:rPr lang="ar-SA" dirty="0"/>
              <a:t>)</a:t>
            </a:r>
            <a:r>
              <a:rPr lang="en-US" u="sng" dirty="0">
                <a:hlinkClick r:id="rId5"/>
              </a:rPr>
              <a:t>https://www.oreilly.com/library/view/adonet-in-a/0596003617/ch36.html</a:t>
            </a:r>
            <a:r>
              <a:rPr lang="ar-SA" dirty="0"/>
              <a:t>(</a:t>
            </a:r>
            <a:endParaRPr lang="en-US" dirty="0"/>
          </a:p>
          <a:p>
            <a:pPr algn="l" rtl="0"/>
            <a:r>
              <a:rPr lang="en-US" u="sng" dirty="0">
                <a:hlinkClick r:id="rId6"/>
              </a:rPr>
              <a:t>https://www.tutorialspoint.com/csharp/index.htm</a:t>
            </a:r>
            <a:endParaRPr lang="en-US" dirty="0"/>
          </a:p>
          <a:p>
            <a:pPr algn="l" rtl="0"/>
            <a:r>
              <a:rPr lang="en-US" u="sng" dirty="0">
                <a:hlinkClick r:id="rId7"/>
              </a:rPr>
              <a:t>https://www.w3schools.com/cs/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539" y="-886058"/>
            <a:ext cx="12280118" cy="93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93" y="752685"/>
            <a:ext cx="9603275" cy="1049235"/>
          </a:xfrm>
          <a:effectLst/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Adobe Caslon Pro Bold" panose="0205070206050A020403" pitchFamily="18" charset="0"/>
              </a:rPr>
              <a:t>AIM OF THE PROJECT</a:t>
            </a:r>
            <a:endParaRPr lang="ar-EG" sz="6000" b="1" dirty="0">
              <a:solidFill>
                <a:schemeClr val="accent2">
                  <a:lumMod val="75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2057" y="2559437"/>
            <a:ext cx="8149933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/>
              <a:t>Seamless screens for data entry and display the results that can be referred to in decision-making for the department’s management and its various </a:t>
            </a:r>
            <a:r>
              <a:rPr lang="en-US" sz="2800" b="1" dirty="0" smtClean="0"/>
              <a:t>programs.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29131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665" y="2043154"/>
            <a:ext cx="91955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b="1" dirty="0" smtClean="0"/>
              <a:t>The </a:t>
            </a:r>
            <a:r>
              <a:rPr lang="en-US" sz="2600" b="1" dirty="0"/>
              <a:t>program measures a set of indicators that facilitate obtaining the appropriate measurements required by </a:t>
            </a:r>
            <a:r>
              <a:rPr lang="en-US" sz="2600" b="1" dirty="0" smtClean="0"/>
              <a:t>the </a:t>
            </a:r>
            <a:r>
              <a:rPr lang="en-US" sz="2600" b="1" dirty="0"/>
              <a:t>college or useful in the quality management </a:t>
            </a:r>
            <a:r>
              <a:rPr lang="en-US" sz="2600" b="1" dirty="0" smtClean="0"/>
              <a:t>process.</a:t>
            </a:r>
          </a:p>
          <a:p>
            <a:pPr marL="285750" indent="-285750">
              <a:buFontTx/>
              <a:buChar char="-"/>
            </a:pPr>
            <a:endParaRPr lang="en-US" sz="2600" b="1" dirty="0" smtClean="0"/>
          </a:p>
          <a:p>
            <a:pPr marL="285750" indent="-285750">
              <a:buFontTx/>
              <a:buChar char="-"/>
            </a:pPr>
            <a:r>
              <a:rPr lang="en-US" sz="2600" b="1" dirty="0"/>
              <a:t>The database facilitates access to data for students, faculty, and their </a:t>
            </a:r>
            <a:r>
              <a:rPr lang="en-US" sz="2600" b="1" dirty="0" smtClean="0"/>
              <a:t>assistants.</a:t>
            </a:r>
          </a:p>
          <a:p>
            <a:pPr marL="285750" indent="-285750">
              <a:buFontTx/>
              <a:buChar char="-"/>
            </a:pPr>
            <a:endParaRPr lang="ar-EG" sz="2600" b="1" dirty="0" smtClean="0"/>
          </a:p>
          <a:p>
            <a:pPr marL="285750" indent="-285750">
              <a:buFontTx/>
              <a:buChar char="-"/>
            </a:pPr>
            <a:r>
              <a:rPr lang="en-US" sz="2600" b="1" dirty="0"/>
              <a:t>The database facilitates the monitoring of custody and the state of the halls and laboratories, which facilitates maintenance or </a:t>
            </a:r>
            <a:r>
              <a:rPr lang="en-US" sz="2600" b="1" dirty="0" smtClean="0"/>
              <a:t>forecasting.</a:t>
            </a:r>
            <a:endParaRPr lang="ar-EG" sz="2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29295" y="515390"/>
            <a:ext cx="947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CC9900"/>
                </a:solidFill>
                <a:latin typeface="Adobe Caslon Pro Bold"/>
              </a:rPr>
              <a:t>Importance</a:t>
            </a:r>
            <a:r>
              <a:rPr lang="en-US" sz="6000" b="1" dirty="0" smtClean="0">
                <a:solidFill>
                  <a:srgbClr val="CC9900"/>
                </a:solidFill>
              </a:rPr>
              <a:t>  of program </a:t>
            </a:r>
            <a:endParaRPr lang="en-US" sz="6000" b="1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2282" y="614263"/>
            <a:ext cx="919551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b="1" dirty="0"/>
              <a:t>Facilitate communication with the graduates of the </a:t>
            </a:r>
            <a:r>
              <a:rPr lang="en-US" sz="2600" b="1" dirty="0" smtClean="0"/>
              <a:t>department.</a:t>
            </a:r>
          </a:p>
          <a:p>
            <a:pPr marL="285750" indent="-285750">
              <a:buFontTx/>
              <a:buChar char="-"/>
            </a:pPr>
            <a:endParaRPr lang="ar-EG" sz="2600" b="1" dirty="0" smtClean="0"/>
          </a:p>
          <a:p>
            <a:pPr marL="285750" indent="-285750">
              <a:buFontTx/>
              <a:buChar char="-"/>
            </a:pPr>
            <a:r>
              <a:rPr lang="en-US" sz="2600" b="1" dirty="0"/>
              <a:t>Knowing the minutes and numbers of councils dealing with a specific </a:t>
            </a:r>
            <a:r>
              <a:rPr lang="en-US" sz="2600" b="1" dirty="0" smtClean="0"/>
              <a:t>topic.</a:t>
            </a:r>
          </a:p>
          <a:p>
            <a:pPr marL="285750" indent="-285750">
              <a:buFontTx/>
              <a:buChar char="-"/>
            </a:pPr>
            <a:endParaRPr lang="ar-EG" sz="2600" b="1" dirty="0" smtClean="0"/>
          </a:p>
          <a:p>
            <a:pPr marL="285750" indent="-285750">
              <a:buFontTx/>
              <a:buChar char="-"/>
            </a:pPr>
            <a:r>
              <a:rPr lang="en-US" sz="2600" b="1" dirty="0"/>
              <a:t>Make an inventory of faculty members, their assistants, and students according to specific </a:t>
            </a:r>
            <a:r>
              <a:rPr lang="en-US" sz="2600" b="1" dirty="0" smtClean="0"/>
              <a:t>criteria.</a:t>
            </a:r>
          </a:p>
          <a:p>
            <a:pPr marL="285750" indent="-285750">
              <a:buFontTx/>
              <a:buChar char="-"/>
            </a:pPr>
            <a:endParaRPr lang="en-US" sz="2600" b="1" dirty="0" smtClean="0"/>
          </a:p>
          <a:p>
            <a:pPr marL="285750" indent="-285750">
              <a:buFontTx/>
              <a:buChar char="-"/>
            </a:pPr>
            <a:r>
              <a:rPr lang="en-US" sz="2600" b="1" dirty="0"/>
              <a:t>Facilitate obtaining the various documents received from or issued to the </a:t>
            </a:r>
            <a:r>
              <a:rPr lang="en-US" sz="2600" b="1" dirty="0" smtClean="0"/>
              <a:t>department.</a:t>
            </a:r>
          </a:p>
          <a:p>
            <a:pPr marL="285750" indent="-285750">
              <a:buFontTx/>
              <a:buChar char="-"/>
            </a:pPr>
            <a:endParaRPr lang="ar-EG" sz="2600" b="1" dirty="0"/>
          </a:p>
          <a:p>
            <a:pPr marL="285750" indent="-285750">
              <a:buFontTx/>
              <a:buChar char="-"/>
            </a:pPr>
            <a:r>
              <a:rPr lang="en-US" sz="2600" b="1" dirty="0"/>
              <a:t>Facilitate communication with civil society </a:t>
            </a:r>
            <a:r>
              <a:rPr lang="en-US" sz="2600" b="1" dirty="0" smtClean="0"/>
              <a:t>institutions.</a:t>
            </a:r>
            <a:endParaRPr lang="ar-EG" sz="2600" b="1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72579"/>
              </p:ext>
            </p:extLst>
          </p:nvPr>
        </p:nvGraphicFramePr>
        <p:xfrm>
          <a:off x="1627468" y="537222"/>
          <a:ext cx="10113950" cy="556104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400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13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34132"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424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EG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2014</a:t>
                      </a:r>
                      <a:r>
                        <a:rPr lang="ar-EG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SQL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Server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7330" marR="635" indent="-63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5"/>
                        </a:spcAft>
                      </a:pPr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00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rational Database management system developed by a Microsoft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0969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Microsoft Visio 2013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ER diagram, Use case diagram, block diagram, dataflow diagram, activity diagram, flowchart, Gantt chart and context diagram design too</a:t>
                      </a:r>
                      <a:r>
                        <a:rPr lang="en-US" sz="1200" dirty="0">
                          <a:effectLst/>
                        </a:rPr>
                        <a:t>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2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Microsoft </a:t>
                      </a:r>
                      <a:r>
                        <a:rPr lang="en-US" sz="1800" dirty="0">
                          <a:effectLst/>
                        </a:rPr>
                        <a:t>Word </a:t>
                      </a:r>
                      <a:r>
                        <a:rPr lang="en-US" sz="1800" dirty="0" smtClean="0">
                          <a:effectLst/>
                        </a:rPr>
                        <a:t>2010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Write our documentation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8463">
                <a:tc>
                  <a:txBody>
                    <a:bodyPr/>
                    <a:lstStyle/>
                    <a:p>
                      <a:pPr marL="227330" marR="635" indent="-63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5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Visual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Studio 2017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integrate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development environment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Microsoft Windows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6914" y="274638"/>
            <a:ext cx="9997440" cy="11430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4800" b="1" dirty="0" smtClean="0"/>
              <a:t>Tables</a:t>
            </a:r>
            <a:endParaRPr lang="ar-EG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9" y="1197033"/>
            <a:ext cx="9260378" cy="5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6" y="448887"/>
            <a:ext cx="9193875" cy="58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6" y="680654"/>
            <a:ext cx="9227129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نقلاب">
  <a:themeElements>
    <a:clrScheme name="انقلاب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انقلاب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انقلاب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1737</TotalTime>
  <Words>312</Words>
  <Application>Microsoft Office PowerPoint</Application>
  <PresentationFormat>Custom</PresentationFormat>
  <Paragraphs>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انقلاب</vt:lpstr>
      <vt:lpstr>PowerPoint Presentation</vt:lpstr>
      <vt:lpstr>PowerPoint Presentation</vt:lpstr>
      <vt:lpstr>AIM OF THE PROJECT</vt:lpstr>
      <vt:lpstr>PowerPoint Presentation</vt:lpstr>
      <vt:lpstr>PowerPoint Presentation</vt:lpstr>
      <vt:lpstr>Development tools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mohamed</dc:creator>
  <cp:lastModifiedBy>Copy Center</cp:lastModifiedBy>
  <cp:revision>55</cp:revision>
  <dcterms:created xsi:type="dcterms:W3CDTF">2019-05-11T00:58:51Z</dcterms:created>
  <dcterms:modified xsi:type="dcterms:W3CDTF">2020-08-12T14:36:43Z</dcterms:modified>
</cp:coreProperties>
</file>