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8"/>
  </p:notesMasterIdLst>
  <p:sldIdLst>
    <p:sldId id="256" r:id="rId2"/>
    <p:sldId id="259" r:id="rId3"/>
    <p:sldId id="261" r:id="rId4"/>
    <p:sldId id="265" r:id="rId5"/>
    <p:sldId id="262" r:id="rId6"/>
    <p:sldId id="263" r:id="rId7"/>
  </p:sldIdLst>
  <p:sldSz cx="9144000" cy="5143500" type="screen16x9"/>
  <p:notesSz cx="6858000" cy="9144000"/>
  <p:embeddedFontLst>
    <p:embeddedFont>
      <p:font typeface="Trispace" panose="020B0604020202020204" charset="0"/>
      <p:regular r:id="rId9"/>
      <p:bold r:id="rId10"/>
    </p:embeddedFont>
    <p:embeddedFont>
      <p:font typeface="Trispace Medium" panose="020B0604020202020204" charset="0"/>
      <p:regular r:id="rId11"/>
      <p:bold r:id="rId12"/>
    </p:embeddedFont>
    <p:embeddedFont>
      <p:font typeface="Trispace SemiBold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7F9F67-8C83-49A0-9905-7D0BB1457568}">
  <a:tblStyle styleId="{BA7F9F67-8C83-49A0-9905-7D0BB14575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294" y="3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c4a61bbd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c4a61bbd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c329146884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c329146884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c39a280e3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c39a280e3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c39a280e3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c39a280e3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9344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cdddfa8b4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cdddfa8b4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cdddfa8b47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cdddfa8b47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2088" b="2088"/>
          <a:stretch/>
        </p:blipFill>
        <p:spPr>
          <a:xfrm rot="1748060" flipH="1">
            <a:off x="-3019595" y="1563512"/>
            <a:ext cx="8049517" cy="433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l="10899" t="14045" r="10907"/>
          <a:stretch/>
        </p:blipFill>
        <p:spPr>
          <a:xfrm rot="-10079881">
            <a:off x="5280610" y="-524738"/>
            <a:ext cx="5127578" cy="317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216100" y="910638"/>
            <a:ext cx="6711600" cy="25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771550" y="2571750"/>
            <a:ext cx="4113300" cy="4113300"/>
          </a:xfrm>
          <a:prstGeom prst="ellipse">
            <a:avLst/>
          </a:prstGeom>
          <a:gradFill>
            <a:gsLst>
              <a:gs pos="0">
                <a:schemeClr val="accent3"/>
              </a:gs>
              <a:gs pos="63000">
                <a:srgbClr val="3E629E">
                  <a:alpha val="0"/>
                </a:srgbClr>
              </a:gs>
              <a:gs pos="100000">
                <a:srgbClr val="3E629E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781175" y="-1401800"/>
            <a:ext cx="3476100" cy="3476100"/>
          </a:xfrm>
          <a:prstGeom prst="ellipse">
            <a:avLst/>
          </a:prstGeom>
          <a:gradFill>
            <a:gsLst>
              <a:gs pos="0">
                <a:srgbClr val="830BDE">
                  <a:alpha val="49803"/>
                </a:srgbClr>
              </a:gs>
              <a:gs pos="39000">
                <a:srgbClr val="320A4F">
                  <a:alpha val="1960"/>
                </a:srgbClr>
              </a:gs>
              <a:gs pos="100000">
                <a:srgbClr val="320A4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362050" y="-95300"/>
            <a:ext cx="4064100" cy="4064100"/>
          </a:xfrm>
          <a:prstGeom prst="ellipse">
            <a:avLst/>
          </a:prstGeom>
          <a:gradFill>
            <a:gsLst>
              <a:gs pos="0">
                <a:srgbClr val="EE12E9">
                  <a:alpha val="60392"/>
                </a:srgbClr>
              </a:gs>
              <a:gs pos="52000">
                <a:srgbClr val="320A4F">
                  <a:alpha val="1960"/>
                </a:srgbClr>
              </a:gs>
              <a:gs pos="100000">
                <a:srgbClr val="320A4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216250" y="3823363"/>
            <a:ext cx="6711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Trispace Medium"/>
                <a:ea typeface="Trispace Medium"/>
                <a:cs typeface="Trispace Medium"/>
                <a:sym typeface="Trispac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5"/>
          <p:cNvPicPr preferRelativeResize="0"/>
          <p:nvPr/>
        </p:nvPicPr>
        <p:blipFill rotWithShape="1">
          <a:blip r:embed="rId2">
            <a:alphaModFix amt="89000"/>
          </a:blip>
          <a:srcRect t="2552" b="2552"/>
          <a:stretch/>
        </p:blipFill>
        <p:spPr>
          <a:xfrm rot="-5399989">
            <a:off x="4904065" y="-708434"/>
            <a:ext cx="7355064" cy="3926043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045500" y="-693400"/>
            <a:ext cx="5301900" cy="5301900"/>
          </a:xfrm>
          <a:prstGeom prst="ellipse">
            <a:avLst/>
          </a:prstGeom>
          <a:gradFill>
            <a:gsLst>
              <a:gs pos="0">
                <a:srgbClr val="EE12E9">
                  <a:alpha val="56862"/>
                </a:srgbClr>
              </a:gs>
              <a:gs pos="52000">
                <a:srgbClr val="320A4F">
                  <a:alpha val="1960"/>
                </a:srgbClr>
              </a:gs>
              <a:gs pos="100000">
                <a:srgbClr val="320A4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-2465425" y="908425"/>
            <a:ext cx="6577800" cy="6577800"/>
          </a:xfrm>
          <a:prstGeom prst="ellipse">
            <a:avLst/>
          </a:prstGeom>
          <a:gradFill>
            <a:gsLst>
              <a:gs pos="0">
                <a:srgbClr val="830BDE">
                  <a:alpha val="49803"/>
                </a:srgbClr>
              </a:gs>
              <a:gs pos="39000">
                <a:srgbClr val="320A4F">
                  <a:alpha val="1960"/>
                </a:srgbClr>
              </a:gs>
              <a:gs pos="100000">
                <a:srgbClr val="320A4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>
            <a:outerShdw blurRad="328613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790275" y="1391900"/>
            <a:ext cx="3322200" cy="30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4591350" y="1391900"/>
            <a:ext cx="3322200" cy="30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2" name="Google Shape;42;p5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0000" y="1522025"/>
            <a:ext cx="3809100" cy="27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>
            <a:spLocks noGrp="1"/>
          </p:cNvSpPr>
          <p:nvPr>
            <p:ph type="pic" idx="2"/>
          </p:nvPr>
        </p:nvSpPr>
        <p:spPr>
          <a:xfrm>
            <a:off x="5304775" y="1688907"/>
            <a:ext cx="3124200" cy="2445900"/>
          </a:xfrm>
          <a:prstGeom prst="rect">
            <a:avLst/>
          </a:prstGeom>
          <a:noFill/>
          <a:ln>
            <a:noFill/>
          </a:ln>
          <a:effectLst>
            <a:outerShdw blurRad="871538" algn="bl" rotWithShape="0">
              <a:schemeClr val="lt2">
                <a:alpha val="22000"/>
              </a:schemeClr>
            </a:outerShdw>
          </a:effectLst>
        </p:spPr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7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7"/>
          <p:cNvSpPr/>
          <p:nvPr/>
        </p:nvSpPr>
        <p:spPr>
          <a:xfrm>
            <a:off x="2896450" y="1614250"/>
            <a:ext cx="4064100" cy="4064100"/>
          </a:xfrm>
          <a:prstGeom prst="ellipse">
            <a:avLst/>
          </a:prstGeom>
          <a:gradFill>
            <a:gsLst>
              <a:gs pos="0">
                <a:srgbClr val="EE12E9">
                  <a:alpha val="47450"/>
                </a:srgbClr>
              </a:gs>
              <a:gs pos="52000">
                <a:srgbClr val="320A4F">
                  <a:alpha val="1960"/>
                </a:srgbClr>
              </a:gs>
              <a:gs pos="100000">
                <a:srgbClr val="320A4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6235700" y="1614250"/>
            <a:ext cx="4113300" cy="4113300"/>
          </a:xfrm>
          <a:prstGeom prst="ellipse">
            <a:avLst/>
          </a:prstGeom>
          <a:gradFill>
            <a:gsLst>
              <a:gs pos="0">
                <a:srgbClr val="3E629E">
                  <a:alpha val="60392"/>
                </a:srgbClr>
              </a:gs>
              <a:gs pos="63000">
                <a:srgbClr val="3E629E">
                  <a:alpha val="0"/>
                </a:srgbClr>
              </a:gs>
              <a:gs pos="100000">
                <a:srgbClr val="3E629E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" name="Google Shape;5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2359825" y="25383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2" name="Google Shape;72;p9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2"/>
          <p:cNvPicPr preferRelativeResize="0"/>
          <p:nvPr/>
        </p:nvPicPr>
        <p:blipFill rotWithShape="1">
          <a:blip r:embed="rId2">
            <a:alphaModFix/>
          </a:blip>
          <a:srcRect l="7954" r="7954"/>
          <a:stretch/>
        </p:blipFill>
        <p:spPr>
          <a:xfrm rot="524065">
            <a:off x="-303236" y="3101410"/>
            <a:ext cx="6141850" cy="4108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 rotWithShape="1">
          <a:blip r:embed="rId2">
            <a:alphaModFix/>
          </a:blip>
          <a:srcRect l="7954" r="7954"/>
          <a:stretch/>
        </p:blipFill>
        <p:spPr>
          <a:xfrm rot="-10039950">
            <a:off x="5968368" y="-860777"/>
            <a:ext cx="6858536" cy="4587957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/>
          <p:nvPr/>
        </p:nvSpPr>
        <p:spPr>
          <a:xfrm>
            <a:off x="-1542075" y="-3629925"/>
            <a:ext cx="6474900" cy="6474900"/>
          </a:xfrm>
          <a:prstGeom prst="ellipse">
            <a:avLst/>
          </a:prstGeom>
          <a:gradFill>
            <a:gsLst>
              <a:gs pos="0">
                <a:srgbClr val="3E629E">
                  <a:alpha val="60392"/>
                </a:srgbClr>
              </a:gs>
              <a:gs pos="63000">
                <a:srgbClr val="3E629E">
                  <a:alpha val="0"/>
                </a:srgbClr>
              </a:gs>
              <a:gs pos="100000">
                <a:srgbClr val="3E629E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7227125" y="101850"/>
            <a:ext cx="4064100" cy="4064100"/>
          </a:xfrm>
          <a:prstGeom prst="ellipse">
            <a:avLst/>
          </a:prstGeom>
          <a:gradFill>
            <a:gsLst>
              <a:gs pos="0">
                <a:srgbClr val="EE12E9">
                  <a:alpha val="47450"/>
                </a:srgbClr>
              </a:gs>
              <a:gs pos="52000">
                <a:srgbClr val="320A4F">
                  <a:alpha val="1960"/>
                </a:srgbClr>
              </a:gs>
              <a:gs pos="100000">
                <a:srgbClr val="320A4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1571225" y="1337525"/>
            <a:ext cx="5743200" cy="5743200"/>
          </a:xfrm>
          <a:prstGeom prst="ellipse">
            <a:avLst/>
          </a:prstGeom>
          <a:gradFill>
            <a:gsLst>
              <a:gs pos="0">
                <a:srgbClr val="830BDE">
                  <a:alpha val="49803"/>
                </a:srgbClr>
              </a:gs>
              <a:gs pos="52000">
                <a:srgbClr val="320A4F">
                  <a:alpha val="1960"/>
                </a:srgbClr>
              </a:gs>
              <a:gs pos="100000">
                <a:srgbClr val="320A4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1"/>
          </p:nvPr>
        </p:nvSpPr>
        <p:spPr>
          <a:xfrm>
            <a:off x="1787780" y="1951275"/>
            <a:ext cx="2633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subTitle" idx="2"/>
          </p:nvPr>
        </p:nvSpPr>
        <p:spPr>
          <a:xfrm>
            <a:off x="5442655" y="1951275"/>
            <a:ext cx="2633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ubTitle" idx="3"/>
          </p:nvPr>
        </p:nvSpPr>
        <p:spPr>
          <a:xfrm>
            <a:off x="1787855" y="2527050"/>
            <a:ext cx="2633400" cy="12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ubTitle" idx="4"/>
          </p:nvPr>
        </p:nvSpPr>
        <p:spPr>
          <a:xfrm>
            <a:off x="5442655" y="2527050"/>
            <a:ext cx="2633400" cy="12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81" name="Google Shape;181;p22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"/>
          <p:cNvPicPr preferRelativeResize="0"/>
          <p:nvPr/>
        </p:nvPicPr>
        <p:blipFill rotWithShape="1">
          <a:blip r:embed="rId2">
            <a:alphaModFix/>
          </a:blip>
          <a:srcRect l="43104"/>
          <a:stretch/>
        </p:blipFill>
        <p:spPr>
          <a:xfrm rot="5638401">
            <a:off x="7849342" y="-629040"/>
            <a:ext cx="3020792" cy="283146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3"/>
          <p:cNvSpPr/>
          <p:nvPr/>
        </p:nvSpPr>
        <p:spPr>
          <a:xfrm>
            <a:off x="4878550" y="-2171700"/>
            <a:ext cx="8039100" cy="8039100"/>
          </a:xfrm>
          <a:prstGeom prst="ellipse">
            <a:avLst/>
          </a:prstGeom>
          <a:gradFill>
            <a:gsLst>
              <a:gs pos="0">
                <a:srgbClr val="3E629E">
                  <a:alpha val="60392"/>
                </a:srgbClr>
              </a:gs>
              <a:gs pos="63000">
                <a:srgbClr val="3E629E">
                  <a:alpha val="0"/>
                </a:srgbClr>
              </a:gs>
              <a:gs pos="100000">
                <a:srgbClr val="3E629E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2638825" y="-3653575"/>
            <a:ext cx="6371700" cy="6371700"/>
          </a:xfrm>
          <a:prstGeom prst="ellipse">
            <a:avLst/>
          </a:prstGeom>
          <a:gradFill>
            <a:gsLst>
              <a:gs pos="0">
                <a:srgbClr val="830BDE">
                  <a:alpha val="49803"/>
                </a:srgbClr>
              </a:gs>
              <a:gs pos="52000">
                <a:srgbClr val="320A4F">
                  <a:alpha val="1960"/>
                </a:srgbClr>
              </a:gs>
              <a:gs pos="100000">
                <a:srgbClr val="320A4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6" name="Google Shape;18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638398" flipH="1">
            <a:off x="-3025915" y="1231942"/>
            <a:ext cx="5309381" cy="283146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/>
          <p:nvPr/>
        </p:nvSpPr>
        <p:spPr>
          <a:xfrm>
            <a:off x="-457200" y="2838075"/>
            <a:ext cx="8307600" cy="8307600"/>
          </a:xfrm>
          <a:prstGeom prst="ellipse">
            <a:avLst/>
          </a:prstGeom>
          <a:gradFill>
            <a:gsLst>
              <a:gs pos="0">
                <a:srgbClr val="EE12E9">
                  <a:alpha val="47450"/>
                </a:srgbClr>
              </a:gs>
              <a:gs pos="52000">
                <a:srgbClr val="320A4F">
                  <a:alpha val="1960"/>
                </a:srgbClr>
              </a:gs>
              <a:gs pos="100000">
                <a:srgbClr val="320A4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subTitle" idx="1"/>
          </p:nvPr>
        </p:nvSpPr>
        <p:spPr>
          <a:xfrm>
            <a:off x="720000" y="176330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subTitle" idx="2"/>
          </p:nvPr>
        </p:nvSpPr>
        <p:spPr>
          <a:xfrm>
            <a:off x="720000" y="3082600"/>
            <a:ext cx="2336400" cy="9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subTitle" idx="3"/>
          </p:nvPr>
        </p:nvSpPr>
        <p:spPr>
          <a:xfrm>
            <a:off x="3403800" y="3082600"/>
            <a:ext cx="2336400" cy="9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subTitle" idx="4"/>
          </p:nvPr>
        </p:nvSpPr>
        <p:spPr>
          <a:xfrm>
            <a:off x="6087600" y="3082600"/>
            <a:ext cx="2336400" cy="9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subTitle" idx="5"/>
          </p:nvPr>
        </p:nvSpPr>
        <p:spPr>
          <a:xfrm>
            <a:off x="3403800" y="176330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endParaRPr/>
          </a:p>
        </p:txBody>
      </p:sp>
      <p:sp>
        <p:nvSpPr>
          <p:cNvPr id="193" name="Google Shape;193;p23"/>
          <p:cNvSpPr txBox="1">
            <a:spLocks noGrp="1"/>
          </p:cNvSpPr>
          <p:nvPr>
            <p:ph type="subTitle" idx="6"/>
          </p:nvPr>
        </p:nvSpPr>
        <p:spPr>
          <a:xfrm>
            <a:off x="6087600" y="176330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5" name="Google Shape;195;p23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3" name="Google Shape;243;p27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4" name="Google Shape;244;p27"/>
          <p:cNvPicPr preferRelativeResize="0"/>
          <p:nvPr/>
        </p:nvPicPr>
        <p:blipFill rotWithShape="1">
          <a:blip r:embed="rId2">
            <a:alphaModFix/>
          </a:blip>
          <a:srcRect l="7954" r="7954"/>
          <a:stretch/>
        </p:blipFill>
        <p:spPr>
          <a:xfrm rot="-2524512">
            <a:off x="2722254" y="1694457"/>
            <a:ext cx="6809219" cy="4554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7"/>
          <p:cNvPicPr preferRelativeResize="0"/>
          <p:nvPr/>
        </p:nvPicPr>
        <p:blipFill rotWithShape="1">
          <a:blip r:embed="rId2">
            <a:alphaModFix/>
          </a:blip>
          <a:srcRect l="7954" r="7954"/>
          <a:stretch/>
        </p:blipFill>
        <p:spPr>
          <a:xfrm rot="-7652078">
            <a:off x="-3024166" y="-2547527"/>
            <a:ext cx="6221231" cy="4161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8" name="Google Shape;248;p28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9" name="Google Shape;24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-4022726" y="-157937"/>
            <a:ext cx="7418275" cy="417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64299" y="1464838"/>
            <a:ext cx="7418275" cy="417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47000">
              <a:schemeClr val="dk2"/>
            </a:gs>
            <a:gs pos="100000">
              <a:schemeClr val="dk2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ispace SemiBold"/>
              <a:buNone/>
              <a:defRPr sz="32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Trispace"/>
              <a:buChar char="■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5" r:id="rId4"/>
    <p:sldLayoutId id="2147483658" r:id="rId5"/>
    <p:sldLayoutId id="2147483668" r:id="rId6"/>
    <p:sldLayoutId id="2147483669" r:id="rId7"/>
    <p:sldLayoutId id="2147483673" r:id="rId8"/>
    <p:sldLayoutId id="2147483674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>
            <a:spLocks noGrp="1"/>
          </p:cNvSpPr>
          <p:nvPr>
            <p:ph type="ctrTitle"/>
          </p:nvPr>
        </p:nvSpPr>
        <p:spPr>
          <a:xfrm>
            <a:off x="1216250" y="466927"/>
            <a:ext cx="6711600" cy="27496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Cloud Rocket</a:t>
            </a:r>
            <a:br>
              <a:rPr lang="en" sz="6000" dirty="0"/>
            </a:br>
            <a:r>
              <a:rPr lang="en" sz="5500" dirty="0">
                <a:solidFill>
                  <a:schemeClr val="lt2"/>
                </a:solidFill>
              </a:rPr>
              <a:t> </a:t>
            </a:r>
            <a:r>
              <a:rPr lang="en" sz="2800" dirty="0">
                <a:solidFill>
                  <a:schemeClr val="accent1"/>
                </a:solidFill>
              </a:rPr>
              <a:t>Anomaly Detection and Mitigation using ML and LLM</a:t>
            </a:r>
            <a:endParaRPr sz="4500" dirty="0">
              <a:solidFill>
                <a:schemeClr val="accent1"/>
              </a:solidFill>
            </a:endParaRPr>
          </a:p>
        </p:txBody>
      </p:sp>
      <p:sp>
        <p:nvSpPr>
          <p:cNvPr id="262" name="Google Shape;262;p32"/>
          <p:cNvSpPr txBox="1">
            <a:spLocks noGrp="1"/>
          </p:cNvSpPr>
          <p:nvPr>
            <p:ph type="subTitle" idx="1"/>
          </p:nvPr>
        </p:nvSpPr>
        <p:spPr>
          <a:xfrm>
            <a:off x="1086548" y="3635294"/>
            <a:ext cx="6711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Team Rocket(3531)</a:t>
            </a:r>
            <a:endParaRPr dirty="0"/>
          </a:p>
        </p:txBody>
      </p:sp>
      <p:sp>
        <p:nvSpPr>
          <p:cNvPr id="263" name="Google Shape;263;p32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 txBox="1">
            <a:spLocks noGrp="1"/>
          </p:cNvSpPr>
          <p:nvPr>
            <p:ph type="title"/>
          </p:nvPr>
        </p:nvSpPr>
        <p:spPr>
          <a:xfrm>
            <a:off x="661634" y="0"/>
            <a:ext cx="7704000" cy="6351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97" name="Google Shape;297;p35"/>
          <p:cNvSpPr txBox="1">
            <a:spLocks noGrp="1"/>
          </p:cNvSpPr>
          <p:nvPr>
            <p:ph type="body" idx="1"/>
          </p:nvPr>
        </p:nvSpPr>
        <p:spPr>
          <a:xfrm>
            <a:off x="661634" y="635105"/>
            <a:ext cx="7704000" cy="8888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A SaaS platform to monitor cloud infrastructure in real-time, detect anomalies using ML algorithms, and provide mitigation measures via LLMs by sending automated alerts.</a:t>
            </a:r>
            <a:endParaRPr sz="1050" dirty="0"/>
          </a:p>
        </p:txBody>
      </p:sp>
      <p:sp>
        <p:nvSpPr>
          <p:cNvPr id="298" name="Google Shape;298;p35"/>
          <p:cNvSpPr txBox="1">
            <a:spLocks noGrp="1"/>
          </p:cNvSpPr>
          <p:nvPr>
            <p:ph type="body" idx="2"/>
          </p:nvPr>
        </p:nvSpPr>
        <p:spPr>
          <a:xfrm>
            <a:off x="102006" y="1261666"/>
            <a:ext cx="4571999" cy="3434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200" b="1" dirty="0"/>
              <a:t>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Real-Time Monitoring: </a:t>
            </a:r>
            <a:br>
              <a:rPr lang="en-US" sz="1200" dirty="0"/>
            </a:br>
            <a:r>
              <a:rPr lang="en-US" sz="1200" dirty="0"/>
              <a:t>Continuous tracking of infrastructure matrices via cloud API.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Anomaly Detection</a:t>
            </a:r>
            <a:br>
              <a:rPr lang="en-US" sz="1200" dirty="0"/>
            </a:br>
            <a:r>
              <a:rPr lang="en-US" sz="1200" dirty="0"/>
              <a:t>Using One-Class SVM model to detect abnormal behavior and performance issues.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Custom Mitigation</a:t>
            </a:r>
            <a:br>
              <a:rPr lang="en-US" sz="1200" dirty="0"/>
            </a:br>
            <a:r>
              <a:rPr lang="en-US" sz="1200" dirty="0"/>
              <a:t>Anomalies prediction and remedial suggestion using customized open-source LLM.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Automated Alerts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/>
              <a:t>Real-time alerts with detailed anomaly info and solutions through emails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Data Visualization &amp; Reports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/>
              <a:t>Visual insights and customizable reports for performance trends and anomalies.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99" name="Google Shape;299;p35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1CC277-B289-2C71-72FB-BD128215E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500" y="1436555"/>
            <a:ext cx="3498700" cy="32593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>
            <a:spLocks noGrp="1"/>
          </p:cNvSpPr>
          <p:nvPr>
            <p:ph type="title"/>
          </p:nvPr>
        </p:nvSpPr>
        <p:spPr>
          <a:xfrm>
            <a:off x="700651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Technical Approach </a:t>
            </a:r>
            <a:endParaRPr dirty="0"/>
          </a:p>
        </p:txBody>
      </p:sp>
      <p:sp>
        <p:nvSpPr>
          <p:cNvPr id="315" name="Google Shape;315;p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114F741-CFEA-BB4F-A35F-B60E3C5F73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350" y="662451"/>
            <a:ext cx="4671184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200" b="1" dirty="0"/>
              <a:t>Frontend</a:t>
            </a:r>
            <a:r>
              <a:rPr lang="en-IN" sz="1200" dirty="0"/>
              <a:t>:</a:t>
            </a:r>
          </a:p>
          <a:p>
            <a:pPr marL="457200" lvl="1" indent="0">
              <a:buNone/>
            </a:pPr>
            <a:r>
              <a:rPr lang="en-IN" sz="1200" dirty="0"/>
              <a:t>HTML, CSS, JavaScript for interactive UI.</a:t>
            </a:r>
          </a:p>
          <a:p>
            <a:pPr marL="628650" lvl="1" indent="-171450"/>
            <a:endParaRPr lang="en-IN" sz="1200" dirty="0"/>
          </a:p>
          <a:p>
            <a:r>
              <a:rPr lang="en-IN" sz="1200" b="1" dirty="0"/>
              <a:t>Cloud Platform</a:t>
            </a:r>
            <a:r>
              <a:rPr lang="en-IN" sz="1200" dirty="0"/>
              <a:t>:</a:t>
            </a:r>
          </a:p>
          <a:p>
            <a:pPr marL="457200" lvl="1" indent="0">
              <a:buNone/>
            </a:pPr>
            <a:r>
              <a:rPr lang="en-IN" sz="1200" dirty="0"/>
              <a:t>Azure for real-time infrastructure data collection.</a:t>
            </a:r>
          </a:p>
          <a:p>
            <a:pPr marL="628650" lvl="1" indent="-171450"/>
            <a:endParaRPr lang="en-IN" sz="1200" dirty="0"/>
          </a:p>
          <a:p>
            <a:r>
              <a:rPr lang="en-IN" sz="1200" b="1" dirty="0"/>
              <a:t>Backend &amp; API</a:t>
            </a:r>
            <a:r>
              <a:rPr lang="en-IN" sz="1200" dirty="0"/>
              <a:t>:</a:t>
            </a:r>
          </a:p>
          <a:p>
            <a:pPr marL="457200" lvl="1" indent="0">
              <a:buNone/>
            </a:pPr>
            <a:r>
              <a:rPr lang="en-IN" sz="1200" dirty="0"/>
              <a:t>Flask with RESTful API</a:t>
            </a:r>
          </a:p>
          <a:p>
            <a:pPr marL="628650" lvl="1" indent="-171450"/>
            <a:endParaRPr lang="en-IN" sz="1200" dirty="0"/>
          </a:p>
          <a:p>
            <a:r>
              <a:rPr lang="en-IN" sz="1200" b="1" dirty="0"/>
              <a:t>Database</a:t>
            </a:r>
            <a:r>
              <a:rPr lang="en-IN" sz="1200" dirty="0"/>
              <a:t>:</a:t>
            </a:r>
          </a:p>
          <a:p>
            <a:pPr marL="457200" lvl="1" indent="0">
              <a:buNone/>
            </a:pPr>
            <a:r>
              <a:rPr lang="en-IN" sz="1200" dirty="0"/>
              <a:t>SQLite3 (Upgradable to PostgreSQL)</a:t>
            </a:r>
          </a:p>
          <a:p>
            <a:pPr marL="628650" lvl="1" indent="-171450"/>
            <a:endParaRPr lang="en-IN" sz="1200" dirty="0"/>
          </a:p>
          <a:p>
            <a:r>
              <a:rPr lang="en-IN" sz="1200" b="1" dirty="0"/>
              <a:t>Machine Learning Model</a:t>
            </a:r>
            <a:r>
              <a:rPr lang="en-IN" sz="1200" dirty="0"/>
              <a:t>:</a:t>
            </a:r>
          </a:p>
          <a:p>
            <a:pPr marL="457200" lvl="1" indent="0">
              <a:buNone/>
            </a:pPr>
            <a:r>
              <a:rPr lang="en-IN" sz="1200" dirty="0"/>
              <a:t>One-Class SVM using Pandas, </a:t>
            </a:r>
            <a:r>
              <a:rPr lang="en-IN" sz="1200" dirty="0" err="1"/>
              <a:t>Numpy</a:t>
            </a:r>
            <a:r>
              <a:rPr lang="en-IN" sz="1200" dirty="0"/>
              <a:t>, Scikit-learn</a:t>
            </a:r>
          </a:p>
          <a:p>
            <a:pPr marL="628650" lvl="1" indent="-171450"/>
            <a:endParaRPr lang="en-IN" sz="1200" dirty="0"/>
          </a:p>
          <a:p>
            <a:r>
              <a:rPr lang="en-IN" sz="1200" b="1" dirty="0"/>
              <a:t>LLM for Mitigation</a:t>
            </a:r>
            <a:r>
              <a:rPr lang="en-IN" sz="1200" dirty="0"/>
              <a:t>:</a:t>
            </a:r>
          </a:p>
          <a:p>
            <a:pPr marL="457200" lvl="1" indent="0">
              <a:buNone/>
            </a:pPr>
            <a:r>
              <a:rPr lang="en-IN" sz="1200" dirty="0" err="1"/>
              <a:t>LangChain</a:t>
            </a:r>
            <a:r>
              <a:rPr lang="en-IN" sz="1200" dirty="0"/>
              <a:t> with open source </a:t>
            </a:r>
            <a:r>
              <a:rPr lang="en-IN" sz="1200" dirty="0" err="1"/>
              <a:t>LLaMA</a:t>
            </a:r>
            <a:endParaRPr lang="en-IN" sz="1200" dirty="0"/>
          </a:p>
          <a:p>
            <a:pPr marL="628650" lvl="1" indent="-171450"/>
            <a:endParaRPr lang="en-IN" sz="1200" dirty="0"/>
          </a:p>
          <a:p>
            <a:r>
              <a:rPr lang="en-IN" sz="1200" b="1" dirty="0"/>
              <a:t>Email Alerts</a:t>
            </a:r>
            <a:r>
              <a:rPr lang="en-IN" sz="1200" dirty="0"/>
              <a:t>:</a:t>
            </a:r>
          </a:p>
          <a:p>
            <a:pPr marL="457200" lvl="1" indent="0">
              <a:buNone/>
            </a:pPr>
            <a:r>
              <a:rPr lang="en-IN" sz="1200" dirty="0"/>
              <a:t>Flask-Mail.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1A719C-68C4-553C-A3EA-11A7BF560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149" y="953698"/>
            <a:ext cx="3999051" cy="34294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0C37E1E9-8576-EABB-0142-1A2B65C916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43EABFAD-1155-917A-084F-7DF31BE217C6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4572000" y="2419350"/>
            <a:ext cx="3048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7A614237-D9EB-75C5-4F07-05D4041AB0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2121408" cy="212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38C41292-41A7-EA3C-212E-8ABCB98E0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71" y="355089"/>
            <a:ext cx="4109564" cy="2311630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1BCF4CDB-8683-2D5C-85A4-24C8C21D7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473" y="277382"/>
            <a:ext cx="4385858" cy="2467045"/>
          </a:xfrm>
          <a:prstGeom prst="rect">
            <a:avLst/>
          </a:prstGeom>
        </p:spPr>
      </p:pic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45B9E8FE-7FC2-3ED5-A89B-20E304F0C2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0373" y="2719003"/>
            <a:ext cx="3590855" cy="201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87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8"/>
          <p:cNvSpPr txBox="1">
            <a:spLocks noGrp="1"/>
          </p:cNvSpPr>
          <p:nvPr>
            <p:ph type="title"/>
          </p:nvPr>
        </p:nvSpPr>
        <p:spPr>
          <a:xfrm>
            <a:off x="790275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Feasibility and Viability 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FA56A-EDC3-E990-1AA7-8272C6DCB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407" y="702733"/>
            <a:ext cx="4281259" cy="4123267"/>
          </a:xfrm>
        </p:spPr>
        <p:txBody>
          <a:bodyPr/>
          <a:lstStyle/>
          <a:p>
            <a:pPr marL="139700" indent="0">
              <a:buNone/>
            </a:pPr>
            <a:r>
              <a:rPr lang="en-US" sz="1200" b="1" dirty="0"/>
              <a:t>Technical Feasibility</a:t>
            </a:r>
            <a:endParaRPr lang="en-US" sz="1050" b="1" dirty="0"/>
          </a:p>
          <a:p>
            <a:r>
              <a:rPr lang="en-US" sz="1200" dirty="0"/>
              <a:t>Azure's well-documented API and scalability make it a reliable choice.</a:t>
            </a:r>
          </a:p>
          <a:p>
            <a:r>
              <a:rPr lang="en-US" sz="1200" dirty="0"/>
              <a:t>Flask and RESTful APIs ensure smooth communication.</a:t>
            </a:r>
          </a:p>
          <a:p>
            <a:r>
              <a:rPr lang="en-US" sz="1200" dirty="0"/>
              <a:t>The app is cloud and database agnostic as it can be scaled on any cloud and database with minimal changes  .</a:t>
            </a:r>
          </a:p>
          <a:p>
            <a:pPr marL="139700" indent="0">
              <a:buNone/>
            </a:pPr>
            <a:endParaRPr lang="en-US" sz="1200" dirty="0"/>
          </a:p>
          <a:p>
            <a:pPr marL="139700" indent="0">
              <a:buNone/>
            </a:pPr>
            <a:r>
              <a:rPr lang="en-US" sz="1200" b="1" dirty="0"/>
              <a:t>Operational Feasibility </a:t>
            </a:r>
          </a:p>
          <a:p>
            <a:r>
              <a:rPr lang="en-US" sz="1200" dirty="0"/>
              <a:t>Reduced operational overhead by minimizing manual intervention.</a:t>
            </a:r>
          </a:p>
          <a:p>
            <a:r>
              <a:rPr lang="en-US" sz="1200" dirty="0"/>
              <a:t>Easy to use interface and requires minimal knowledge of cloud computing for effective use.</a:t>
            </a:r>
          </a:p>
          <a:p>
            <a:endParaRPr lang="en-US" sz="1050" dirty="0"/>
          </a:p>
          <a:p>
            <a:pPr marL="139700" indent="0">
              <a:buNone/>
            </a:pPr>
            <a:r>
              <a:rPr lang="en-US" sz="1200" b="1" dirty="0"/>
              <a:t>Economic Feasibility</a:t>
            </a:r>
            <a:r>
              <a:rPr lang="en-US" sz="1200" dirty="0"/>
              <a:t> </a:t>
            </a:r>
          </a:p>
          <a:p>
            <a:r>
              <a:rPr lang="en-US" sz="1200" dirty="0"/>
              <a:t>Real-time cloud monitoring and anomaly detection are critical as cloud usage grows.</a:t>
            </a:r>
          </a:p>
          <a:p>
            <a:r>
              <a:rPr lang="en-US" sz="1200" dirty="0"/>
              <a:t>High success rate due to less competition.</a:t>
            </a:r>
            <a:endParaRPr lang="en-US" sz="105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CA0B6-A5C7-026C-DDAE-13D4127F53C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275667" y="702733"/>
            <a:ext cx="4665133" cy="4123267"/>
          </a:xfrm>
        </p:spPr>
        <p:txBody>
          <a:bodyPr/>
          <a:lstStyle/>
          <a:p>
            <a:pPr marL="139700" indent="0">
              <a:buNone/>
            </a:pPr>
            <a:r>
              <a:rPr lang="en-IN" sz="1200" b="1" dirty="0"/>
              <a:t>Challenges and solution</a:t>
            </a:r>
          </a:p>
          <a:p>
            <a:pPr marL="139700" indent="0">
              <a:buNone/>
            </a:pPr>
            <a:endParaRPr lang="en-US" sz="1200" b="1" dirty="0"/>
          </a:p>
          <a:p>
            <a:pPr marL="139700" indent="0">
              <a:buNone/>
            </a:pPr>
            <a:r>
              <a:rPr lang="en-US" sz="1200" b="1" dirty="0"/>
              <a:t>Handling large volumes of real-time data</a:t>
            </a:r>
            <a:endParaRPr lang="en-US" sz="1200" dirty="0"/>
          </a:p>
          <a:p>
            <a:r>
              <a:rPr lang="en-US" sz="1200" b="1" dirty="0"/>
              <a:t>Solution:</a:t>
            </a:r>
            <a:r>
              <a:rPr lang="en-US" sz="1200" dirty="0"/>
              <a:t> Implement efficient data streaming and processing using Azure’s scalable infrastructure and optimize the ML model for real-time performance.</a:t>
            </a:r>
            <a:endParaRPr lang="en-US" dirty="0"/>
          </a:p>
          <a:p>
            <a:pPr marL="139700" indent="0">
              <a:buNone/>
            </a:pPr>
            <a:endParaRPr lang="en-IN" dirty="0"/>
          </a:p>
          <a:p>
            <a:pPr marL="139700" indent="0">
              <a:buNone/>
            </a:pPr>
            <a:r>
              <a:rPr lang="en-US" sz="1200" dirty="0"/>
              <a:t>Ensuring low technical knowledge requirement for users</a:t>
            </a:r>
          </a:p>
          <a:p>
            <a:r>
              <a:rPr lang="en-US" sz="1200" b="1" dirty="0"/>
              <a:t>Solution:</a:t>
            </a:r>
            <a:r>
              <a:rPr lang="en-US" sz="1200" dirty="0"/>
              <a:t> Develop a simple, user-friendly interface with clear easy-to-follow alerts, requiring minimal cloud expertise.</a:t>
            </a:r>
          </a:p>
          <a:p>
            <a:pPr marL="139700" indent="0">
              <a:buNone/>
            </a:pPr>
            <a:endParaRPr lang="en-US" sz="1200" dirty="0"/>
          </a:p>
          <a:p>
            <a:pPr marL="139700" indent="0">
              <a:buNone/>
            </a:pPr>
            <a:r>
              <a:rPr lang="en-IN" sz="1200" dirty="0"/>
              <a:t>Accurate anomaly detection</a:t>
            </a:r>
          </a:p>
          <a:p>
            <a:r>
              <a:rPr lang="en-US" sz="1200" b="1" dirty="0"/>
              <a:t>Solution</a:t>
            </a:r>
            <a:r>
              <a:rPr lang="en-US" sz="1200" dirty="0"/>
              <a:t>: Continuously train and fine-tune the One-Class SVM model with new data to improve detection accuracy over time.</a:t>
            </a:r>
            <a:endParaRPr lang="en-IN" sz="1200" dirty="0"/>
          </a:p>
        </p:txBody>
      </p:sp>
      <p:sp>
        <p:nvSpPr>
          <p:cNvPr id="325" name="Google Shape;325;p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8609E2B3-830B-32FD-C0DC-76532BC15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350" y="0"/>
            <a:ext cx="7704000" cy="572700"/>
          </a:xfrm>
        </p:spPr>
        <p:txBody>
          <a:bodyPr/>
          <a:lstStyle/>
          <a:p>
            <a:pPr algn="ctr"/>
            <a:r>
              <a:rPr lang="en-IN" dirty="0"/>
              <a:t>Impacts and Benefits 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C03E9A9-C811-FDA9-BB8C-562F21398EE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385733" y="660400"/>
            <a:ext cx="4047157" cy="4191000"/>
          </a:xfrm>
        </p:spPr>
        <p:txBody>
          <a:bodyPr/>
          <a:lstStyle/>
          <a:p>
            <a:pPr marL="139700" indent="0">
              <a:buNone/>
            </a:pPr>
            <a:r>
              <a:rPr lang="en-US" sz="1200" b="1" dirty="0"/>
              <a:t>Benefits</a:t>
            </a:r>
          </a:p>
          <a:p>
            <a:endParaRPr lang="en-US" sz="1200" b="1" dirty="0"/>
          </a:p>
          <a:p>
            <a:r>
              <a:rPr lang="en-US" sz="1200" b="1" dirty="0"/>
              <a:t>Cost Savings</a:t>
            </a:r>
            <a:r>
              <a:rPr lang="en-US" sz="1200" dirty="0"/>
              <a:t>: Preventing outages and performance degradation lowers operational costs and reduces revenue loss due to downtime.</a:t>
            </a:r>
          </a:p>
          <a:p>
            <a:endParaRPr lang="en-US" sz="1200" dirty="0"/>
          </a:p>
          <a:p>
            <a:r>
              <a:rPr lang="en-US" sz="1200" b="1" dirty="0"/>
              <a:t>Enhanced Security</a:t>
            </a:r>
            <a:r>
              <a:rPr lang="en-US" sz="1200" dirty="0"/>
              <a:t>: Early detection of anomalies minimizes potential security risks, safeguarding sensitive data and systems.</a:t>
            </a:r>
          </a:p>
          <a:p>
            <a:endParaRPr lang="en-US" sz="1200" dirty="0"/>
          </a:p>
          <a:p>
            <a:r>
              <a:rPr lang="en-US" sz="1200" b="1" dirty="0"/>
              <a:t>Scalability</a:t>
            </a:r>
            <a:r>
              <a:rPr lang="en-US" sz="1200" dirty="0"/>
              <a:t>: The platform's ability to integrate with multiple cloud platforms allows it to grow alongside the organization’s infrastructure needs.</a:t>
            </a:r>
          </a:p>
          <a:p>
            <a:endParaRPr lang="en-US" sz="1200" dirty="0"/>
          </a:p>
          <a:p>
            <a:r>
              <a:rPr lang="en-US" sz="1200" b="1" dirty="0"/>
              <a:t>User-Friendly Interface</a:t>
            </a:r>
            <a:r>
              <a:rPr lang="en-US" sz="1200" dirty="0"/>
              <a:t>: Easy-to-use interface with minimal cloud knowledge required.</a:t>
            </a:r>
            <a:endParaRPr lang="en-IN" sz="1200" dirty="0"/>
          </a:p>
        </p:txBody>
      </p:sp>
      <p:sp>
        <p:nvSpPr>
          <p:cNvPr id="349" name="Google Shape;349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089395-ED15-30EB-D363-FE1C3E224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933" y="719667"/>
            <a:ext cx="3841542" cy="3996266"/>
          </a:xfrm>
        </p:spPr>
        <p:txBody>
          <a:bodyPr/>
          <a:lstStyle/>
          <a:p>
            <a:pPr marL="139700" indent="0">
              <a:buNone/>
            </a:pPr>
            <a:r>
              <a:rPr lang="en-US" sz="1200" b="1" dirty="0"/>
              <a:t>Impacts</a:t>
            </a:r>
          </a:p>
          <a:p>
            <a:pPr marL="139700" indent="0">
              <a:buNone/>
            </a:pPr>
            <a:endParaRPr lang="en-US" sz="1200" b="1" dirty="0"/>
          </a:p>
          <a:p>
            <a:r>
              <a:rPr lang="en-US" sz="1200" b="1" dirty="0"/>
              <a:t>Improved System Reliability</a:t>
            </a:r>
            <a:r>
              <a:rPr lang="en-US" sz="1200" dirty="0"/>
              <a:t>: Real-time anomaly detection helps prevent cloud infrastructure failures, ensuring higher uptime and performance.</a:t>
            </a:r>
          </a:p>
          <a:p>
            <a:endParaRPr lang="en-US" sz="1200" dirty="0"/>
          </a:p>
          <a:p>
            <a:r>
              <a:rPr lang="en-US" sz="1200" b="1" dirty="0"/>
              <a:t>Data-Driven Decision Making</a:t>
            </a:r>
            <a:r>
              <a:rPr lang="en-US" sz="1200" dirty="0"/>
              <a:t>: Continuous monitoring and detailed analytics provide insights that enhance decision-making processes.</a:t>
            </a:r>
          </a:p>
          <a:p>
            <a:pPr marL="139700" indent="0">
              <a:buNone/>
            </a:pPr>
            <a:endParaRPr lang="en-US" sz="1200" dirty="0"/>
          </a:p>
          <a:p>
            <a:r>
              <a:rPr lang="en-US" sz="1200" b="1" dirty="0"/>
              <a:t>Operational Efficiency</a:t>
            </a:r>
            <a:r>
              <a:rPr lang="en-US" sz="1200" dirty="0"/>
              <a:t>: Automated alerts and solutions reduce the need for manual intervention, freeing up IT resources for other tasks.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IN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oud Computing Minitheme by Slidesgo">
  <a:themeElements>
    <a:clrScheme name="Simple Light">
      <a:dk1>
        <a:srgbClr val="F6F6F6"/>
      </a:dk1>
      <a:lt1>
        <a:srgbClr val="320A4F"/>
      </a:lt1>
      <a:dk2>
        <a:srgbClr val="180424"/>
      </a:dk2>
      <a:lt2>
        <a:srgbClr val="830BDE"/>
      </a:lt2>
      <a:accent1>
        <a:srgbClr val="EE12E9"/>
      </a:accent1>
      <a:accent2>
        <a:srgbClr val="ED1C68"/>
      </a:accent2>
      <a:accent3>
        <a:srgbClr val="3E629E"/>
      </a:accent3>
      <a:accent4>
        <a:srgbClr val="FFFFFF"/>
      </a:accent4>
      <a:accent5>
        <a:srgbClr val="FFFFFF"/>
      </a:accent5>
      <a:accent6>
        <a:srgbClr val="FFFFFF"/>
      </a:accent6>
      <a:hlink>
        <a:srgbClr val="F6F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493</Words>
  <Application>Microsoft Office PowerPoint</Application>
  <PresentationFormat>On-screen Show (16:9)</PresentationFormat>
  <Paragraphs>84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Trispace SemiBold</vt:lpstr>
      <vt:lpstr>Trispace Medium</vt:lpstr>
      <vt:lpstr>Trispace</vt:lpstr>
      <vt:lpstr>Cloud Computing Minitheme by Slidesgo</vt:lpstr>
      <vt:lpstr>Cloud Rocket  Anomaly Detection and Mitigation using ML and LLM</vt:lpstr>
      <vt:lpstr>Introduction</vt:lpstr>
      <vt:lpstr>Technical Approach </vt:lpstr>
      <vt:lpstr>PowerPoint Presentation</vt:lpstr>
      <vt:lpstr>Feasibility and Viability </vt:lpstr>
      <vt:lpstr>Impacts and Benefits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Rocket  Anomaly Detection and Mitigation using ML and LLM</dc:title>
  <dc:creator>Saurabh Tripathi</dc:creator>
  <cp:lastModifiedBy>Dinaaksh Aulakh</cp:lastModifiedBy>
  <cp:revision>2</cp:revision>
  <dcterms:modified xsi:type="dcterms:W3CDTF">2024-10-19T04:37:33Z</dcterms:modified>
</cp:coreProperties>
</file>