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tags/tag12.xml" ContentType="application/vnd.openxmlformats-officedocument.presentationml.tags+xml"/>
  <Override PartName="/ppt/notesSlides/notesSlide30.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43"/>
  </p:notesMasterIdLst>
  <p:handoutMasterIdLst>
    <p:handoutMasterId r:id="rId44"/>
  </p:handoutMasterIdLst>
  <p:sldIdLst>
    <p:sldId id="256" r:id="rId3"/>
    <p:sldId id="257" r:id="rId4"/>
    <p:sldId id="258" r:id="rId5"/>
    <p:sldId id="446" r:id="rId6"/>
    <p:sldId id="448" r:id="rId7"/>
    <p:sldId id="449" r:id="rId8"/>
    <p:sldId id="450" r:id="rId9"/>
    <p:sldId id="393" r:id="rId10"/>
    <p:sldId id="404" r:id="rId11"/>
    <p:sldId id="405" r:id="rId12"/>
    <p:sldId id="407" r:id="rId13"/>
    <p:sldId id="408" r:id="rId14"/>
    <p:sldId id="431" r:id="rId15"/>
    <p:sldId id="397" r:id="rId16"/>
    <p:sldId id="423" r:id="rId17"/>
    <p:sldId id="334" r:id="rId18"/>
    <p:sldId id="309" r:id="rId19"/>
    <p:sldId id="385" r:id="rId20"/>
    <p:sldId id="386" r:id="rId21"/>
    <p:sldId id="465" r:id="rId22"/>
    <p:sldId id="387" r:id="rId23"/>
    <p:sldId id="304" r:id="rId24"/>
    <p:sldId id="453" r:id="rId25"/>
    <p:sldId id="458" r:id="rId26"/>
    <p:sldId id="470" r:id="rId27"/>
    <p:sldId id="468" r:id="rId28"/>
    <p:sldId id="469" r:id="rId29"/>
    <p:sldId id="471" r:id="rId30"/>
    <p:sldId id="473" r:id="rId31"/>
    <p:sldId id="459" r:id="rId32"/>
    <p:sldId id="454" r:id="rId33"/>
    <p:sldId id="426" r:id="rId34"/>
    <p:sldId id="428" r:id="rId35"/>
    <p:sldId id="456" r:id="rId36"/>
    <p:sldId id="455" r:id="rId37"/>
    <p:sldId id="429" r:id="rId38"/>
    <p:sldId id="430" r:id="rId39"/>
    <p:sldId id="457" r:id="rId40"/>
    <p:sldId id="474" r:id="rId41"/>
    <p:sldId id="475" r:id="rId42"/>
  </p:sldIdLst>
  <p:sldSz cx="12188825" cy="6858000"/>
  <p:notesSz cx="6400800" cy="11728450"/>
  <p:custDataLst>
    <p:tags r:id="rId45"/>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7462" autoAdjust="0"/>
  </p:normalViewPr>
  <p:slideViewPr>
    <p:cSldViewPr snapToGrid="0">
      <p:cViewPr varScale="1">
        <p:scale>
          <a:sx n="65" d="100"/>
          <a:sy n="65" d="100"/>
        </p:scale>
        <p:origin x="2298" y="72"/>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566"/>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3"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27, 2022</a:t>
            </a:fld>
            <a:endParaRPr lang="en-US"/>
          </a:p>
        </p:txBody>
      </p:sp>
      <p:sp>
        <p:nvSpPr>
          <p:cNvPr id="109572" name="Rectangle 4"/>
          <p:cNvSpPr>
            <a:spLocks noGrp="1" noChangeArrowheads="1"/>
          </p:cNvSpPr>
          <p:nvPr>
            <p:ph type="ftr" sz="quarter" idx="2"/>
          </p:nvPr>
        </p:nvSpPr>
        <p:spPr bwMode="auto">
          <a:xfrm>
            <a:off x="0" y="11140865"/>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3" y="11140865"/>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3"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59" y="5656729"/>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2"/>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2018, 2022</a:t>
            </a:r>
            <a:endParaRPr lang="en-US" dirty="0"/>
          </a:p>
        </p:txBody>
      </p:sp>
      <p:sp>
        <p:nvSpPr>
          <p:cNvPr id="111623" name="Rectangle 7"/>
          <p:cNvSpPr>
            <a:spLocks noGrp="1" noChangeArrowheads="1"/>
          </p:cNvSpPr>
          <p:nvPr>
            <p:ph type="sldNum" sz="quarter" idx="5"/>
          </p:nvPr>
        </p:nvSpPr>
        <p:spPr bwMode="gray">
          <a:xfrm>
            <a:off x="5352059"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2"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1"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27,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795894">
              <a:defRPr/>
            </a:pPr>
            <a:r>
              <a:rPr lang="en-US" dirty="0"/>
              <a:t>This step is concerned with selecting a subset of all the available data with which you are working. Consider what data is available, what data is missing, and what data can be removed.</a:t>
            </a:r>
          </a:p>
          <a:p>
            <a:r>
              <a:rPr lang="en-US" dirty="0"/>
              <a:t>Make some assumptions about the data that you require and record those assumptions. Ask yourself:</a:t>
            </a:r>
          </a:p>
          <a:p>
            <a:pPr marL="248717" indent="-248717" defTabSz="795894">
              <a:buFont typeface="Arial" panose="020B0604020202020204" pitchFamily="34" charset="0"/>
              <a:buChar char="•"/>
              <a:defRPr/>
            </a:pPr>
            <a:r>
              <a:rPr lang="en-US" dirty="0"/>
              <a:t>What data is available? For example, through which media, such as database tables or other systems? Is it structured or unstructured? Make sure that you are aware of everything that you can use.</a:t>
            </a:r>
          </a:p>
          <a:p>
            <a:pPr marL="248717" indent="-248717">
              <a:buFont typeface="Arial" panose="020B0604020202020204" pitchFamily="34" charset="0"/>
              <a:buChar char="•"/>
            </a:pPr>
            <a:r>
              <a:rPr lang="en-US" dirty="0"/>
              <a:t>What data is not available, and what data do you want to get? For example, data that is not or cannot be recorded. Can you develop or simulate this data?</a:t>
            </a:r>
          </a:p>
          <a:p>
            <a:pPr marL="248717" indent="-248717">
              <a:buFont typeface="Arial" panose="020B0604020202020204" pitchFamily="34" charset="0"/>
              <a:buChar char="•"/>
            </a:pPr>
            <a:r>
              <a:rPr lang="en-US" dirty="0"/>
              <a:t>What data can be removed (because it does not address the problem)? Document which data you excluded and why.</a:t>
            </a:r>
          </a:p>
          <a:p>
            <a:r>
              <a:rPr lang="en-US" dirty="0"/>
              <a:t>It is common to think that the more data we have the better result we get, but this is not necessarily true. </a:t>
            </a:r>
            <a:r>
              <a:rPr lang="en-GB" dirty="0"/>
              <a:t>According to the paper "Scaling to Very Very Large Corpora for Natural Language Disambiguation" by Microsoft Researchers Banko and Brill [2001] [1], for a problem, different algorithms perform virtually the same and the accuracy increases when adding more data (in this case, words). But, for large amounts of data, the improvements start to become negligible.</a:t>
            </a:r>
          </a:p>
          <a:p>
            <a:endParaRPr lang="en-GB" dirty="0"/>
          </a:p>
          <a:p>
            <a:r>
              <a:rPr lang="en-GB" b="1" dirty="0"/>
              <a:t>References</a:t>
            </a:r>
          </a:p>
          <a:p>
            <a:r>
              <a:rPr lang="en-US" dirty="0"/>
              <a:t>Scaling to Very </a:t>
            </a:r>
            <a:r>
              <a:rPr lang="en-US" dirty="0" err="1"/>
              <a:t>Very</a:t>
            </a:r>
            <a:r>
              <a:rPr lang="en-US" dirty="0"/>
              <a:t> Large Corpora for Natural Language Disambiguation</a:t>
            </a:r>
            <a:endParaRPr lang="en-GB" dirty="0"/>
          </a:p>
          <a:p>
            <a:r>
              <a:rPr lang="en-GB" dirty="0"/>
              <a:t>http://www.aclweb.org/anthology/P01-1005</a:t>
            </a:r>
          </a:p>
          <a:p>
            <a:r>
              <a:rPr lang="en-US" dirty="0"/>
              <a:t>Phase 3 of the CRISP-DM Process Model: Data Preparation</a:t>
            </a:r>
            <a:endParaRPr lang="en-GB" dirty="0"/>
          </a:p>
          <a:p>
            <a:r>
              <a:rPr lang="en-GB" dirty="0"/>
              <a:t>https://www.dummies.com/programming/big-data/phase-3-of-the-crisp-dm-process-model-data-preparation/</a:t>
            </a:r>
          </a:p>
          <a:p>
            <a:r>
              <a:rPr lang="en-US" dirty="0"/>
              <a:t>What Is Data Processing: Cycle, Types, Methods, Steps and Examples</a:t>
            </a:r>
            <a:endParaRPr lang="en-GB" dirty="0"/>
          </a:p>
          <a:p>
            <a:r>
              <a:rPr lang="en-GB" dirty="0"/>
              <a:t>https://www.simplilearn.com/data-preprocessing-tutorial</a:t>
            </a:r>
          </a:p>
          <a:p>
            <a:r>
              <a:rPr lang="en-US" dirty="0"/>
              <a:t>How to Prepare Data For Machine Learning</a:t>
            </a:r>
            <a:endParaRPr lang="en-GB" dirty="0"/>
          </a:p>
          <a:p>
            <a:r>
              <a:rPr lang="en-GB" dirty="0"/>
              <a:t>https://machinelearningmastery.com/how-to-prepare-data-for-machine-learning/</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19008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795894">
              <a:spcAft>
                <a:spcPts val="1044"/>
              </a:spcAft>
              <a:defRPr/>
            </a:pPr>
            <a:r>
              <a:rPr lang="en-US" sz="1200" dirty="0"/>
              <a:t>Selecting the correct size of the sample is a key step in data preparation. Samples that are too large or too small might give skewed results. </a:t>
            </a:r>
          </a:p>
          <a:p>
            <a:pPr>
              <a:spcAft>
                <a:spcPts val="1044"/>
              </a:spcAft>
            </a:pPr>
            <a:r>
              <a:rPr lang="en-US" b="0" dirty="0"/>
              <a:t>Sampling noise: Smaller samples cause sampling noise because they are trained on non-representative data. </a:t>
            </a:r>
          </a:p>
          <a:p>
            <a:pPr>
              <a:spcAft>
                <a:spcPts val="1044"/>
              </a:spcAft>
            </a:pPr>
            <a:r>
              <a:rPr lang="en-US" b="0" dirty="0"/>
              <a:t>Sampling bias: </a:t>
            </a:r>
            <a:r>
              <a:rPr lang="en-GB" b="0" dirty="0"/>
              <a:t>A sample is biased if </a:t>
            </a:r>
            <a:r>
              <a:rPr lang="en-GB" dirty="0"/>
              <a:t>certain samples are underrepresented or overrepresented relative to others in the population. </a:t>
            </a:r>
            <a:r>
              <a:rPr lang="en-US" dirty="0"/>
              <a:t>Larger samples work well if there is no sampling bias, that is, when the correct data is picked.</a:t>
            </a:r>
          </a:p>
          <a:p>
            <a:pPr>
              <a:spcAft>
                <a:spcPts val="1044"/>
              </a:spcAft>
            </a:pPr>
            <a:endParaRPr lang="en-GB" dirty="0"/>
          </a:p>
          <a:p>
            <a:r>
              <a:rPr lang="en-GB" b="1" dirty="0"/>
              <a:t>References</a:t>
            </a:r>
            <a:endParaRPr lang="en-GB" dirty="0"/>
          </a:p>
          <a:p>
            <a:r>
              <a:rPr lang="en-US" dirty="0"/>
              <a:t>What Is Data Processing: Cycle, Types, Methods, Steps and Examples</a:t>
            </a:r>
            <a:endParaRPr lang="en-GB" dirty="0"/>
          </a:p>
          <a:p>
            <a:r>
              <a:rPr lang="en-GB" dirty="0"/>
              <a:t>https://www.simplilearn.com/data-preprocessing-tutorial</a:t>
            </a:r>
            <a:br>
              <a:rPr lang="en-GB" dirty="0"/>
            </a:b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29518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a:effectLst/>
              </a:rPr>
              <a:t>A good sample is representative, meaning that each sample point represents the attributes of a known number of </a:t>
            </a:r>
            <a:r>
              <a:rPr lang="en-US" dirty="0"/>
              <a:t>population elements. </a:t>
            </a:r>
            <a:r>
              <a:rPr lang="en-US" dirty="0">
                <a:effectLst/>
              </a:rPr>
              <a:t>The bias that results from an unrepresentative sample is called </a:t>
            </a:r>
            <a:r>
              <a:rPr lang="en-US" i="1" dirty="0">
                <a:effectLst/>
              </a:rPr>
              <a:t>selection bias</a:t>
            </a:r>
            <a:r>
              <a:rPr lang="en-US" dirty="0">
                <a:effectLst/>
              </a:rPr>
              <a:t>. There are various types of bias in surveys, such as undercoverage, non-response bias, and voluntary response bias. To explain these types, assume that you want to conduct a survey about customers and their purchase preferences: </a:t>
            </a:r>
            <a:endParaRPr lang="en-US" dirty="0"/>
          </a:p>
          <a:p>
            <a:pPr marL="248717" indent="-248717">
              <a:buFont typeface="Arial" panose="020B0604020202020204" pitchFamily="34" charset="0"/>
              <a:buChar char="•"/>
            </a:pPr>
            <a:r>
              <a:rPr lang="en-US" b="0" dirty="0"/>
              <a:t>Undercoverage</a:t>
            </a:r>
            <a:r>
              <a:rPr lang="en-US" dirty="0"/>
              <a:t>: </a:t>
            </a:r>
            <a:r>
              <a:rPr lang="en-US" i="1" dirty="0">
                <a:effectLst/>
              </a:rPr>
              <a:t>Undercoverage</a:t>
            </a:r>
            <a:r>
              <a:rPr lang="en-US" dirty="0">
                <a:effectLst/>
              </a:rPr>
              <a:t> occurs when some members of the population are inadequately represented in the sample. For example, when a minority is underrepresented in a sample, this situation can affect the validity of the sample. In this example, assume that you underrepresented the customers who have a low income.</a:t>
            </a:r>
          </a:p>
          <a:p>
            <a:pPr marL="248717" indent="-248717">
              <a:buFont typeface="Arial" panose="020B0604020202020204" pitchFamily="34" charset="0"/>
              <a:buChar char="•"/>
            </a:pPr>
            <a:r>
              <a:rPr lang="en-US" b="0" dirty="0">
                <a:effectLst/>
              </a:rPr>
              <a:t>Non-response bias</a:t>
            </a:r>
            <a:r>
              <a:rPr lang="en-US" dirty="0">
                <a:effectLst/>
              </a:rPr>
              <a:t>: Sometimes, members that are chosen for the sample are unwilling or unable to participate in the survey. </a:t>
            </a:r>
            <a:r>
              <a:rPr lang="en-US" i="1" dirty="0">
                <a:effectLst/>
              </a:rPr>
              <a:t>Non-response bias </a:t>
            </a:r>
            <a:r>
              <a:rPr lang="en-US" dirty="0">
                <a:effectLst/>
              </a:rPr>
              <a:t>is the bias that results when respondents differ in meaningful ways from non-respondents. This bias can affect the validity of the sample. Non-response bias is </a:t>
            </a:r>
            <a:r>
              <a:rPr lang="en-US" dirty="0"/>
              <a:t>a common problem with mail surveys because the r</a:t>
            </a:r>
            <a:r>
              <a:rPr lang="en-US" dirty="0">
                <a:effectLst/>
              </a:rPr>
              <a:t>esponse rate is often low, making mail surveys vulnerable to non-response bias.</a:t>
            </a:r>
            <a:endParaRPr lang="en-US" dirty="0"/>
          </a:p>
          <a:p>
            <a:pPr marL="248717" indent="-248717">
              <a:buFont typeface="Arial" panose="020B0604020202020204" pitchFamily="34" charset="0"/>
              <a:buChar char="•"/>
            </a:pPr>
            <a:r>
              <a:rPr lang="en-US" b="0" dirty="0">
                <a:effectLst/>
              </a:rPr>
              <a:t>Voluntary response bias</a:t>
            </a:r>
            <a:r>
              <a:rPr lang="en-US" dirty="0">
                <a:effectLst/>
              </a:rPr>
              <a:t>: This bias occurs when sample members are self-selected volunteers, as in voluntary samples. When this happens, the resulting sample tends to over represent individuals who have strong opinions.</a:t>
            </a:r>
            <a:endParaRPr lang="en-US" dirty="0"/>
          </a:p>
          <a:p>
            <a:pPr defTabSz="795894">
              <a:defRPr/>
            </a:pPr>
            <a:endParaRPr lang="en-US" dirty="0"/>
          </a:p>
          <a:p>
            <a:pPr defTabSz="795894">
              <a:defRPr/>
            </a:pPr>
            <a:r>
              <a:rPr lang="en-US" b="1" dirty="0"/>
              <a:t>References</a:t>
            </a:r>
          </a:p>
          <a:p>
            <a:pPr defTabSz="795894">
              <a:defRPr/>
            </a:pPr>
            <a:r>
              <a:rPr lang="en-US" dirty="0"/>
              <a:t>Survey sampling</a:t>
            </a:r>
          </a:p>
          <a:p>
            <a:pPr defTabSz="795894">
              <a:defRPr/>
            </a:pPr>
            <a:r>
              <a:rPr lang="en-US" dirty="0"/>
              <a:t>https://en.wikipedia.org/wiki/Survey_sampling</a:t>
            </a:r>
          </a:p>
          <a:p>
            <a:pPr defTabSz="795894">
              <a:defRPr/>
            </a:pPr>
            <a:r>
              <a:rPr lang="en-US" dirty="0"/>
              <a:t>Bias Due to Unrepresentative Samples</a:t>
            </a:r>
          </a:p>
          <a:p>
            <a:pPr defTabSz="795894">
              <a:defRPr/>
            </a:pPr>
            <a:r>
              <a:rPr lang="en-US" dirty="0"/>
              <a:t>https://sites.google.com/site/apstatisticssurveys/bias-in-surveys/bias-due-to-unrepresentative-samples</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42251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b="1" dirty="0"/>
              <a:t>Why we use data preprocessing</a:t>
            </a:r>
          </a:p>
          <a:p>
            <a:r>
              <a:rPr lang="en-US" dirty="0"/>
              <a:t>In actual scenarios, </a:t>
            </a:r>
            <a:r>
              <a:rPr lang="en-US" b="0" dirty="0"/>
              <a:t>data</a:t>
            </a:r>
            <a:r>
              <a:rPr lang="en-US" dirty="0"/>
              <a:t> is generally incomplete: </a:t>
            </a:r>
          </a:p>
          <a:p>
            <a:pPr marL="248717" indent="-248717">
              <a:buFont typeface="Arial" panose="020B0604020202020204" pitchFamily="34" charset="0"/>
              <a:buChar char="•"/>
            </a:pPr>
            <a:r>
              <a:rPr lang="en-US" dirty="0"/>
              <a:t>Data might lack attribute values, lacking certain attributes of interest.</a:t>
            </a:r>
          </a:p>
          <a:p>
            <a:pPr marL="248717" indent="-248717">
              <a:buFont typeface="Arial" panose="020B0604020202020204" pitchFamily="34" charset="0"/>
              <a:buChar char="•"/>
            </a:pPr>
            <a:r>
              <a:rPr lang="en-US" dirty="0"/>
              <a:t>Data is noisy when it contains errors or outliers. For example, human height as a negative value.</a:t>
            </a:r>
          </a:p>
          <a:p>
            <a:pPr marL="248717" indent="-248717">
              <a:buFont typeface="Arial" panose="020B0604020202020204" pitchFamily="34" charset="0"/>
              <a:buChar char="•"/>
            </a:pPr>
            <a:r>
              <a:rPr lang="en-US" dirty="0"/>
              <a:t>Data might be inconsistent, containing discrepancies in codes or names. For example, a record for two employees having the same ID.</a:t>
            </a:r>
          </a:p>
          <a:p>
            <a:r>
              <a:rPr lang="en-US" dirty="0"/>
              <a:t>We usually come across much raw data that is not fit to be readily processed by machine learning algorithms. We must preprocess the raw data before it is fed into various machine learning algorithms. Organize your selected data by formatting, cleaning, and sampling from the data. </a:t>
            </a:r>
            <a:r>
              <a:rPr lang="en-US" dirty="0">
                <a:effectLst/>
                <a:latin typeface="Arial" panose="020B0604020202020204" pitchFamily="34" charset="0"/>
              </a:rPr>
              <a:t>Poor data quality negatively affects many data processing efforts.</a:t>
            </a:r>
          </a:p>
          <a:p>
            <a:endParaRPr lang="en-US" dirty="0">
              <a:effectLst/>
              <a:latin typeface="Arial" panose="020B0604020202020204" pitchFamily="34" charset="0"/>
            </a:endParaRPr>
          </a:p>
          <a:p>
            <a:r>
              <a:rPr lang="en-US" b="1" dirty="0"/>
              <a:t>References</a:t>
            </a:r>
          </a:p>
          <a:p>
            <a:r>
              <a:rPr lang="en-US" dirty="0"/>
              <a:t>Data Preprocessing: 6 Necessary Steps for Data Scientists</a:t>
            </a:r>
          </a:p>
          <a:p>
            <a:r>
              <a:rPr lang="en-US" dirty="0"/>
              <a:t>https://hackernoon.com/what-steps-should-one-take-while-doing-data-preprocessing-502c993e1caa</a:t>
            </a:r>
          </a:p>
          <a:p>
            <a:r>
              <a:rPr lang="en-US" dirty="0"/>
              <a:t>Machine Learning(ML) — Data Preprocessing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https://medium.com/datadriveninvestor/machine-learning-ml-data-preprocessing-5b346766fc48</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to Prepare Data For Machine Learning</a:t>
            </a:r>
            <a:endParaRPr lang="en-GB" dirty="0"/>
          </a:p>
          <a:p>
            <a:r>
              <a:rPr lang="en-GB" altLang="en-US" dirty="0">
                <a:latin typeface="Arial" panose="020B0604020202020204" pitchFamily="34" charset="0"/>
              </a:rPr>
              <a:t>https://machinelearningmastery.com/how-to-prepare-data-for-machine-learning</a:t>
            </a:r>
          </a:p>
          <a:p>
            <a:endParaRPr lang="en-GB" altLang="en-US" dirty="0">
              <a:latin typeface="Arial" panose="020B0604020202020204" pitchFamily="34" charset="0"/>
            </a:endParaRP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5466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88E667-A845-4828-90C5-A20BF2A2E225}"/>
              </a:ext>
            </a:extLst>
          </p:cNvPr>
          <p:cNvSpPr>
            <a:spLocks noGrp="1" noChangeArrowheads="1"/>
          </p:cNvSpPr>
          <p:nvPr>
            <p:ph type="sldNum" sz="quarter" idx="5"/>
          </p:nvPr>
        </p:nvSpPr>
        <p:spPr>
          <a:noFill/>
        </p:spPr>
        <p:txBody>
          <a:bodyPr/>
          <a:lstStyle>
            <a:lvl1pPr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1pPr>
            <a:lvl2pPr marL="646664" indent="-248717"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2pPr>
            <a:lvl3pPr marL="994867"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3pPr>
            <a:lvl4pPr marL="1392814"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4pPr>
            <a:lvl5pPr marL="1790761"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5pPr>
            <a:lvl6pPr marL="2188708"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6pPr>
            <a:lvl7pPr marL="2586655"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7pPr>
            <a:lvl8pPr marL="2984602"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8pPr>
            <a:lvl9pPr marL="3382548"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9pPr>
          </a:lstStyle>
          <a:p>
            <a:pPr>
              <a:spcBef>
                <a:spcPct val="0"/>
              </a:spcBef>
              <a:buClrTx/>
              <a:buFontTx/>
              <a:buNone/>
            </a:pPr>
            <a:fld id="{C244C846-8846-4333-B6DD-6885D8B64B35}" type="slidenum">
              <a:rPr lang="en-US" altLang="en-US" smtClean="0">
                <a:solidFill>
                  <a:srgbClr val="CC0000"/>
                </a:solidFill>
                <a:latin typeface="Arial" panose="020B0604020202020204" pitchFamily="34" charset="0"/>
              </a:rPr>
              <a:pPr>
                <a:spcBef>
                  <a:spcPct val="0"/>
                </a:spcBef>
                <a:buClrTx/>
                <a:buFontTx/>
                <a:buNone/>
              </a:pPr>
              <a:t>14</a:t>
            </a:fld>
            <a:endParaRPr lang="en-US" altLang="en-US" b="0" dirty="0">
              <a:latin typeface="Arial" panose="020B0604020202020204" pitchFamily="34" charset="0"/>
            </a:endParaRPr>
          </a:p>
        </p:txBody>
      </p:sp>
      <p:sp>
        <p:nvSpPr>
          <p:cNvPr id="18435" name="Rectangle 1026">
            <a:extLst>
              <a:ext uri="{FF2B5EF4-FFF2-40B4-BE49-F238E27FC236}">
                <a16:creationId xmlns:a16="http://schemas.microsoft.com/office/drawing/2014/main" id="{8B29C755-BEE4-431D-BBFF-D7E3B1D224D0}"/>
              </a:ext>
            </a:extLst>
          </p:cNvPr>
          <p:cNvSpPr>
            <a:spLocks noGrp="1" noRot="1" noChangeAspect="1" noChangeArrowheads="1" noTextEdit="1"/>
          </p:cNvSpPr>
          <p:nvPr>
            <p:ph type="sldImg"/>
          </p:nvPr>
        </p:nvSpPr>
        <p:spPr>
          <a:solidFill>
            <a:srgbClr val="FFFFFF"/>
          </a:solidFill>
          <a:ln/>
        </p:spPr>
      </p:sp>
      <p:sp>
        <p:nvSpPr>
          <p:cNvPr id="18436" name="Notes Placeholder 1">
            <a:extLst>
              <a:ext uri="{FF2B5EF4-FFF2-40B4-BE49-F238E27FC236}">
                <a16:creationId xmlns:a16="http://schemas.microsoft.com/office/drawing/2014/main" id="{63868D26-3E4D-479F-9BAE-9BED090C9FB5}"/>
              </a:ext>
            </a:extLst>
          </p:cNvPr>
          <p:cNvSpPr>
            <a:spLocks noGrp="1"/>
          </p:cNvSpPr>
          <p:nvPr>
            <p:ph type="body" sz="quarter" idx="10"/>
          </p:nvPr>
        </p:nvSpPr>
        <p:spPr>
          <a:noFill/>
        </p:spPr>
        <p:txBody>
          <a:bodyPr/>
          <a:lstStyle/>
          <a:p>
            <a:pPr>
              <a:spcAft>
                <a:spcPts val="1044"/>
              </a:spcAft>
              <a:defRPr/>
            </a:pPr>
            <a:r>
              <a:rPr lang="en-US" sz="1200" dirty="0"/>
              <a:t>The following list summarizes the steps that are used in preprocessing data:</a:t>
            </a:r>
          </a:p>
          <a:p>
            <a:pPr marL="298460" indent="-298460">
              <a:spcAft>
                <a:spcPts val="1044"/>
              </a:spcAft>
              <a:buFont typeface="+mj-lt"/>
              <a:buAutoNum type="arabicPeriod"/>
              <a:defRPr/>
            </a:pPr>
            <a:r>
              <a:rPr lang="en-US" sz="1200" b="0" i="1" dirty="0"/>
              <a:t>Data cleaning</a:t>
            </a:r>
            <a:r>
              <a:rPr lang="en-US" sz="1200" b="0" dirty="0"/>
              <a:t>: Complete missing values, smooth noisy data, identify or remove outliers, and resolve inconsistencies.</a:t>
            </a:r>
          </a:p>
          <a:p>
            <a:pPr marL="298460" indent="-298460">
              <a:spcAft>
                <a:spcPts val="1044"/>
              </a:spcAft>
              <a:buFont typeface="+mj-lt"/>
              <a:buAutoNum type="arabicPeriod"/>
              <a:defRPr/>
            </a:pPr>
            <a:r>
              <a:rPr lang="en-US" sz="1200" b="0" i="1" dirty="0"/>
              <a:t>Data integration</a:t>
            </a:r>
            <a:r>
              <a:rPr lang="en-US" sz="1200" b="0" dirty="0"/>
              <a:t>: Using multiple databases, other data sources, or files.</a:t>
            </a:r>
          </a:p>
          <a:p>
            <a:pPr marL="298460" indent="-298460">
              <a:spcAft>
                <a:spcPts val="1044"/>
              </a:spcAft>
              <a:buFont typeface="+mj-lt"/>
              <a:buAutoNum type="arabicPeriod"/>
              <a:defRPr/>
            </a:pPr>
            <a:r>
              <a:rPr lang="en-US" sz="1200" b="0" i="1" dirty="0"/>
              <a:t>Data sampling</a:t>
            </a:r>
            <a:r>
              <a:rPr lang="en-US" sz="1200" b="0" dirty="0"/>
              <a:t>: You can take a smaller representative sample of the selected data that might be much faster for exploring and prototyping solutions before considering the whole data set.</a:t>
            </a:r>
          </a:p>
          <a:p>
            <a:pPr marL="298460" indent="-298460">
              <a:spcAft>
                <a:spcPts val="1044"/>
              </a:spcAft>
              <a:buFont typeface="+mj-lt"/>
              <a:buAutoNum type="arabicPeriod"/>
              <a:defRPr/>
            </a:pPr>
            <a:r>
              <a:rPr lang="en-US" sz="1200" b="0" i="1" dirty="0"/>
              <a:t>Data dimensionality reduction</a:t>
            </a:r>
            <a:r>
              <a:rPr lang="en-US" sz="1200" b="0" dirty="0"/>
              <a:t>: Reducing the dimensions of the data and producing the same or similar analytical results. This is a kind of data compression that uses less memory or disk space and speeds the learning algorithm. For example, assume that you have a feature for size in centimeters and another feature for size in inches. By removing one of those redundant features, you reduce the dimensions of your data from 3D to 2D.</a:t>
            </a:r>
          </a:p>
          <a:p>
            <a:pPr marL="298460" indent="-298460">
              <a:spcAft>
                <a:spcPts val="1044"/>
              </a:spcAft>
              <a:buFont typeface="+mj-lt"/>
              <a:buAutoNum type="arabicPeriod"/>
              <a:defRPr/>
            </a:pPr>
            <a:r>
              <a:rPr lang="en-US" sz="1200" b="0" i="1" dirty="0"/>
              <a:t>Data formatting</a:t>
            </a:r>
            <a:r>
              <a:rPr lang="en-US" sz="1200" b="0" dirty="0"/>
              <a:t>: The data that yo</a:t>
            </a:r>
            <a:r>
              <a:rPr lang="en-US" sz="1200" dirty="0"/>
              <a:t>u selected might not be in a format that is suitable for you to use. For example, the data might be in a relational database and you want it in a comma-separated file.</a:t>
            </a:r>
          </a:p>
          <a:p>
            <a:pPr marL="0" indent="0">
              <a:spcAft>
                <a:spcPts val="1044"/>
              </a:spcAft>
              <a:buFont typeface="+mj-lt"/>
              <a:buNone/>
              <a:defRPr/>
            </a:pPr>
            <a:endParaRPr lang="en-US" sz="1200" dirty="0"/>
          </a:p>
          <a:p>
            <a:r>
              <a:rPr lang="en-GB" b="1" dirty="0"/>
              <a:t>References</a:t>
            </a:r>
          </a:p>
          <a:p>
            <a:r>
              <a:rPr lang="en-US" b="0" dirty="0"/>
              <a:t>Machine Learning(ML) — Data Preprocessing</a:t>
            </a:r>
            <a:endParaRPr lang="en-GB"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https://medium.com/datadriveninvestor/machine-learning-ml-data-preprocessing-5b346766fc48</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to Prepare Data For Machine Learning</a:t>
            </a:r>
            <a:endParaRPr lang="en-GB" dirty="0"/>
          </a:p>
          <a:p>
            <a:r>
              <a:rPr lang="en-US" altLang="en-US" dirty="0">
                <a:latin typeface="Arial" panose="020B0604020202020204" pitchFamily="34" charset="0"/>
              </a:rPr>
              <a:t>https://machinelearningmastery.com/how-to-prepare-data-for-machine-learning/</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409903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88E667-A845-4828-90C5-A20BF2A2E225}"/>
              </a:ext>
            </a:extLst>
          </p:cNvPr>
          <p:cNvSpPr>
            <a:spLocks noGrp="1" noChangeArrowheads="1"/>
          </p:cNvSpPr>
          <p:nvPr>
            <p:ph type="sldNum" sz="quarter" idx="5"/>
          </p:nvPr>
        </p:nvSpPr>
        <p:spPr>
          <a:noFill/>
        </p:spPr>
        <p:txBody>
          <a:bodyPr/>
          <a:lstStyle>
            <a:lvl1pPr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1pPr>
            <a:lvl2pPr marL="646664" indent="-248717"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2pPr>
            <a:lvl3pPr marL="994867"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3pPr>
            <a:lvl4pPr marL="1392814"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4pPr>
            <a:lvl5pPr marL="1790761"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5pPr>
            <a:lvl6pPr marL="2188708"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6pPr>
            <a:lvl7pPr marL="2586655"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7pPr>
            <a:lvl8pPr marL="2984602"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8pPr>
            <a:lvl9pPr marL="3382548"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9pPr>
          </a:lstStyle>
          <a:p>
            <a:pPr>
              <a:spcBef>
                <a:spcPct val="0"/>
              </a:spcBef>
              <a:buClrTx/>
              <a:buFontTx/>
              <a:buNone/>
            </a:pPr>
            <a:fld id="{C244C846-8846-4333-B6DD-6885D8B64B35}" type="slidenum">
              <a:rPr lang="en-US" altLang="en-US" smtClean="0">
                <a:solidFill>
                  <a:srgbClr val="CC0000"/>
                </a:solidFill>
                <a:latin typeface="Arial" panose="020B0604020202020204" pitchFamily="34" charset="0"/>
              </a:rPr>
              <a:pPr>
                <a:spcBef>
                  <a:spcPct val="0"/>
                </a:spcBef>
                <a:buClrTx/>
                <a:buFontTx/>
                <a:buNone/>
              </a:pPr>
              <a:t>15</a:t>
            </a:fld>
            <a:endParaRPr lang="en-US" altLang="en-US" b="0" dirty="0">
              <a:latin typeface="Arial" panose="020B0604020202020204" pitchFamily="34" charset="0"/>
            </a:endParaRPr>
          </a:p>
        </p:txBody>
      </p:sp>
      <p:sp>
        <p:nvSpPr>
          <p:cNvPr id="18435" name="Rectangle 1026">
            <a:extLst>
              <a:ext uri="{FF2B5EF4-FFF2-40B4-BE49-F238E27FC236}">
                <a16:creationId xmlns:a16="http://schemas.microsoft.com/office/drawing/2014/main" id="{8B29C755-BEE4-431D-BBFF-D7E3B1D224D0}"/>
              </a:ext>
            </a:extLst>
          </p:cNvPr>
          <p:cNvSpPr>
            <a:spLocks noGrp="1" noRot="1" noChangeAspect="1" noChangeArrowheads="1" noTextEdit="1"/>
          </p:cNvSpPr>
          <p:nvPr>
            <p:ph type="sldImg"/>
          </p:nvPr>
        </p:nvSpPr>
        <p:spPr>
          <a:solidFill>
            <a:srgbClr val="FFFFFF"/>
          </a:solidFill>
          <a:ln/>
        </p:spPr>
      </p:sp>
      <p:sp>
        <p:nvSpPr>
          <p:cNvPr id="18436" name="Notes Placeholder 1">
            <a:extLst>
              <a:ext uri="{FF2B5EF4-FFF2-40B4-BE49-F238E27FC236}">
                <a16:creationId xmlns:a16="http://schemas.microsoft.com/office/drawing/2014/main" id="{63868D26-3E4D-479F-9BAE-9BED090C9FB5}"/>
              </a:ext>
            </a:extLst>
          </p:cNvPr>
          <p:cNvSpPr>
            <a:spLocks noGrp="1"/>
          </p:cNvSpPr>
          <p:nvPr>
            <p:ph type="body" sz="quarter" idx="10"/>
          </p:nvPr>
        </p:nvSpPr>
        <p:spPr>
          <a:noFill/>
        </p:spPr>
        <p:txBody>
          <a:bodyPr/>
          <a:lstStyle/>
          <a:p>
            <a:pPr defTabSz="795894">
              <a:spcAft>
                <a:spcPts val="1044"/>
              </a:spcAft>
              <a:defRPr/>
            </a:pPr>
            <a:r>
              <a:rPr lang="en-US" sz="1200" b="0" i="1" dirty="0"/>
              <a:t>Data transformation </a:t>
            </a:r>
            <a:r>
              <a:rPr lang="en-US" sz="1200" dirty="0"/>
              <a:t>(also called </a:t>
            </a:r>
            <a:r>
              <a:rPr lang="en-GB" dirty="0"/>
              <a:t>feature engineering)</a:t>
            </a:r>
            <a:r>
              <a:rPr lang="en-US" sz="1200" dirty="0"/>
              <a:t> is a </a:t>
            </a:r>
            <a:r>
              <a:rPr lang="en-GB" sz="1200" dirty="0"/>
              <a:t>set of actions</a:t>
            </a:r>
            <a:r>
              <a:rPr lang="en-GB" dirty="0"/>
              <a:t> that covers transformation of the processed data. Engineering features from your data can take some time, but they can enhance the machine learning performance. There are three common data transformations:</a:t>
            </a:r>
          </a:p>
          <a:p>
            <a:pPr marL="248717" indent="-248717">
              <a:buFont typeface="Arial" panose="020B0604020202020204" pitchFamily="34" charset="0"/>
              <a:buChar char="•"/>
            </a:pPr>
            <a:r>
              <a:rPr lang="en-GB" b="0" dirty="0"/>
              <a:t>Scaling: The pre-processed data might contain attributes with a mixture of scales for various quantities, such as meters, grams, and dollars. The features should have the same scale, for example, 0 (smallest value) to 1 (largest value). </a:t>
            </a:r>
          </a:p>
          <a:p>
            <a:pPr marL="248717" indent="-248717">
              <a:buFont typeface="Arial" panose="020B0604020202020204" pitchFamily="34" charset="0"/>
              <a:buChar char="•"/>
            </a:pPr>
            <a:r>
              <a:rPr lang="en-GB" b="0" dirty="0"/>
              <a:t>Aggregation: There might be features that can be aggregated into a single feature, which is more meaningful to the problem that you are trying to solve. </a:t>
            </a:r>
          </a:p>
          <a:p>
            <a:pPr marL="248717" indent="-248717">
              <a:buFont typeface="Arial" panose="020B0604020202020204" pitchFamily="34" charset="0"/>
              <a:buChar char="•"/>
            </a:pPr>
            <a:r>
              <a:rPr lang="en-GB" b="0" dirty="0"/>
              <a:t>Decomposition: The</a:t>
            </a:r>
            <a:r>
              <a:rPr lang="en-GB" dirty="0"/>
              <a:t>re </a:t>
            </a:r>
            <a:r>
              <a:rPr lang="en-GB" b="0" dirty="0"/>
              <a:t>might </a:t>
            </a:r>
            <a:r>
              <a:rPr lang="en-GB" dirty="0"/>
              <a:t>be complex features where it is more useful to split into parts. For example, a feature that represents a date and time stamp in a long format can be split out further into only the hour of the day. Think about what your problem really needs. </a:t>
            </a:r>
          </a:p>
          <a:p>
            <a:endParaRPr lang="en-GB" dirty="0"/>
          </a:p>
          <a:p>
            <a:r>
              <a:rPr lang="en-GB" b="1" dirty="0"/>
              <a:t>References</a:t>
            </a:r>
          </a:p>
          <a:p>
            <a:r>
              <a:rPr lang="en-US" dirty="0"/>
              <a:t>Machine Learning(ML) — Data Preprocessing</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https://medium.com/datadriveninvestor/machine-learning-ml-data-preprocessing-5b346766fc48</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to Prepare Data For Machine Learning</a:t>
            </a:r>
            <a:endParaRPr lang="en-GB" dirty="0"/>
          </a:p>
          <a:p>
            <a:r>
              <a:rPr lang="en-US" altLang="en-US" dirty="0">
                <a:latin typeface="Arial" panose="020B0604020202020204" pitchFamily="34" charset="0"/>
              </a:rPr>
              <a:t>https://machinelearningmastery.com/how-to-prepare-data-for-machine-learning/</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554585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712149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a:t>Machine Learning is a service on IBM Cloud with features for training and deploying machine learning models and neural networks. </a:t>
            </a:r>
            <a:r>
              <a:rPr lang="en-GB" dirty="0"/>
              <a:t>To design, train, and deploy machine learning models in IBM Watson Studio, you must associate a Watson Machine Learning service instance and supporting services (such as IBM Cloud Object Storage) with a project.</a:t>
            </a:r>
            <a:endParaRPr lang="en-US" dirty="0"/>
          </a:p>
          <a:p>
            <a:pPr>
              <a:spcAft>
                <a:spcPts val="1044"/>
              </a:spcAft>
            </a:pPr>
            <a:r>
              <a:rPr lang="en-US" dirty="0"/>
              <a:t>Machine Learning </a:t>
            </a:r>
            <a:r>
              <a:rPr lang="en-GB" dirty="0"/>
              <a:t>enables users to perform two fundamental operations of machine learning: training and scoring.</a:t>
            </a:r>
          </a:p>
          <a:p>
            <a:pPr marL="248717" indent="-248717">
              <a:spcBef>
                <a:spcPts val="522"/>
              </a:spcBef>
              <a:spcAft>
                <a:spcPts val="1044"/>
              </a:spcAft>
              <a:buFont typeface="Arial" panose="020B0604020202020204" pitchFamily="34" charset="0"/>
              <a:buChar char="•"/>
            </a:pPr>
            <a:r>
              <a:rPr lang="en-GB" b="0" i="1" dirty="0"/>
              <a:t>Training</a:t>
            </a:r>
            <a:r>
              <a:rPr lang="en-GB" dirty="0"/>
              <a:t> is the process of refining an algorithm so that it can learn from a data set. The output of this operation is called a </a:t>
            </a:r>
            <a:r>
              <a:rPr lang="en-GB" i="1" dirty="0"/>
              <a:t>model</a:t>
            </a:r>
            <a:r>
              <a:rPr lang="en-GB" dirty="0"/>
              <a:t>. A model encompasses the learned coefficients of mathematical expressions.</a:t>
            </a:r>
          </a:p>
          <a:p>
            <a:pPr marL="248717" indent="-248717">
              <a:spcBef>
                <a:spcPts val="522"/>
              </a:spcBef>
              <a:spcAft>
                <a:spcPts val="1044"/>
              </a:spcAft>
              <a:buFont typeface="Arial" panose="020B0604020202020204" pitchFamily="34" charset="0"/>
              <a:buChar char="•"/>
            </a:pPr>
            <a:r>
              <a:rPr lang="en-GB" b="0" i="1" dirty="0"/>
              <a:t>Scoring</a:t>
            </a:r>
            <a:r>
              <a:rPr lang="en-GB" dirty="0"/>
              <a:t> is the operation of predicting an outcome by using a trained model. The output of the scoring operation is another data set containing predicted values.</a:t>
            </a:r>
          </a:p>
          <a:p>
            <a:pPr marL="248717" indent="-248717">
              <a:spcBef>
                <a:spcPts val="522"/>
              </a:spcBef>
              <a:spcAft>
                <a:spcPts val="1044"/>
              </a:spcAft>
              <a:buFont typeface="Arial" panose="020B0604020202020204" pitchFamily="34" charset="0"/>
              <a:buChar char="•"/>
            </a:pPr>
            <a:endParaRPr lang="en-GB" dirty="0"/>
          </a:p>
          <a:p>
            <a:r>
              <a:rPr lang="en-US" b="1" dirty="0"/>
              <a:t>References</a:t>
            </a:r>
          </a:p>
          <a:p>
            <a:r>
              <a:rPr lang="en-US" dirty="0"/>
              <a:t>Deploying models with Watson Machine Learning</a:t>
            </a:r>
          </a:p>
          <a:p>
            <a:r>
              <a:rPr lang="en-US" dirty="0"/>
              <a:t>https://dataplatform.cloud.ibm.com/docs/content/wsj/analyze-data/ml-overview.html</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5734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a:t>The Watson Machine Learning service provides the following features:</a:t>
            </a:r>
          </a:p>
          <a:p>
            <a:pPr marL="248717" indent="-248717">
              <a:buFont typeface="Arial" panose="020B0604020202020204" pitchFamily="34" charset="0"/>
              <a:buChar char="•"/>
            </a:pPr>
            <a:r>
              <a:rPr lang="en-US" dirty="0"/>
              <a:t>Interfaces for building, training, and deploying models: a Python client library, CLI, and a REST API.</a:t>
            </a:r>
          </a:p>
          <a:p>
            <a:pPr marL="248717" indent="-248717">
              <a:buFont typeface="Arial" panose="020B0604020202020204" pitchFamily="34" charset="0"/>
              <a:buChar char="•"/>
            </a:pPr>
            <a:r>
              <a:rPr lang="en-US" dirty="0"/>
              <a:t>Deployment infrastructure for hosting your trained models. </a:t>
            </a:r>
            <a:r>
              <a:rPr lang="en-GB" dirty="0"/>
              <a:t>Although training is a critical step in the machine learning process, Watson Machine Learning enables you to streamline the functioning of your models by deploying them and getting business value from them over time and through all their iterations.</a:t>
            </a:r>
            <a:endParaRPr lang="en-US" dirty="0"/>
          </a:p>
          <a:p>
            <a:pPr marL="248717" indent="-248717">
              <a:buFont typeface="Arial" panose="020B0604020202020204" pitchFamily="34" charset="0"/>
              <a:buChar char="•"/>
            </a:pPr>
            <a:r>
              <a:rPr lang="en-US" dirty="0"/>
              <a:t>Distributed deep learning for distributing training runs across multiple servers.</a:t>
            </a:r>
          </a:p>
          <a:p>
            <a:pPr marL="248717" indent="-248717">
              <a:buFont typeface="Arial" panose="020B0604020202020204" pitchFamily="34" charset="0"/>
              <a:buChar char="•"/>
            </a:pPr>
            <a:r>
              <a:rPr lang="en-US" dirty="0"/>
              <a:t>GPUs for faster training.</a:t>
            </a:r>
          </a:p>
          <a:p>
            <a:pPr marL="248717" indent="-248717">
              <a:buFont typeface="Arial" panose="020B0604020202020204" pitchFamily="34" charset="0"/>
              <a:buChar char="•"/>
            </a:pPr>
            <a:endParaRPr lang="en-US" dirty="0"/>
          </a:p>
          <a:p>
            <a:r>
              <a:rPr lang="en-US" b="1" dirty="0"/>
              <a:t>References</a:t>
            </a:r>
          </a:p>
          <a:p>
            <a:r>
              <a:rPr lang="en-US" dirty="0"/>
              <a:t>Deploying models with Watson Machine Learning</a:t>
            </a:r>
            <a:br>
              <a:rPr lang="en-US" dirty="0"/>
            </a:br>
            <a:r>
              <a:rPr lang="en-US" dirty="0"/>
              <a:t>https://dataplatform.cloud.ibm.com/docs/content/wsj/analyze-data/ml-overview.html</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150113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0" i="1" dirty="0"/>
              <a:t>Data scientists </a:t>
            </a:r>
            <a:r>
              <a:rPr lang="en-GB" dirty="0"/>
              <a:t>create machine learning pipelines that use data transformations and machine learning algorithms. They typically use Notebooks or external tools to train and evaluate their models. Data scientists often collaborate with data engineers to explore and understand the data.</a:t>
            </a:r>
          </a:p>
          <a:p>
            <a:r>
              <a:rPr lang="en-GB" b="0" i="1" dirty="0"/>
              <a:t>Developers</a:t>
            </a:r>
            <a:r>
              <a:rPr lang="en-GB" dirty="0"/>
              <a:t> build intelligent applications that use the predictions that are output by machine learning models.</a:t>
            </a:r>
          </a:p>
          <a:p>
            <a:endParaRPr lang="en-GB" dirty="0"/>
          </a:p>
          <a:p>
            <a:r>
              <a:rPr lang="en-US" b="1" dirty="0"/>
              <a:t>References</a:t>
            </a:r>
          </a:p>
          <a:p>
            <a:r>
              <a:rPr lang="en-US" dirty="0"/>
              <a:t>Deploying models with Watson Machine Learning</a:t>
            </a:r>
            <a:br>
              <a:rPr lang="en-US" dirty="0"/>
            </a:br>
            <a:r>
              <a:rPr lang="en-US" dirty="0"/>
              <a:t>https://dataplatform.cloud.ibm.com/docs/content/wsj/analyze-data/ml-overview.html</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17797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indent="0">
              <a:buFont typeface="Arial" panose="020B0604020202020204" pitchFamily="34" charset="0"/>
              <a:buNone/>
            </a:pPr>
            <a:r>
              <a:rPr lang="en-US" dirty="0"/>
              <a:t>Data scientists can use Jupyter </a:t>
            </a:r>
            <a:r>
              <a:rPr lang="en-US" b="1" dirty="0"/>
              <a:t>notebooks</a:t>
            </a:r>
            <a:r>
              <a:rPr lang="en-US" dirty="0"/>
              <a:t> to load and process data, create and deploy Watson</a:t>
            </a:r>
            <a:r>
              <a:rPr lang="en-US" baseline="0" dirty="0"/>
              <a:t> Machine Learning </a:t>
            </a:r>
            <a:r>
              <a:rPr lang="en-US" dirty="0"/>
              <a:t>models.</a:t>
            </a:r>
          </a:p>
          <a:p>
            <a:pPr marL="0" indent="0">
              <a:buFont typeface="Arial" panose="020B0604020202020204" pitchFamily="34" charset="0"/>
              <a:buNone/>
            </a:pPr>
            <a:r>
              <a:rPr lang="en-US" dirty="0"/>
              <a:t>You can use a notebook </a:t>
            </a:r>
            <a:r>
              <a:rPr lang="en-GB" dirty="0"/>
              <a:t>to create or use a machine learning model. You can use the notebook to write the code and implement the machine learning API.</a:t>
            </a:r>
            <a:r>
              <a:rPr lang="en-GB" baseline="0" dirty="0"/>
              <a:t> After the model is created, trained, and deployed </a:t>
            </a:r>
            <a:r>
              <a:rPr lang="en-GB" dirty="0"/>
              <a:t>you can run the deployed model in a notebook.</a:t>
            </a:r>
            <a:endParaRPr lang="en-US" dirty="0"/>
          </a:p>
          <a:p>
            <a:pPr marL="0" indent="0">
              <a:buFont typeface="Arial" panose="020B0604020202020204" pitchFamily="34" charset="0"/>
              <a:buNone/>
            </a:pPr>
            <a:r>
              <a:rPr lang="en-US" dirty="0"/>
              <a:t>With </a:t>
            </a:r>
            <a:r>
              <a:rPr lang="en-US" b="1" dirty="0"/>
              <a:t>SPSS Modeler</a:t>
            </a:r>
            <a:r>
              <a:rPr lang="en-US" dirty="0"/>
              <a:t> flows in Watson Studio, you can quickly develop predictive models by using business expertise and deploying them into business operations to improve decision making. These flows are designed around the long-established SPSS Modeler client software and the industry-standard CRISP-DM model. </a:t>
            </a:r>
          </a:p>
          <a:p>
            <a:pPr marL="0" indent="0">
              <a:buFont typeface="Arial" panose="020B0604020202020204" pitchFamily="34" charset="0"/>
              <a:buNone/>
            </a:pPr>
            <a:r>
              <a:rPr lang="en-GB" dirty="0"/>
              <a:t>You can create a machine learning flow, which is a graphical representation of a data model, or a deep learning flow, which is a graphical representation of a neural network design, by using the </a:t>
            </a:r>
            <a:r>
              <a:rPr lang="en-GB" b="0" i="1" dirty="0"/>
              <a:t>SPSS modeler (Flow Editor)</a:t>
            </a:r>
            <a:r>
              <a:rPr lang="en-GB" dirty="0"/>
              <a:t>. Use it to prepare or shape data, train or deploy a model, or transform data and export it back to a database table or file in IBM Cloud Object Storage.</a:t>
            </a:r>
          </a:p>
          <a:p>
            <a:pPr marL="0" indent="0">
              <a:buFont typeface="Arial" panose="020B0604020202020204" pitchFamily="34" charset="0"/>
              <a:buNone/>
            </a:pPr>
            <a:r>
              <a:rPr lang="en-GB" dirty="0"/>
              <a:t>You can also </a:t>
            </a:r>
            <a:r>
              <a:rPr lang="en-US" dirty="0"/>
              <a:t>create a machine learning model with Apache Spark MLlib nodes by adding the </a:t>
            </a:r>
            <a:r>
              <a:rPr lang="en-US" b="0" i="1" dirty="0"/>
              <a:t>Modeler flow </a:t>
            </a:r>
            <a:r>
              <a:rPr lang="en-US" dirty="0"/>
              <a:t>asset type to your project and then selecting SparkML as the flow type.</a:t>
            </a:r>
            <a:endParaRPr lang="en-GB" dirty="0"/>
          </a:p>
          <a:p>
            <a:endParaRPr lang="en-GB" dirty="0"/>
          </a:p>
          <a:p>
            <a:r>
              <a:rPr lang="en-GB" b="1" dirty="0"/>
              <a:t>References</a:t>
            </a:r>
          </a:p>
          <a:p>
            <a:r>
              <a:rPr lang="en-GB" b="0" dirty="0"/>
              <a:t>Notebooks</a:t>
            </a:r>
          </a:p>
          <a:p>
            <a:r>
              <a:rPr lang="en-GB" dirty="0"/>
              <a:t>https://dataplatform.cloud.ibm.com/docs/content/wsj/analyze-data/notebooks-parent.html</a:t>
            </a:r>
          </a:p>
          <a:p>
            <a:r>
              <a:rPr lang="en-GB" dirty="0"/>
              <a:t>Creating SPSS Modeler flows</a:t>
            </a:r>
          </a:p>
          <a:p>
            <a:r>
              <a:rPr lang="en-GB" dirty="0"/>
              <a:t>https://dataplatform.cloud.ibm.com/docs/content/wsd/spss-modeler.html</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711922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a:t>
            </a:r>
            <a:r>
              <a:rPr lang="en-US" b="0" i="1" dirty="0" err="1"/>
              <a:t>AutoAI</a:t>
            </a:r>
            <a:r>
              <a:rPr lang="en-US" dirty="0"/>
              <a:t> graphical tool in Watson Studio automatically analyzes your data and generates candidate model pipelines that are customized for your predictive modeling problem. These model pipelines are created over time as </a:t>
            </a:r>
            <a:r>
              <a:rPr lang="en-US" dirty="0" err="1"/>
              <a:t>AutoAI</a:t>
            </a:r>
            <a:r>
              <a:rPr lang="en-US" dirty="0"/>
              <a:t> analyzes your data set and discovers data transformations, algorithms, and parameter settings that work best for your problem setting. Results are displayed on a leaderboard, showing the automatically generated model pipelines that are ranked according to your problem optimization objective.</a:t>
            </a:r>
            <a:endParaRPr lang="en-GB" dirty="0"/>
          </a:p>
          <a:p>
            <a:r>
              <a:rPr lang="en-US" dirty="0"/>
              <a:t>The next topic covers the </a:t>
            </a:r>
            <a:r>
              <a:rPr lang="en-US" b="0" i="1" dirty="0"/>
              <a:t>AutoAI</a:t>
            </a:r>
            <a:r>
              <a:rPr lang="en-US" dirty="0"/>
              <a:t> tool in more detail.</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775771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28CE22B1-55CB-49CD-8743-3CD8D8154C8B}"/>
              </a:ext>
            </a:extLst>
          </p:cNvPr>
          <p:cNvSpPr>
            <a:spLocks noGrp="1"/>
          </p:cNvSpPr>
          <p:nvPr>
            <p:ph type="ftr" sz="quarter" idx="4"/>
          </p:nvPr>
        </p:nvSpPr>
        <p:spPr/>
        <p:txBody>
          <a:bodyPr/>
          <a:lstStyle/>
          <a:p>
            <a:r>
              <a:rPr lang="en-US"/>
              <a:t>© Copyright IBM Corporation 2018, 2022</a:t>
            </a:r>
          </a:p>
        </p:txBody>
      </p:sp>
    </p:spTree>
    <p:extLst>
      <p:ext uri="{BB962C8B-B14F-4D97-AF65-F5344CB8AC3E}">
        <p14:creationId xmlns:p14="http://schemas.microsoft.com/office/powerpoint/2010/main" val="44108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867057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627635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a:t>The </a:t>
            </a:r>
            <a:r>
              <a:rPr lang="en-US" b="0" i="1" dirty="0"/>
              <a:t>AutoAI</a:t>
            </a:r>
            <a:r>
              <a:rPr lang="en-US" dirty="0"/>
              <a:t> graphical tool in Watson Studio automatically analyzes your data and generates candidate model pipelines that are customized for your predictive modeling problem. These model pipelines are created over time as AutoAI analyzes your data set and discovers data transformations, algorithms, and parameter settings that work best for your problem setting. Results are displayed on a leaderboard, showing the automatically generated model pipelines that are ranked according to your problem optimization objective.</a:t>
            </a:r>
          </a:p>
          <a:p>
            <a:r>
              <a:rPr lang="en-US" dirty="0"/>
              <a:t>Types of prediction problems are:</a:t>
            </a:r>
          </a:p>
          <a:p>
            <a:pPr marL="508950" lvl="1" indent="-285750">
              <a:buFont typeface="Arial" panose="020B0604020202020204" pitchFamily="34" charset="0"/>
              <a:buChar char="•"/>
            </a:pPr>
            <a:r>
              <a:rPr lang="en-US" dirty="0"/>
              <a:t>Binary classification</a:t>
            </a:r>
          </a:p>
          <a:p>
            <a:pPr marL="508950" lvl="1" indent="-285750">
              <a:buFont typeface="Arial" panose="020B0604020202020204" pitchFamily="34" charset="0"/>
              <a:buChar char="•"/>
            </a:pPr>
            <a:r>
              <a:rPr lang="en-US" dirty="0"/>
              <a:t>Multiclass classification</a:t>
            </a:r>
          </a:p>
          <a:p>
            <a:pPr marL="508950" lvl="1" indent="-285750">
              <a:buFont typeface="Arial" panose="020B0604020202020204" pitchFamily="34" charset="0"/>
              <a:buChar char="•"/>
            </a:pPr>
            <a:r>
              <a:rPr lang="en-US" dirty="0"/>
              <a:t>Regression</a:t>
            </a:r>
          </a:p>
          <a:p>
            <a:pPr marL="508950" lvl="1" indent="-285750">
              <a:buFont typeface="Arial" panose="020B0604020202020204" pitchFamily="34" charset="0"/>
              <a:buChar char="•"/>
            </a:pPr>
            <a:r>
              <a:rPr lang="en-US" dirty="0"/>
              <a:t>Time series forecast</a:t>
            </a:r>
          </a:p>
          <a:p>
            <a:endParaRPr lang="en-US" dirty="0"/>
          </a:p>
          <a:p>
            <a:r>
              <a:rPr lang="en-US" b="1" dirty="0"/>
              <a:t>Reference: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err="1"/>
              <a:t>AutoML</a:t>
            </a:r>
            <a:r>
              <a:rPr lang="en-US" b="0" dirty="0"/>
              <a:t> – IBM </a:t>
            </a:r>
            <a:r>
              <a:rPr lang="en-US" b="0" dirty="0" err="1"/>
              <a:t>AutoAI</a:t>
            </a: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https://www.ibm.com/cloud/watson-studio/autoai</a:t>
            </a: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476583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err="1"/>
              <a:t>AutoAI</a:t>
            </a:r>
            <a:r>
              <a:rPr lang="en-US" dirty="0"/>
              <a:t> automatically runs the following tasks to build and evaluate candidate model pipelines:</a:t>
            </a:r>
            <a:endParaRPr lang="en-GB" b="1" dirty="0"/>
          </a:p>
          <a:p>
            <a:r>
              <a:rPr lang="en-GB" b="1" dirty="0"/>
              <a:t>Data pre-processing</a:t>
            </a:r>
          </a:p>
          <a:p>
            <a:r>
              <a:rPr lang="en-US" dirty="0"/>
              <a:t>AutoAI applies various algorithms, or estimators, to analyze, clean, and prepare your raw data for machine learning. It automatically detects and categorizes features based on data type, such as categorical or numerical. Depending on the categorization, it uses hyperparameter optimization to determine the best combination of strategies for missing value imputation, feature encoding, and feature scaling for your data. </a:t>
            </a:r>
          </a:p>
          <a:p>
            <a:pPr defTabSz="795894">
              <a:defRPr/>
            </a:pPr>
            <a:r>
              <a:rPr lang="en-GB" b="1" dirty="0"/>
              <a:t>Automated model selection</a:t>
            </a:r>
          </a:p>
          <a:p>
            <a:r>
              <a:rPr lang="en-US" dirty="0"/>
              <a:t>AutoAI uses a novel approach that enables testing and ranking candidate algorithms against small subsets of the data, gradually increasing the size of the subset for the most promising algorithms to arrive at the best match. This approach saves time without sacrificing performance. It enables ranking many candidate algorithms and selecting the best match for the data. </a:t>
            </a: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b="1" dirty="0"/>
              <a:t>Automated feature engineering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Feature engineering attempts to transform the raw data into the combination of features that best represents the problem to achieve the most accurate prediction. AutoAI uses a novel approach that explores various feature construction choices in a structured, non-exhaustive manner while progressively maximizing model accuracy by using reinforcement learning. This process results in an optimized sequence of transformations for the data that best match the algorithms of the model selection step.</a:t>
            </a:r>
            <a:endParaRPr lang="en-GB"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b="1" dirty="0" err="1"/>
              <a:t>Hyperparameter</a:t>
            </a:r>
            <a:r>
              <a:rPr lang="en-GB" b="1" dirty="0"/>
              <a:t> optimization</a:t>
            </a:r>
          </a:p>
          <a:p>
            <a:r>
              <a:rPr lang="en-US" dirty="0"/>
              <a:t>A hyperparameter optimization step refines the best performing model pipelines. AutoAI uses a novel hyperparameter optimization algorithm that is optimized for costly function evaluations, such as model training and scoring, that are typical in machine learning. This approach enables fast convergence to a good solution despite long evaluation times of each iteration.</a:t>
            </a:r>
          </a:p>
          <a:p>
            <a:endParaRPr lang="en-US" dirty="0"/>
          </a:p>
          <a:p>
            <a:r>
              <a:rPr lang="en-US" b="1" dirty="0"/>
              <a:t>References</a:t>
            </a:r>
          </a:p>
          <a:p>
            <a:r>
              <a:rPr lang="en-US" dirty="0" err="1"/>
              <a:t>AutoAI</a:t>
            </a:r>
            <a:r>
              <a:rPr lang="en-US" dirty="0"/>
              <a:t> Overview</a:t>
            </a:r>
            <a:br>
              <a:rPr lang="en-US" dirty="0"/>
            </a:br>
            <a:r>
              <a:rPr lang="en-US" dirty="0"/>
              <a:t>https://dataplatform.cloud.ibm.com/docs/content/wsj/analyze-data/autoai-overview.html</a:t>
            </a:r>
          </a:p>
          <a:p>
            <a:r>
              <a:rPr lang="en-US" dirty="0" err="1"/>
              <a:t>AutoAI</a:t>
            </a:r>
            <a:r>
              <a:rPr lang="en-US" dirty="0"/>
              <a:t> implementation details</a:t>
            </a:r>
          </a:p>
          <a:p>
            <a:r>
              <a:rPr lang="en-US" dirty="0"/>
              <a:t>https://dataplatform.cloud.ibm.com/docs/content/wsj/analyze-data/autoai-details.html</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243327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AutoAI is a tool in Watson Studio. It requires a Watson Studio project and an instance of the Machine Learning service</a:t>
            </a:r>
            <a:r>
              <a:rPr lang="en-US"/>
              <a:t>. </a:t>
            </a:r>
            <a:endParaRPr lang="en-US" dirty="0"/>
          </a:p>
        </p:txBody>
      </p:sp>
      <p:sp>
        <p:nvSpPr>
          <p:cNvPr id="4" name="Footer Placeholder 3"/>
          <p:cNvSpPr>
            <a:spLocks noGrp="1"/>
          </p:cNvSpPr>
          <p:nvPr>
            <p:ph type="ftr" sz="quarter" idx="4"/>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27</a:t>
            </a:fld>
            <a:endParaRPr lang="en-US" dirty="0"/>
          </a:p>
        </p:txBody>
      </p:sp>
    </p:spTree>
    <p:extLst>
      <p:ext uri="{BB962C8B-B14F-4D97-AF65-F5344CB8AC3E}">
        <p14:creationId xmlns:p14="http://schemas.microsoft.com/office/powerpoint/2010/main" val="62333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28CE22B1-55CB-49CD-8743-3CD8D8154C8B}"/>
              </a:ext>
            </a:extLst>
          </p:cNvPr>
          <p:cNvSpPr>
            <a:spLocks noGrp="1"/>
          </p:cNvSpPr>
          <p:nvPr>
            <p:ph type="ftr" sz="quarter" idx="4"/>
          </p:nvPr>
        </p:nvSpPr>
        <p:spPr/>
        <p:txBody>
          <a:bodyPr/>
          <a:lstStyle/>
          <a:p>
            <a:r>
              <a:rPr lang="en-US"/>
              <a:t>© Copyright IBM Corporation 2018, 2022</a:t>
            </a:r>
          </a:p>
        </p:txBody>
      </p:sp>
    </p:spTree>
    <p:extLst>
      <p:ext uri="{BB962C8B-B14F-4D97-AF65-F5344CB8AC3E}">
        <p14:creationId xmlns:p14="http://schemas.microsoft.com/office/powerpoint/2010/main" val="441081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25390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sz="quarter" idx="3"/>
          </p:nvPr>
        </p:nvSpPr>
        <p:spPr/>
        <p:txBody>
          <a:bodyPr/>
          <a:lstStyle/>
          <a:p>
            <a:endParaRPr lang="en-US"/>
          </a:p>
        </p:txBody>
      </p:sp>
      <p:sp>
        <p:nvSpPr>
          <p:cNvPr id="2" name="Footer Placeholder 1">
            <a:extLst>
              <a:ext uri="{FF2B5EF4-FFF2-40B4-BE49-F238E27FC236}">
                <a16:creationId xmlns:a16="http://schemas.microsoft.com/office/drawing/2014/main" id="{C9E81772-2320-4064-A3E6-89B9D0571DC5}"/>
              </a:ext>
            </a:extLst>
          </p:cNvPr>
          <p:cNvSpPr>
            <a:spLocks noGrp="1"/>
          </p:cNvSpPr>
          <p:nvPr>
            <p:ph type="ftr" sz="quarter" idx="4"/>
          </p:nvPr>
        </p:nvSpPr>
        <p:spPr/>
        <p:txBody>
          <a:bodyPr/>
          <a:lstStyle/>
          <a:p>
            <a:r>
              <a:rPr lang="en-US"/>
              <a:t>© Copyright IBM Corporation 2018, 2022</a:t>
            </a:r>
          </a:p>
        </p:txBody>
      </p:sp>
    </p:spTree>
    <p:extLst>
      <p:ext uri="{BB962C8B-B14F-4D97-AF65-F5344CB8AC3E}">
        <p14:creationId xmlns:p14="http://schemas.microsoft.com/office/powerpoint/2010/main" val="44700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087687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298460" indent="-298460">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319447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70797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0" indent="0">
              <a:buFont typeface="+mj-lt"/>
              <a:buNone/>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377832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34</a:t>
            </a:fld>
            <a:endParaRPr lang="en-US" dirty="0"/>
          </a:p>
        </p:txBody>
      </p:sp>
    </p:spTree>
    <p:extLst>
      <p:ext uri="{BB962C8B-B14F-4D97-AF65-F5344CB8AC3E}">
        <p14:creationId xmlns:p14="http://schemas.microsoft.com/office/powerpoint/2010/main" val="3412006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298460" indent="-298460">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217863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553413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298460" indent="-298460">
              <a:buFont typeface="+mj-lt"/>
              <a:buAutoNum type="arabicPeriod" startAt="5"/>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506326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 Copyright IBM Corporation 2018, 2022</a:t>
            </a:r>
            <a:endParaRPr lang="en-US" dirty="0"/>
          </a:p>
        </p:txBody>
      </p:sp>
      <p:sp>
        <p:nvSpPr>
          <p:cNvPr id="5" name="Slide Number Placeholder 4"/>
          <p:cNvSpPr>
            <a:spLocks noGrp="1"/>
          </p:cNvSpPr>
          <p:nvPr>
            <p:ph type="sldNum" sz="quarter" idx="5"/>
          </p:nvPr>
        </p:nvSpPr>
        <p:spPr/>
        <p:txBody>
          <a:bodyPr/>
          <a:lstStyle/>
          <a:p>
            <a:pPr>
              <a:defRPr/>
            </a:pPr>
            <a:fld id="{45275DD5-0764-482C-9A5A-1DB6DE378BB8}" type="slidenum">
              <a:rPr lang="en-US" smtClean="0"/>
              <a:pPr>
                <a:defRPr/>
              </a:pPr>
              <a:t>38</a:t>
            </a:fld>
            <a:endParaRPr lang="en-US" dirty="0"/>
          </a:p>
        </p:txBody>
      </p:sp>
    </p:spTree>
    <p:extLst>
      <p:ext uri="{BB962C8B-B14F-4D97-AF65-F5344CB8AC3E}">
        <p14:creationId xmlns:p14="http://schemas.microsoft.com/office/powerpoint/2010/main" val="3982478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28CE22B1-55CB-49CD-8743-3CD8D8154C8B}"/>
              </a:ext>
            </a:extLst>
          </p:cNvPr>
          <p:cNvSpPr>
            <a:spLocks noGrp="1"/>
          </p:cNvSpPr>
          <p:nvPr>
            <p:ph type="ftr" sz="quarter" idx="4"/>
          </p:nvPr>
        </p:nvSpPr>
        <p:spPr/>
        <p:txBody>
          <a:bodyPr/>
          <a:lstStyle/>
          <a:p>
            <a:r>
              <a:rPr lang="en-US"/>
              <a:t>© Copyright IBM Corporation 2018, 2022</a:t>
            </a:r>
          </a:p>
        </p:txBody>
      </p:sp>
    </p:spTree>
    <p:extLst>
      <p:ext uri="{BB962C8B-B14F-4D97-AF65-F5344CB8AC3E}">
        <p14:creationId xmlns:p14="http://schemas.microsoft.com/office/powerpoint/2010/main" val="413335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491120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7860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795894">
              <a:defRPr/>
            </a:pPr>
            <a:r>
              <a:rPr lang="en-GB" dirty="0"/>
              <a:t>CRISP-DM is an industry-proven way to guide your data mining efforts. It is the most widely used analytics model. It describes common approaches that are used by data mining experts. </a:t>
            </a:r>
          </a:p>
          <a:p>
            <a:r>
              <a:rPr lang="en-GB" dirty="0"/>
              <a:t>As a methodology, it includes descriptions of the typical phases of a project, the tasks that are involved with each phase, and an explanation of the relationships between these tasks.</a:t>
            </a:r>
          </a:p>
          <a:p>
            <a:r>
              <a:rPr lang="en-GB" dirty="0"/>
              <a:t>As a process model, CRISP-DM provides an overview of the data mining lifecycle. </a:t>
            </a:r>
            <a:r>
              <a:rPr lang="en-GB" sz="1200" dirty="0"/>
              <a:t>In a nutshell, it consolidates preferred practices.</a:t>
            </a:r>
          </a:p>
          <a:p>
            <a:endParaRPr lang="en-US" sz="1200" dirty="0"/>
          </a:p>
          <a:p>
            <a:r>
              <a:rPr lang="en-GB" b="1" dirty="0"/>
              <a:t>References</a:t>
            </a:r>
            <a:endParaRPr lang="en-GB" dirty="0"/>
          </a:p>
          <a:p>
            <a:r>
              <a:rPr lang="en-GB" dirty="0"/>
              <a:t>CRISP-DM - Step-by-step data mining guide</a:t>
            </a:r>
          </a:p>
          <a:p>
            <a:r>
              <a:rPr lang="en-GB" dirty="0"/>
              <a:t>https://www.semanticscholar.org/paper/CRISP-DM-1.0%3A-Step-by-step-data-mining-guide-Chapman-Clinton/54bad20bbc7938991bf34f86dde0babfbd2d5a72</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26009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The lifecycle model consists of six phases with arrows indicating the most important and frequent dependencies between phases. The sequence of the phases is not strict. In fact, most projects move back and forth between phases as necessary. </a:t>
            </a:r>
          </a:p>
          <a:p>
            <a:r>
              <a:rPr lang="en-GB" dirty="0"/>
              <a:t>It starts with business understanding, and then moves to data understanding, data preparation, modelling, evaluation, and deployment. </a:t>
            </a:r>
          </a:p>
          <a:p>
            <a:r>
              <a:rPr lang="en-GB" dirty="0"/>
              <a:t>The CRISP-DM model is flexible and can be customized easily. For example, if your organization aims to detect money laundering, it is likely that you examine large amounts of data without a specific modelling goal. Instead of modelling, your work focuses on data exploration and visualization to uncover suspicious patterns in financial data. </a:t>
            </a:r>
          </a:p>
          <a:p>
            <a:r>
              <a:rPr lang="en-GB" dirty="0"/>
              <a:t>In such a situation, the modelling, evaluation, and deployment phases might be less relevant than the data understanding and preparation phases. However, it is still important to consider some of the questions that are raised during these later phases for long-term planning and future data mining goals.</a:t>
            </a:r>
          </a:p>
          <a:p>
            <a:endParaRPr lang="en-GB" dirty="0"/>
          </a:p>
          <a:p>
            <a:r>
              <a:rPr lang="en-GB" b="1" dirty="0"/>
              <a:t>Reference</a:t>
            </a:r>
            <a:r>
              <a:rPr lang="en-GB" dirty="0"/>
              <a:t>:</a:t>
            </a:r>
          </a:p>
          <a:p>
            <a:r>
              <a:rPr lang="en-GB" dirty="0"/>
              <a:t>CRISP-DM Help Overview</a:t>
            </a:r>
          </a:p>
          <a:p>
            <a:r>
              <a:rPr lang="en-GB" dirty="0"/>
              <a:t>https://www.ibm.com/docs/en/spss-modeler/18.2.0?topic=dm-crisp-help-overview</a:t>
            </a:r>
          </a:p>
          <a:p>
            <a:endParaRPr lang="en-GB"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5684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788E667-A845-4828-90C5-A20BF2A2E225}"/>
              </a:ext>
            </a:extLst>
          </p:cNvPr>
          <p:cNvSpPr>
            <a:spLocks noGrp="1" noChangeArrowheads="1"/>
          </p:cNvSpPr>
          <p:nvPr>
            <p:ph type="sldNum" sz="quarter" idx="5"/>
          </p:nvPr>
        </p:nvSpPr>
        <p:spPr>
          <a:noFill/>
        </p:spPr>
        <p:txBody>
          <a:bodyPr/>
          <a:lstStyle>
            <a:lvl1pPr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1pPr>
            <a:lvl2pPr marL="646664" indent="-248717"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2pPr>
            <a:lvl3pPr marL="994867"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3pPr>
            <a:lvl4pPr marL="1392814"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4pPr>
            <a:lvl5pPr marL="1790761" indent="-198973" defTabSz="809711">
              <a:spcBef>
                <a:spcPct val="30000"/>
              </a:spcBef>
              <a:buClr>
                <a:schemeClr val="bg2"/>
              </a:buClr>
              <a:buFont typeface="Wingdings" panose="05000000000000000000" pitchFamily="2" charset="2"/>
              <a:defRPr>
                <a:solidFill>
                  <a:schemeClr val="tx1"/>
                </a:solidFill>
                <a:latin typeface="Tahoma" panose="020B0604030504040204" pitchFamily="34" charset="0"/>
              </a:defRPr>
            </a:lvl5pPr>
            <a:lvl6pPr marL="2188708"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6pPr>
            <a:lvl7pPr marL="2586655"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7pPr>
            <a:lvl8pPr marL="2984602"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8pPr>
            <a:lvl9pPr marL="3382548" indent="-198973" defTabSz="809711" eaLnBrk="0" fontAlgn="base" hangingPunct="0">
              <a:spcBef>
                <a:spcPct val="30000"/>
              </a:spcBef>
              <a:spcAft>
                <a:spcPct val="0"/>
              </a:spcAft>
              <a:buClr>
                <a:schemeClr val="bg2"/>
              </a:buClr>
              <a:buFont typeface="Wingdings" panose="05000000000000000000" pitchFamily="2" charset="2"/>
              <a:defRPr>
                <a:solidFill>
                  <a:schemeClr val="tx1"/>
                </a:solidFill>
                <a:latin typeface="Tahoma" panose="020B0604030504040204" pitchFamily="34" charset="0"/>
              </a:defRPr>
            </a:lvl9pPr>
          </a:lstStyle>
          <a:p>
            <a:pPr>
              <a:spcBef>
                <a:spcPct val="0"/>
              </a:spcBef>
              <a:buClrTx/>
              <a:buFontTx/>
              <a:buNone/>
            </a:pPr>
            <a:fld id="{C244C846-8846-4333-B6DD-6885D8B64B35}" type="slidenum">
              <a:rPr lang="en-US" altLang="en-US" smtClean="0">
                <a:solidFill>
                  <a:srgbClr val="CC0000"/>
                </a:solidFill>
                <a:latin typeface="Arial" panose="020B0604020202020204" pitchFamily="34" charset="0"/>
              </a:rPr>
              <a:pPr>
                <a:spcBef>
                  <a:spcPct val="0"/>
                </a:spcBef>
                <a:buClrTx/>
                <a:buFontTx/>
                <a:buNone/>
              </a:pPr>
              <a:t>7</a:t>
            </a:fld>
            <a:endParaRPr lang="en-US" altLang="en-US" b="0" dirty="0">
              <a:latin typeface="Arial" panose="020B0604020202020204" pitchFamily="34" charset="0"/>
            </a:endParaRPr>
          </a:p>
        </p:txBody>
      </p:sp>
      <p:sp>
        <p:nvSpPr>
          <p:cNvPr id="18435" name="Rectangle 1026">
            <a:extLst>
              <a:ext uri="{FF2B5EF4-FFF2-40B4-BE49-F238E27FC236}">
                <a16:creationId xmlns:a16="http://schemas.microsoft.com/office/drawing/2014/main" id="{8B29C755-BEE4-431D-BBFF-D7E3B1D224D0}"/>
              </a:ext>
            </a:extLst>
          </p:cNvPr>
          <p:cNvSpPr>
            <a:spLocks noGrp="1" noRot="1" noChangeAspect="1" noChangeArrowheads="1" noTextEdit="1"/>
          </p:cNvSpPr>
          <p:nvPr>
            <p:ph type="sldImg"/>
          </p:nvPr>
        </p:nvSpPr>
        <p:spPr>
          <a:solidFill>
            <a:srgbClr val="FFFFFF"/>
          </a:solidFill>
          <a:ln/>
        </p:spPr>
      </p:sp>
      <p:sp>
        <p:nvSpPr>
          <p:cNvPr id="18436" name="Notes Placeholder 1">
            <a:extLst>
              <a:ext uri="{FF2B5EF4-FFF2-40B4-BE49-F238E27FC236}">
                <a16:creationId xmlns:a16="http://schemas.microsoft.com/office/drawing/2014/main" id="{63868D26-3E4D-479F-9BAE-9BED090C9FB5}"/>
              </a:ext>
            </a:extLst>
          </p:cNvPr>
          <p:cNvSpPr>
            <a:spLocks noGrp="1"/>
          </p:cNvSpPr>
          <p:nvPr>
            <p:ph type="body" sz="quarter" idx="10"/>
          </p:nvPr>
        </p:nvSpPr>
        <p:spPr>
          <a:noFill/>
        </p:spPr>
        <p:txBody>
          <a:bodyPr/>
          <a:lstStyle/>
          <a:p>
            <a:pPr eaLnBrk="1" hangingPunct="1"/>
            <a:r>
              <a:rPr lang="en-US" altLang="en-US" dirty="0">
                <a:latin typeface="Arial" panose="020B0604020202020204" pitchFamily="34" charset="0"/>
              </a:rPr>
              <a:t>This slide summarizes the tasks of each phase in CRISP-DM.</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61292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31688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defTabSz="795894">
              <a:defRPr/>
            </a:pPr>
            <a:r>
              <a:rPr lang="en-GB" dirty="0">
                <a:effectLst/>
              </a:rPr>
              <a:t>Machine learning algorithms depend highly on the quality and quantity of data. You must provide these algorithms with the correct data. </a:t>
            </a:r>
            <a:r>
              <a:rPr lang="en-US" dirty="0"/>
              <a:t>Data preparation is a large subject that can involve many iterations, exploration, and analysis. Becoming proficient at data preparation will make you a master at machine learning.</a:t>
            </a:r>
          </a:p>
          <a:p>
            <a:pPr>
              <a:spcAft>
                <a:spcPts val="1044"/>
              </a:spcAft>
            </a:pPr>
            <a:r>
              <a:rPr lang="en-GB" dirty="0"/>
              <a:t>This section covers the basic tasks of the data preparation process: </a:t>
            </a:r>
            <a:r>
              <a:rPr lang="en-US" dirty="0"/>
              <a:t>data selection, data preprocessing, and data transformation.</a:t>
            </a:r>
          </a:p>
          <a:p>
            <a:pPr>
              <a:spcAft>
                <a:spcPts val="1044"/>
              </a:spcAft>
            </a:pPr>
            <a:endParaRPr lang="en-US" dirty="0"/>
          </a:p>
          <a:p>
            <a:r>
              <a:rPr lang="en-GB" b="1" dirty="0"/>
              <a:t>References</a:t>
            </a:r>
          </a:p>
          <a:p>
            <a:r>
              <a:rPr lang="en-US" dirty="0"/>
              <a:t>What Is Data Processing: Cycle, Types, Methods, Steps and Examples</a:t>
            </a:r>
            <a:endParaRPr lang="en-GB" dirty="0"/>
          </a:p>
          <a:p>
            <a:r>
              <a:rPr lang="en-GB" dirty="0"/>
              <a:t>https://www.simplilearn.com/data-preprocessing-tutorial</a:t>
            </a:r>
          </a:p>
          <a:p>
            <a:r>
              <a:rPr lang="en-US" dirty="0"/>
              <a:t>How to Prepare Data For Machine Learning</a:t>
            </a:r>
            <a:endParaRPr lang="en-GB" dirty="0"/>
          </a:p>
          <a:p>
            <a:r>
              <a:rPr lang="en-GB" dirty="0"/>
              <a:t>https://machinelearningmastery.com/how-to-prepare-data-for-machine-learning</a:t>
            </a: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526943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IBM Watson Machine Learning and AutoAI</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IBM Watson Machine Learning and AutoAI</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13.xml"/><Relationship Id="rId5" Type="http://schemas.openxmlformats.org/officeDocument/2006/relationships/image" Target="../media/image34.sv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14.xml"/><Relationship Id="rId5" Type="http://schemas.openxmlformats.org/officeDocument/2006/relationships/image" Target="../media/image34.sv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15.xml"/><Relationship Id="rId5" Type="http://schemas.openxmlformats.org/officeDocument/2006/relationships/image" Target="../media/image34.sv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6.xml"/><Relationship Id="rId4" Type="http://schemas.openxmlformats.org/officeDocument/2006/relationships/image" Target="../media/image34.sv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tags" Target="../tags/tag16.xml"/><Relationship Id="rId5" Type="http://schemas.openxmlformats.org/officeDocument/2006/relationships/image" Target="../media/image36.sv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ags" Target="../tags/tag17.xml"/><Relationship Id="rId5" Type="http://schemas.openxmlformats.org/officeDocument/2006/relationships/image" Target="../media/image36.sv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ags" Target="../tags/tag18.xml"/><Relationship Id="rId5" Type="http://schemas.openxmlformats.org/officeDocument/2006/relationships/image" Target="../media/image36.sv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36.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600" y="608400"/>
            <a:ext cx="9216000" cy="3769200"/>
          </a:xfrm>
        </p:spPr>
        <p:txBody>
          <a:bodyPr/>
          <a:lstStyle/>
          <a:p>
            <a:r>
              <a:rPr lang="en-US"/>
              <a:t>Introduction to IBM Watson Machine Learning and AutoAI</a:t>
            </a:r>
            <a:endParaRPr lang="en-GB" dirty="0"/>
          </a:p>
        </p:txBody>
      </p:sp>
      <p:sp>
        <p:nvSpPr>
          <p:cNvPr id="7" name="Text Placeholder 6">
            <a:extLst>
              <a:ext uri="{FF2B5EF4-FFF2-40B4-BE49-F238E27FC236}">
                <a16:creationId xmlns:a16="http://schemas.microsoft.com/office/drawing/2014/main" id="{2FF5BE57-F80C-4753-AA56-30D5718B31D4}"/>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E90CBB37-9EF4-EC52-FC4A-CC0CBD3B754A}"/>
              </a:ext>
            </a:extLst>
          </p:cNvPr>
          <p:cNvSpPr>
            <a:spLocks noGrp="1"/>
          </p:cNvSpPr>
          <p:nvPr>
            <p:ph type="ftr" sz="quarter" idx="10"/>
          </p:nvPr>
        </p:nvSpPr>
        <p:spPr/>
        <p:txBody>
          <a:bodyPr/>
          <a:lstStyle/>
          <a:p>
            <a:pPr>
              <a:defRPr/>
            </a:pPr>
            <a:r>
              <a:rPr lang="en-US"/>
              <a:t>© Copyright IBM Corporation 2018,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Data selection</a:t>
            </a:r>
          </a:p>
        </p:txBody>
      </p:sp>
      <p:sp>
        <p:nvSpPr>
          <p:cNvPr id="3" name="Content Placeholder 2"/>
          <p:cNvSpPr>
            <a:spLocks noGrp="1"/>
          </p:cNvSpPr>
          <p:nvPr>
            <p:ph idx="1"/>
          </p:nvPr>
        </p:nvSpPr>
        <p:spPr>
          <a:xfrm>
            <a:off x="208800" y="1164168"/>
            <a:ext cx="11641455" cy="5513832"/>
          </a:xfrm>
        </p:spPr>
        <p:txBody>
          <a:bodyPr/>
          <a:lstStyle/>
          <a:p>
            <a:r>
              <a:rPr lang="en-US" dirty="0"/>
              <a:t>Think about:</a:t>
            </a:r>
          </a:p>
          <a:p>
            <a:pPr lvl="1"/>
            <a:r>
              <a:rPr lang="en-US" dirty="0"/>
              <a:t>What data is available, what data is missing, and what data can be removed?</a:t>
            </a:r>
          </a:p>
          <a:p>
            <a:pPr lvl="1"/>
            <a:r>
              <a:rPr lang="en-US" dirty="0"/>
              <a:t>Is the selected sample an accurate representation of the entire population?</a:t>
            </a:r>
          </a:p>
          <a:p>
            <a:pPr lvl="1"/>
            <a:r>
              <a:rPr lang="en-US" dirty="0"/>
              <a:t>Is more data better?</a:t>
            </a:r>
          </a:p>
          <a:p>
            <a:endParaRPr lang="en-US" dirty="0"/>
          </a:p>
          <a:p>
            <a:pPr lvl="1"/>
            <a:endParaRPr lang="en-GB" dirty="0"/>
          </a:p>
        </p:txBody>
      </p:sp>
      <p:pic>
        <p:nvPicPr>
          <p:cNvPr id="4" name="Picture 3">
            <a:extLst>
              <a:ext uri="{FF2B5EF4-FFF2-40B4-BE49-F238E27FC236}">
                <a16:creationId xmlns:a16="http://schemas.microsoft.com/office/drawing/2014/main" id="{83C1D56C-711E-467C-BC66-97CE6BEFD05C}"/>
              </a:ext>
            </a:extLst>
          </p:cNvPr>
          <p:cNvPicPr>
            <a:picLocks noChangeAspect="1"/>
          </p:cNvPicPr>
          <p:nvPr/>
        </p:nvPicPr>
        <p:blipFill>
          <a:blip r:embed="rId3"/>
          <a:stretch>
            <a:fillRect/>
          </a:stretch>
        </p:blipFill>
        <p:spPr>
          <a:xfrm>
            <a:off x="4097555" y="2938072"/>
            <a:ext cx="6449796" cy="3457145"/>
          </a:xfrm>
          <a:prstGeom prst="rect">
            <a:avLst/>
          </a:prstGeom>
        </p:spPr>
      </p:pic>
      <p:sp>
        <p:nvSpPr>
          <p:cNvPr id="6" name="TextBox 5">
            <a:extLst>
              <a:ext uri="{FF2B5EF4-FFF2-40B4-BE49-F238E27FC236}">
                <a16:creationId xmlns:a16="http://schemas.microsoft.com/office/drawing/2014/main" id="{3F9963C8-D33E-486B-B5C8-6E42C19D089C}"/>
              </a:ext>
            </a:extLst>
          </p:cNvPr>
          <p:cNvSpPr txBox="1"/>
          <p:nvPr/>
        </p:nvSpPr>
        <p:spPr>
          <a:xfrm>
            <a:off x="4767885" y="6395217"/>
            <a:ext cx="4822521" cy="400110"/>
          </a:xfrm>
          <a:prstGeom prst="rect">
            <a:avLst/>
          </a:prstGeom>
          <a:noFill/>
        </p:spPr>
        <p:txBody>
          <a:bodyPr wrap="square" rtlCol="0">
            <a:spAutoFit/>
          </a:bodyPr>
          <a:lstStyle/>
          <a:p>
            <a:r>
              <a:rPr lang="en-GB" sz="1100" dirty="0"/>
              <a:t>Banko and Brill [2001] http://www.aclweb.org/anthology/P01-1005</a:t>
            </a:r>
          </a:p>
          <a:p>
            <a:endParaRPr lang="en-US" sz="900" dirty="0"/>
          </a:p>
        </p:txBody>
      </p:sp>
      <p:sp>
        <p:nvSpPr>
          <p:cNvPr id="8" name="Footer Placeholder 7">
            <a:extLst>
              <a:ext uri="{FF2B5EF4-FFF2-40B4-BE49-F238E27FC236}">
                <a16:creationId xmlns:a16="http://schemas.microsoft.com/office/drawing/2014/main" id="{9F3CA855-3C6B-E753-105E-799A2F11EAF2}"/>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44287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Data selection: Samples selection</a:t>
            </a:r>
          </a:p>
        </p:txBody>
      </p:sp>
      <p:sp>
        <p:nvSpPr>
          <p:cNvPr id="3" name="Content Placeholder 2"/>
          <p:cNvSpPr>
            <a:spLocks noGrp="1"/>
          </p:cNvSpPr>
          <p:nvPr>
            <p:ph idx="1"/>
          </p:nvPr>
        </p:nvSpPr>
        <p:spPr>
          <a:xfrm>
            <a:off x="208800" y="1164168"/>
            <a:ext cx="11641455" cy="5513832"/>
          </a:xfrm>
        </p:spPr>
        <p:txBody>
          <a:bodyPr/>
          <a:lstStyle/>
          <a:p>
            <a:r>
              <a:rPr lang="en-US" dirty="0"/>
              <a:t>Selecting the correct size of the sample is a key step in data preparation. Samples that are too large or too small might give skewed results.</a:t>
            </a:r>
          </a:p>
          <a:p>
            <a:pPr lvl="1"/>
            <a:r>
              <a:rPr lang="en-US" dirty="0"/>
              <a:t>Sampling noise</a:t>
            </a:r>
          </a:p>
          <a:p>
            <a:pPr lvl="1"/>
            <a:r>
              <a:rPr lang="en-US" dirty="0"/>
              <a:t>Sampling bias</a:t>
            </a:r>
          </a:p>
        </p:txBody>
      </p:sp>
      <p:grpSp>
        <p:nvGrpSpPr>
          <p:cNvPr id="6" name="Group 5">
            <a:extLst>
              <a:ext uri="{FF2B5EF4-FFF2-40B4-BE49-F238E27FC236}">
                <a16:creationId xmlns:a16="http://schemas.microsoft.com/office/drawing/2014/main" id="{C989A8A4-C0F7-D546-B5AF-211029CC7DC5}"/>
              </a:ext>
            </a:extLst>
          </p:cNvPr>
          <p:cNvGrpSpPr/>
          <p:nvPr/>
        </p:nvGrpSpPr>
        <p:grpSpPr>
          <a:xfrm>
            <a:off x="1925727" y="4324325"/>
            <a:ext cx="3318977" cy="1679541"/>
            <a:chOff x="1263175" y="1878291"/>
            <a:chExt cx="3318977" cy="1679541"/>
          </a:xfrm>
        </p:grpSpPr>
        <p:pic>
          <p:nvPicPr>
            <p:cNvPr id="7" name="Graphic 6" descr="Users">
              <a:extLst>
                <a:ext uri="{FF2B5EF4-FFF2-40B4-BE49-F238E27FC236}">
                  <a16:creationId xmlns:a16="http://schemas.microsoft.com/office/drawing/2014/main" id="{F96CD745-48B7-1947-9437-D72CCF446F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3175" y="1878291"/>
              <a:ext cx="914400" cy="914400"/>
            </a:xfrm>
            <a:prstGeom prst="rect">
              <a:avLst/>
            </a:prstGeom>
          </p:spPr>
        </p:pic>
        <p:pic>
          <p:nvPicPr>
            <p:cNvPr id="8" name="Graphic 7" descr="Users">
              <a:extLst>
                <a:ext uri="{FF2B5EF4-FFF2-40B4-BE49-F238E27FC236}">
                  <a16:creationId xmlns:a16="http://schemas.microsoft.com/office/drawing/2014/main" id="{4389A2C7-982E-3840-8820-0AB4128AC6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5463" y="1878291"/>
              <a:ext cx="914400" cy="914400"/>
            </a:xfrm>
            <a:prstGeom prst="rect">
              <a:avLst/>
            </a:prstGeom>
          </p:spPr>
        </p:pic>
        <p:pic>
          <p:nvPicPr>
            <p:cNvPr id="9" name="Graphic 8" descr="Users">
              <a:extLst>
                <a:ext uri="{FF2B5EF4-FFF2-40B4-BE49-F238E27FC236}">
                  <a16:creationId xmlns:a16="http://schemas.microsoft.com/office/drawing/2014/main" id="{9D0DF77A-E058-2A40-9650-CB0C0877E1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7752" y="1878291"/>
              <a:ext cx="914400" cy="914400"/>
            </a:xfrm>
            <a:prstGeom prst="rect">
              <a:avLst/>
            </a:prstGeom>
          </p:spPr>
        </p:pic>
        <p:pic>
          <p:nvPicPr>
            <p:cNvPr id="10" name="Graphic 9" descr="Users">
              <a:extLst>
                <a:ext uri="{FF2B5EF4-FFF2-40B4-BE49-F238E27FC236}">
                  <a16:creationId xmlns:a16="http://schemas.microsoft.com/office/drawing/2014/main" id="{6713B041-5A88-A247-8020-E722E713EC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4319" y="2643432"/>
              <a:ext cx="914400" cy="914400"/>
            </a:xfrm>
            <a:prstGeom prst="rect">
              <a:avLst/>
            </a:prstGeom>
          </p:spPr>
        </p:pic>
        <p:pic>
          <p:nvPicPr>
            <p:cNvPr id="11" name="Graphic 10" descr="Users">
              <a:extLst>
                <a:ext uri="{FF2B5EF4-FFF2-40B4-BE49-F238E27FC236}">
                  <a16:creationId xmlns:a16="http://schemas.microsoft.com/office/drawing/2014/main" id="{3774C034-B95A-BE4D-8755-ED9EEC2890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6607" y="2643432"/>
              <a:ext cx="914400" cy="914400"/>
            </a:xfrm>
            <a:prstGeom prst="rect">
              <a:avLst/>
            </a:prstGeom>
          </p:spPr>
        </p:pic>
      </p:grpSp>
      <p:grpSp>
        <p:nvGrpSpPr>
          <p:cNvPr id="12" name="Group 11">
            <a:extLst>
              <a:ext uri="{FF2B5EF4-FFF2-40B4-BE49-F238E27FC236}">
                <a16:creationId xmlns:a16="http://schemas.microsoft.com/office/drawing/2014/main" id="{E3177DA6-1AC6-C945-B8C2-1109030C709A}"/>
              </a:ext>
            </a:extLst>
          </p:cNvPr>
          <p:cNvGrpSpPr/>
          <p:nvPr/>
        </p:nvGrpSpPr>
        <p:grpSpPr>
          <a:xfrm>
            <a:off x="8172956" y="3638744"/>
            <a:ext cx="2116688" cy="1833576"/>
            <a:chOff x="7409974" y="2550118"/>
            <a:chExt cx="2116688" cy="1833576"/>
          </a:xfrm>
        </p:grpSpPr>
        <p:pic>
          <p:nvPicPr>
            <p:cNvPr id="13" name="Graphic 12" descr="Users">
              <a:extLst>
                <a:ext uri="{FF2B5EF4-FFF2-40B4-BE49-F238E27FC236}">
                  <a16:creationId xmlns:a16="http://schemas.microsoft.com/office/drawing/2014/main" id="{CAF1F689-F96F-AD4F-94EC-1B2EED109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9974" y="2550118"/>
              <a:ext cx="914400" cy="914400"/>
            </a:xfrm>
            <a:prstGeom prst="rect">
              <a:avLst/>
            </a:prstGeom>
          </p:spPr>
        </p:pic>
        <p:pic>
          <p:nvPicPr>
            <p:cNvPr id="14" name="Graphic 13" descr="Users">
              <a:extLst>
                <a:ext uri="{FF2B5EF4-FFF2-40B4-BE49-F238E27FC236}">
                  <a16:creationId xmlns:a16="http://schemas.microsoft.com/office/drawing/2014/main" id="{98D63564-3096-EB4A-93EB-353E791D51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262" y="2550118"/>
              <a:ext cx="914400" cy="914400"/>
            </a:xfrm>
            <a:prstGeom prst="rect">
              <a:avLst/>
            </a:prstGeom>
          </p:spPr>
        </p:pic>
        <p:pic>
          <p:nvPicPr>
            <p:cNvPr id="15" name="Graphic 14" descr="Users">
              <a:extLst>
                <a:ext uri="{FF2B5EF4-FFF2-40B4-BE49-F238E27FC236}">
                  <a16:creationId xmlns:a16="http://schemas.microsoft.com/office/drawing/2014/main" id="{01F29FDF-8231-B64B-AB88-B2BF870F4E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9974" y="3469294"/>
              <a:ext cx="914400" cy="914400"/>
            </a:xfrm>
            <a:prstGeom prst="rect">
              <a:avLst/>
            </a:prstGeom>
          </p:spPr>
        </p:pic>
        <p:pic>
          <p:nvPicPr>
            <p:cNvPr id="16" name="Graphic 15" descr="Users">
              <a:extLst>
                <a:ext uri="{FF2B5EF4-FFF2-40B4-BE49-F238E27FC236}">
                  <a16:creationId xmlns:a16="http://schemas.microsoft.com/office/drawing/2014/main" id="{74A13819-AA6A-0A44-8A86-8B6F9E0F27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262" y="3469294"/>
              <a:ext cx="914400" cy="914400"/>
            </a:xfrm>
            <a:prstGeom prst="rect">
              <a:avLst/>
            </a:prstGeom>
          </p:spPr>
        </p:pic>
      </p:grpSp>
      <p:grpSp>
        <p:nvGrpSpPr>
          <p:cNvPr id="17" name="Group 16">
            <a:extLst>
              <a:ext uri="{FF2B5EF4-FFF2-40B4-BE49-F238E27FC236}">
                <a16:creationId xmlns:a16="http://schemas.microsoft.com/office/drawing/2014/main" id="{E99BB6AA-1F26-C447-96E4-8EEFDD1DD810}"/>
              </a:ext>
            </a:extLst>
          </p:cNvPr>
          <p:cNvGrpSpPr/>
          <p:nvPr/>
        </p:nvGrpSpPr>
        <p:grpSpPr>
          <a:xfrm>
            <a:off x="1925727" y="5853209"/>
            <a:ext cx="3318977" cy="914400"/>
            <a:chOff x="1263175" y="1878291"/>
            <a:chExt cx="3318977" cy="914400"/>
          </a:xfrm>
        </p:grpSpPr>
        <p:pic>
          <p:nvPicPr>
            <p:cNvPr id="18" name="Graphic 17" descr="Users">
              <a:extLst>
                <a:ext uri="{FF2B5EF4-FFF2-40B4-BE49-F238E27FC236}">
                  <a16:creationId xmlns:a16="http://schemas.microsoft.com/office/drawing/2014/main" id="{F0032E0B-BD24-3649-ACCE-CFD3A6C0C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3175" y="1878291"/>
              <a:ext cx="914400" cy="914400"/>
            </a:xfrm>
            <a:prstGeom prst="rect">
              <a:avLst/>
            </a:prstGeom>
          </p:spPr>
        </p:pic>
        <p:pic>
          <p:nvPicPr>
            <p:cNvPr id="19" name="Graphic 18" descr="Users">
              <a:extLst>
                <a:ext uri="{FF2B5EF4-FFF2-40B4-BE49-F238E27FC236}">
                  <a16:creationId xmlns:a16="http://schemas.microsoft.com/office/drawing/2014/main" id="{EC3C9E5F-70B1-A34D-8F91-30EE0B3E2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5463" y="1878291"/>
              <a:ext cx="914400" cy="914400"/>
            </a:xfrm>
            <a:prstGeom prst="rect">
              <a:avLst/>
            </a:prstGeom>
          </p:spPr>
        </p:pic>
        <p:pic>
          <p:nvPicPr>
            <p:cNvPr id="20" name="Graphic 19" descr="Users">
              <a:extLst>
                <a:ext uri="{FF2B5EF4-FFF2-40B4-BE49-F238E27FC236}">
                  <a16:creationId xmlns:a16="http://schemas.microsoft.com/office/drawing/2014/main" id="{9C9BEF6C-AA1F-5341-B4D7-E2A6920112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7752" y="1878291"/>
              <a:ext cx="914400" cy="914400"/>
            </a:xfrm>
            <a:prstGeom prst="rect">
              <a:avLst/>
            </a:prstGeom>
          </p:spPr>
        </p:pic>
      </p:grpSp>
      <p:sp>
        <p:nvSpPr>
          <p:cNvPr id="21" name="Arrow: Striped Right 30">
            <a:extLst>
              <a:ext uri="{FF2B5EF4-FFF2-40B4-BE49-F238E27FC236}">
                <a16:creationId xmlns:a16="http://schemas.microsoft.com/office/drawing/2014/main" id="{2CB83DC5-97C0-4A4B-8077-2539728C0EEC}"/>
              </a:ext>
            </a:extLst>
          </p:cNvPr>
          <p:cNvSpPr/>
          <p:nvPr/>
        </p:nvSpPr>
        <p:spPr>
          <a:xfrm>
            <a:off x="6181525" y="4215434"/>
            <a:ext cx="978408" cy="670831"/>
          </a:xfrm>
          <a:prstGeom prst="stripedRightArrow">
            <a:avLst/>
          </a:prstGeom>
          <a:solidFill>
            <a:srgbClr val="00B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5CA"/>
              </a:solidFill>
            </a:endParaRPr>
          </a:p>
        </p:txBody>
      </p:sp>
      <p:grpSp>
        <p:nvGrpSpPr>
          <p:cNvPr id="22" name="Group 21">
            <a:extLst>
              <a:ext uri="{FF2B5EF4-FFF2-40B4-BE49-F238E27FC236}">
                <a16:creationId xmlns:a16="http://schemas.microsoft.com/office/drawing/2014/main" id="{66E83727-3ABC-CE48-ADAF-4BED47D94171}"/>
              </a:ext>
            </a:extLst>
          </p:cNvPr>
          <p:cNvGrpSpPr/>
          <p:nvPr/>
        </p:nvGrpSpPr>
        <p:grpSpPr>
          <a:xfrm>
            <a:off x="1925727" y="2798974"/>
            <a:ext cx="3318977" cy="1679541"/>
            <a:chOff x="1263175" y="1878291"/>
            <a:chExt cx="3318977" cy="1679541"/>
          </a:xfrm>
        </p:grpSpPr>
        <p:pic>
          <p:nvPicPr>
            <p:cNvPr id="23" name="Graphic 22" descr="Users">
              <a:extLst>
                <a:ext uri="{FF2B5EF4-FFF2-40B4-BE49-F238E27FC236}">
                  <a16:creationId xmlns:a16="http://schemas.microsoft.com/office/drawing/2014/main" id="{B023C149-3D7A-8F46-BE4B-77E8A960D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3175" y="1878291"/>
              <a:ext cx="914400" cy="914400"/>
            </a:xfrm>
            <a:prstGeom prst="rect">
              <a:avLst/>
            </a:prstGeom>
          </p:spPr>
        </p:pic>
        <p:pic>
          <p:nvPicPr>
            <p:cNvPr id="24" name="Graphic 23" descr="Users">
              <a:extLst>
                <a:ext uri="{FF2B5EF4-FFF2-40B4-BE49-F238E27FC236}">
                  <a16:creationId xmlns:a16="http://schemas.microsoft.com/office/drawing/2014/main" id="{351EE78B-4642-4B4F-BC33-FF79794D1D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5463" y="1878291"/>
              <a:ext cx="914400" cy="914400"/>
            </a:xfrm>
            <a:prstGeom prst="rect">
              <a:avLst/>
            </a:prstGeom>
          </p:spPr>
        </p:pic>
        <p:pic>
          <p:nvPicPr>
            <p:cNvPr id="25" name="Graphic 24" descr="Users">
              <a:extLst>
                <a:ext uri="{FF2B5EF4-FFF2-40B4-BE49-F238E27FC236}">
                  <a16:creationId xmlns:a16="http://schemas.microsoft.com/office/drawing/2014/main" id="{6742A77D-888C-DC43-9820-44945DD9FF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7752" y="1878291"/>
              <a:ext cx="914400" cy="914400"/>
            </a:xfrm>
            <a:prstGeom prst="rect">
              <a:avLst/>
            </a:prstGeom>
          </p:spPr>
        </p:pic>
        <p:pic>
          <p:nvPicPr>
            <p:cNvPr id="26" name="Graphic 25" descr="Users">
              <a:extLst>
                <a:ext uri="{FF2B5EF4-FFF2-40B4-BE49-F238E27FC236}">
                  <a16:creationId xmlns:a16="http://schemas.microsoft.com/office/drawing/2014/main" id="{E16EBE31-7608-5547-A26F-19C8236B7E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4319" y="2643432"/>
              <a:ext cx="914400" cy="914400"/>
            </a:xfrm>
            <a:prstGeom prst="rect">
              <a:avLst/>
            </a:prstGeom>
          </p:spPr>
        </p:pic>
        <p:pic>
          <p:nvPicPr>
            <p:cNvPr id="27" name="Graphic 26" descr="Users">
              <a:extLst>
                <a:ext uri="{FF2B5EF4-FFF2-40B4-BE49-F238E27FC236}">
                  <a16:creationId xmlns:a16="http://schemas.microsoft.com/office/drawing/2014/main" id="{B2F75441-E395-A145-A429-051167702D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6607" y="2643432"/>
              <a:ext cx="914400" cy="914400"/>
            </a:xfrm>
            <a:prstGeom prst="rect">
              <a:avLst/>
            </a:prstGeom>
          </p:spPr>
        </p:pic>
      </p:grpSp>
      <p:sp>
        <p:nvSpPr>
          <p:cNvPr id="28" name="Footer Placeholder 27">
            <a:extLst>
              <a:ext uri="{FF2B5EF4-FFF2-40B4-BE49-F238E27FC236}">
                <a16:creationId xmlns:a16="http://schemas.microsoft.com/office/drawing/2014/main" id="{90F02E81-DC9C-D45D-D7A8-7B6AE23EDCC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6185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altLang="en-US" dirty="0"/>
              <a:t>Data selection: Survey sampling</a:t>
            </a:r>
            <a:endParaRPr lang="en-GB" dirty="0"/>
          </a:p>
        </p:txBody>
      </p:sp>
      <p:sp>
        <p:nvSpPr>
          <p:cNvPr id="3" name="Content Placeholder 2"/>
          <p:cNvSpPr>
            <a:spLocks noGrp="1"/>
          </p:cNvSpPr>
          <p:nvPr>
            <p:ph idx="1"/>
          </p:nvPr>
        </p:nvSpPr>
        <p:spPr>
          <a:xfrm>
            <a:off x="208800" y="1164168"/>
            <a:ext cx="11641455" cy="5513832"/>
          </a:xfrm>
        </p:spPr>
        <p:txBody>
          <a:bodyPr/>
          <a:lstStyle/>
          <a:p>
            <a:pPr marL="234000" lvl="1" indent="-234000">
              <a:spcBef>
                <a:spcPts val="600"/>
              </a:spcBef>
              <a:spcAft>
                <a:spcPts val="1200"/>
              </a:spcAft>
              <a:buClr>
                <a:srgbClr val="00649D"/>
              </a:buClr>
              <a:buSzPct val="120000"/>
              <a:buFont typeface="Arial" panose="020B0604020202020204" pitchFamily="34" charset="0"/>
              <a:buChar char="•"/>
            </a:pPr>
            <a:r>
              <a:rPr lang="en-GB" dirty="0"/>
              <a:t> </a:t>
            </a:r>
            <a:r>
              <a:rPr lang="en-US" dirty="0" err="1"/>
              <a:t>Undercoverage</a:t>
            </a:r>
            <a:endParaRPr lang="en-US" dirty="0"/>
          </a:p>
          <a:p>
            <a:pPr marL="234000" lvl="1" indent="-234000">
              <a:spcBef>
                <a:spcPts val="600"/>
              </a:spcBef>
              <a:spcAft>
                <a:spcPts val="1200"/>
              </a:spcAft>
              <a:buClr>
                <a:srgbClr val="00649D"/>
              </a:buClr>
              <a:buSzPct val="120000"/>
              <a:buFont typeface="Arial" panose="020B0604020202020204" pitchFamily="34" charset="0"/>
              <a:buChar char="•"/>
            </a:pPr>
            <a:r>
              <a:rPr lang="en-US" dirty="0"/>
              <a:t>Non-response bias</a:t>
            </a:r>
          </a:p>
          <a:p>
            <a:pPr marL="234000" lvl="1" indent="-234000">
              <a:spcBef>
                <a:spcPts val="600"/>
              </a:spcBef>
              <a:spcAft>
                <a:spcPts val="1200"/>
              </a:spcAft>
              <a:buClr>
                <a:srgbClr val="00649D"/>
              </a:buClr>
              <a:buSzPct val="120000"/>
              <a:buFont typeface="Arial" panose="020B0604020202020204" pitchFamily="34" charset="0"/>
              <a:buChar char="•"/>
            </a:pPr>
            <a:r>
              <a:rPr lang="en-US" dirty="0"/>
              <a:t>Voluntary response bias</a:t>
            </a:r>
          </a:p>
          <a:p>
            <a:pPr lvl="1"/>
            <a:endParaRPr lang="en-GB" dirty="0"/>
          </a:p>
        </p:txBody>
      </p:sp>
      <p:grpSp>
        <p:nvGrpSpPr>
          <p:cNvPr id="28" name="Group 27">
            <a:extLst>
              <a:ext uri="{FF2B5EF4-FFF2-40B4-BE49-F238E27FC236}">
                <a16:creationId xmlns:a16="http://schemas.microsoft.com/office/drawing/2014/main" id="{B582818E-5EED-8844-AC51-E64D30B4FEAE}"/>
              </a:ext>
            </a:extLst>
          </p:cNvPr>
          <p:cNvGrpSpPr/>
          <p:nvPr/>
        </p:nvGrpSpPr>
        <p:grpSpPr>
          <a:xfrm>
            <a:off x="1984453" y="4289368"/>
            <a:ext cx="2538308" cy="1376307"/>
            <a:chOff x="1263175" y="1878291"/>
            <a:chExt cx="3318977" cy="1679541"/>
          </a:xfrm>
        </p:grpSpPr>
        <p:pic>
          <p:nvPicPr>
            <p:cNvPr id="29" name="Graphic 28" descr="Users">
              <a:extLst>
                <a:ext uri="{FF2B5EF4-FFF2-40B4-BE49-F238E27FC236}">
                  <a16:creationId xmlns:a16="http://schemas.microsoft.com/office/drawing/2014/main" id="{FAE3D33D-0D02-4643-975A-60DCC38C0D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3175" y="1878291"/>
              <a:ext cx="914400" cy="914400"/>
            </a:xfrm>
            <a:prstGeom prst="rect">
              <a:avLst/>
            </a:prstGeom>
          </p:spPr>
        </p:pic>
        <p:pic>
          <p:nvPicPr>
            <p:cNvPr id="30" name="Graphic 29" descr="Users">
              <a:extLst>
                <a:ext uri="{FF2B5EF4-FFF2-40B4-BE49-F238E27FC236}">
                  <a16:creationId xmlns:a16="http://schemas.microsoft.com/office/drawing/2014/main" id="{560371A8-EEB6-2544-8A00-45FB5B834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5463" y="1878291"/>
              <a:ext cx="914400" cy="914400"/>
            </a:xfrm>
            <a:prstGeom prst="rect">
              <a:avLst/>
            </a:prstGeom>
          </p:spPr>
        </p:pic>
        <p:pic>
          <p:nvPicPr>
            <p:cNvPr id="31" name="Graphic 30" descr="Users">
              <a:extLst>
                <a:ext uri="{FF2B5EF4-FFF2-40B4-BE49-F238E27FC236}">
                  <a16:creationId xmlns:a16="http://schemas.microsoft.com/office/drawing/2014/main" id="{1C2A50E3-4B26-D145-B58C-64F7F34C9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7752" y="1878291"/>
              <a:ext cx="914400" cy="914400"/>
            </a:xfrm>
            <a:prstGeom prst="rect">
              <a:avLst/>
            </a:prstGeom>
          </p:spPr>
        </p:pic>
        <p:pic>
          <p:nvPicPr>
            <p:cNvPr id="32" name="Graphic 31" descr="Users">
              <a:extLst>
                <a:ext uri="{FF2B5EF4-FFF2-40B4-BE49-F238E27FC236}">
                  <a16:creationId xmlns:a16="http://schemas.microsoft.com/office/drawing/2014/main" id="{011ECD7E-65D1-3F42-99F5-2B4F684D6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4319" y="2643432"/>
              <a:ext cx="914400" cy="914400"/>
            </a:xfrm>
            <a:prstGeom prst="rect">
              <a:avLst/>
            </a:prstGeom>
          </p:spPr>
        </p:pic>
      </p:grpSp>
      <p:grpSp>
        <p:nvGrpSpPr>
          <p:cNvPr id="34" name="Group 33">
            <a:extLst>
              <a:ext uri="{FF2B5EF4-FFF2-40B4-BE49-F238E27FC236}">
                <a16:creationId xmlns:a16="http://schemas.microsoft.com/office/drawing/2014/main" id="{6B81B3C9-F184-8742-AE59-13946003413C}"/>
              </a:ext>
            </a:extLst>
          </p:cNvPr>
          <p:cNvGrpSpPr/>
          <p:nvPr/>
        </p:nvGrpSpPr>
        <p:grpSpPr>
          <a:xfrm>
            <a:off x="8255698" y="4072447"/>
            <a:ext cx="1618814" cy="1502533"/>
            <a:chOff x="7409974" y="2550118"/>
            <a:chExt cx="2116688" cy="1833576"/>
          </a:xfrm>
        </p:grpSpPr>
        <p:pic>
          <p:nvPicPr>
            <p:cNvPr id="35" name="Graphic 34" descr="Users">
              <a:extLst>
                <a:ext uri="{FF2B5EF4-FFF2-40B4-BE49-F238E27FC236}">
                  <a16:creationId xmlns:a16="http://schemas.microsoft.com/office/drawing/2014/main" id="{566EF5BC-4ABB-E44B-937A-C3FFDE2460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9974" y="2550118"/>
              <a:ext cx="914400" cy="914400"/>
            </a:xfrm>
            <a:prstGeom prst="rect">
              <a:avLst/>
            </a:prstGeom>
          </p:spPr>
        </p:pic>
        <p:pic>
          <p:nvPicPr>
            <p:cNvPr id="36" name="Graphic 35" descr="Users">
              <a:extLst>
                <a:ext uri="{FF2B5EF4-FFF2-40B4-BE49-F238E27FC236}">
                  <a16:creationId xmlns:a16="http://schemas.microsoft.com/office/drawing/2014/main" id="{15ADD521-A073-7848-BD5B-C09C880B64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262" y="2550118"/>
              <a:ext cx="914400" cy="914400"/>
            </a:xfrm>
            <a:prstGeom prst="rect">
              <a:avLst/>
            </a:prstGeom>
          </p:spPr>
        </p:pic>
        <p:pic>
          <p:nvPicPr>
            <p:cNvPr id="37" name="Graphic 36" descr="Users">
              <a:extLst>
                <a:ext uri="{FF2B5EF4-FFF2-40B4-BE49-F238E27FC236}">
                  <a16:creationId xmlns:a16="http://schemas.microsoft.com/office/drawing/2014/main" id="{4058F10A-C08E-2047-B9C3-22E1692546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9974" y="3469294"/>
              <a:ext cx="914400" cy="914400"/>
            </a:xfrm>
            <a:prstGeom prst="rect">
              <a:avLst/>
            </a:prstGeom>
          </p:spPr>
        </p:pic>
        <p:pic>
          <p:nvPicPr>
            <p:cNvPr id="38" name="Graphic 37" descr="Users">
              <a:extLst>
                <a:ext uri="{FF2B5EF4-FFF2-40B4-BE49-F238E27FC236}">
                  <a16:creationId xmlns:a16="http://schemas.microsoft.com/office/drawing/2014/main" id="{ADBCBBEB-4572-8C48-92EC-46474716B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262" y="3469294"/>
              <a:ext cx="914400" cy="914400"/>
            </a:xfrm>
            <a:prstGeom prst="rect">
              <a:avLst/>
            </a:prstGeom>
          </p:spPr>
        </p:pic>
      </p:grpSp>
      <p:grpSp>
        <p:nvGrpSpPr>
          <p:cNvPr id="39" name="Group 38">
            <a:extLst>
              <a:ext uri="{FF2B5EF4-FFF2-40B4-BE49-F238E27FC236}">
                <a16:creationId xmlns:a16="http://schemas.microsoft.com/office/drawing/2014/main" id="{0C010D98-A832-2D4F-823C-B635D8458A74}"/>
              </a:ext>
            </a:extLst>
          </p:cNvPr>
          <p:cNvGrpSpPr/>
          <p:nvPr/>
        </p:nvGrpSpPr>
        <p:grpSpPr>
          <a:xfrm>
            <a:off x="2964422" y="5583721"/>
            <a:ext cx="1618815" cy="749309"/>
            <a:chOff x="2465463" y="1878291"/>
            <a:chExt cx="2116689" cy="914400"/>
          </a:xfrm>
        </p:grpSpPr>
        <p:pic>
          <p:nvPicPr>
            <p:cNvPr id="41" name="Graphic 40" descr="Users">
              <a:extLst>
                <a:ext uri="{FF2B5EF4-FFF2-40B4-BE49-F238E27FC236}">
                  <a16:creationId xmlns:a16="http://schemas.microsoft.com/office/drawing/2014/main" id="{96E0816B-0553-EF49-B67A-DDCE7F42D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5463" y="1878291"/>
              <a:ext cx="914400" cy="914400"/>
            </a:xfrm>
            <a:prstGeom prst="rect">
              <a:avLst/>
            </a:prstGeom>
          </p:spPr>
        </p:pic>
        <p:pic>
          <p:nvPicPr>
            <p:cNvPr id="42" name="Graphic 41" descr="Users">
              <a:extLst>
                <a:ext uri="{FF2B5EF4-FFF2-40B4-BE49-F238E27FC236}">
                  <a16:creationId xmlns:a16="http://schemas.microsoft.com/office/drawing/2014/main" id="{988839C9-FA96-1043-AAFE-4FB172BF37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7752" y="1878291"/>
              <a:ext cx="914400" cy="914400"/>
            </a:xfrm>
            <a:prstGeom prst="rect">
              <a:avLst/>
            </a:prstGeom>
          </p:spPr>
        </p:pic>
      </p:grpSp>
      <p:sp>
        <p:nvSpPr>
          <p:cNvPr id="43" name="Arrow: Striped Right 30">
            <a:extLst>
              <a:ext uri="{FF2B5EF4-FFF2-40B4-BE49-F238E27FC236}">
                <a16:creationId xmlns:a16="http://schemas.microsoft.com/office/drawing/2014/main" id="{B2ED3A2D-29C6-A943-8408-C6E3AACA327D}"/>
              </a:ext>
            </a:extLst>
          </p:cNvPr>
          <p:cNvSpPr/>
          <p:nvPr/>
        </p:nvSpPr>
        <p:spPr>
          <a:xfrm>
            <a:off x="6876458" y="4611875"/>
            <a:ext cx="748273" cy="549715"/>
          </a:xfrm>
          <a:prstGeom prst="stripedRightArrow">
            <a:avLst/>
          </a:prstGeom>
          <a:solidFill>
            <a:srgbClr val="00B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5CA"/>
              </a:solidFill>
            </a:endParaRPr>
          </a:p>
        </p:txBody>
      </p:sp>
      <p:grpSp>
        <p:nvGrpSpPr>
          <p:cNvPr id="44" name="Group 43">
            <a:extLst>
              <a:ext uri="{FF2B5EF4-FFF2-40B4-BE49-F238E27FC236}">
                <a16:creationId xmlns:a16="http://schemas.microsoft.com/office/drawing/2014/main" id="{95110E2D-0831-BF41-80F3-F86BF2C77039}"/>
              </a:ext>
            </a:extLst>
          </p:cNvPr>
          <p:cNvGrpSpPr/>
          <p:nvPr/>
        </p:nvGrpSpPr>
        <p:grpSpPr>
          <a:xfrm>
            <a:off x="2155015" y="3070795"/>
            <a:ext cx="2078561" cy="1376307"/>
            <a:chOff x="1263175" y="1878291"/>
            <a:chExt cx="2717832" cy="1679541"/>
          </a:xfrm>
        </p:grpSpPr>
        <p:pic>
          <p:nvPicPr>
            <p:cNvPr id="45" name="Graphic 44" descr="Users">
              <a:extLst>
                <a:ext uri="{FF2B5EF4-FFF2-40B4-BE49-F238E27FC236}">
                  <a16:creationId xmlns:a16="http://schemas.microsoft.com/office/drawing/2014/main" id="{143C186E-46A8-F344-8823-5595B89E46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3175" y="1878291"/>
              <a:ext cx="914400" cy="914400"/>
            </a:xfrm>
            <a:prstGeom prst="rect">
              <a:avLst/>
            </a:prstGeom>
          </p:spPr>
        </p:pic>
        <p:pic>
          <p:nvPicPr>
            <p:cNvPr id="46" name="Graphic 45" descr="Users">
              <a:extLst>
                <a:ext uri="{FF2B5EF4-FFF2-40B4-BE49-F238E27FC236}">
                  <a16:creationId xmlns:a16="http://schemas.microsoft.com/office/drawing/2014/main" id="{48D24235-D503-534F-A366-B875113ED0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5463" y="1878291"/>
              <a:ext cx="914400" cy="914400"/>
            </a:xfrm>
            <a:prstGeom prst="rect">
              <a:avLst/>
            </a:prstGeom>
          </p:spPr>
        </p:pic>
        <p:pic>
          <p:nvPicPr>
            <p:cNvPr id="49" name="Graphic 48" descr="Users">
              <a:extLst>
                <a:ext uri="{FF2B5EF4-FFF2-40B4-BE49-F238E27FC236}">
                  <a16:creationId xmlns:a16="http://schemas.microsoft.com/office/drawing/2014/main" id="{C5F05C21-371B-484A-8B09-7CA3EFF403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6607" y="2643432"/>
              <a:ext cx="914400" cy="914400"/>
            </a:xfrm>
            <a:prstGeom prst="rect">
              <a:avLst/>
            </a:prstGeom>
          </p:spPr>
        </p:pic>
      </p:grpSp>
      <p:sp>
        <p:nvSpPr>
          <p:cNvPr id="50" name="TextBox 49">
            <a:extLst>
              <a:ext uri="{FF2B5EF4-FFF2-40B4-BE49-F238E27FC236}">
                <a16:creationId xmlns:a16="http://schemas.microsoft.com/office/drawing/2014/main" id="{EFA96AB6-4715-1841-ACCF-9DDFE3788D3E}"/>
              </a:ext>
            </a:extLst>
          </p:cNvPr>
          <p:cNvSpPr txBox="1"/>
          <p:nvPr/>
        </p:nvSpPr>
        <p:spPr>
          <a:xfrm>
            <a:off x="7735673" y="5640380"/>
            <a:ext cx="2715000" cy="830998"/>
          </a:xfrm>
          <a:prstGeom prst="rect">
            <a:avLst/>
          </a:prstGeom>
          <a:noFill/>
        </p:spPr>
        <p:txBody>
          <a:bodyPr wrap="square" rtlCol="0">
            <a:spAutoFit/>
          </a:bodyPr>
          <a:lstStyle/>
          <a:p>
            <a:pPr algn="ctr"/>
            <a:r>
              <a:rPr lang="en-US" sz="2400" b="1" dirty="0">
                <a:solidFill>
                  <a:srgbClr val="FF0000"/>
                </a:solidFill>
              </a:rPr>
              <a:t>Unrepresentative Samples</a:t>
            </a:r>
          </a:p>
        </p:txBody>
      </p:sp>
      <p:pic>
        <p:nvPicPr>
          <p:cNvPr id="51" name="Graphic 50" descr="Users">
            <a:extLst>
              <a:ext uri="{FF2B5EF4-FFF2-40B4-BE49-F238E27FC236}">
                <a16:creationId xmlns:a16="http://schemas.microsoft.com/office/drawing/2014/main" id="{2047937C-A079-FE43-A7C7-C08BCFF30E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6335" y="3247043"/>
            <a:ext cx="699321" cy="563564"/>
          </a:xfrm>
          <a:prstGeom prst="rect">
            <a:avLst/>
          </a:prstGeom>
        </p:spPr>
      </p:pic>
      <p:pic>
        <p:nvPicPr>
          <p:cNvPr id="52" name="Graphic 51" descr="Users">
            <a:extLst>
              <a:ext uri="{FF2B5EF4-FFF2-40B4-BE49-F238E27FC236}">
                <a16:creationId xmlns:a16="http://schemas.microsoft.com/office/drawing/2014/main" id="{B24FF432-0A40-BD47-BAEC-3B73D5D7DF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0717" y="3714904"/>
            <a:ext cx="735161" cy="592445"/>
          </a:xfrm>
          <a:prstGeom prst="rect">
            <a:avLst/>
          </a:prstGeom>
        </p:spPr>
      </p:pic>
      <p:pic>
        <p:nvPicPr>
          <p:cNvPr id="53" name="Graphic 52" descr="Users">
            <a:extLst>
              <a:ext uri="{FF2B5EF4-FFF2-40B4-BE49-F238E27FC236}">
                <a16:creationId xmlns:a16="http://schemas.microsoft.com/office/drawing/2014/main" id="{DD35DE6D-5C59-CA46-AF84-6B4EC9FC55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4829" y="5053088"/>
            <a:ext cx="699321" cy="563563"/>
          </a:xfrm>
          <a:prstGeom prst="rect">
            <a:avLst/>
          </a:prstGeom>
        </p:spPr>
      </p:pic>
      <p:pic>
        <p:nvPicPr>
          <p:cNvPr id="54" name="Graphic 53" descr="Users">
            <a:extLst>
              <a:ext uri="{FF2B5EF4-FFF2-40B4-BE49-F238E27FC236}">
                <a16:creationId xmlns:a16="http://schemas.microsoft.com/office/drawing/2014/main" id="{D596D3B7-0922-264E-9F58-267714B9EE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939" y="5731075"/>
            <a:ext cx="646358" cy="520882"/>
          </a:xfrm>
          <a:prstGeom prst="rect">
            <a:avLst/>
          </a:prstGeom>
        </p:spPr>
      </p:pic>
      <p:sp>
        <p:nvSpPr>
          <p:cNvPr id="6" name="Footer Placeholder 5">
            <a:extLst>
              <a:ext uri="{FF2B5EF4-FFF2-40B4-BE49-F238E27FC236}">
                <a16:creationId xmlns:a16="http://schemas.microsoft.com/office/drawing/2014/main" id="{23668E43-3B1E-EC8F-4D19-7A888E42E521}"/>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09121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Data preprocessing: Challenges</a:t>
            </a:r>
            <a:endParaRPr lang="en-GB" dirty="0"/>
          </a:p>
        </p:txBody>
      </p:sp>
      <p:sp>
        <p:nvSpPr>
          <p:cNvPr id="3" name="Content Placeholder 2"/>
          <p:cNvSpPr>
            <a:spLocks noGrp="1"/>
          </p:cNvSpPr>
          <p:nvPr>
            <p:ph idx="1"/>
          </p:nvPr>
        </p:nvSpPr>
        <p:spPr>
          <a:xfrm>
            <a:off x="208800" y="1164168"/>
            <a:ext cx="11641455" cy="5513832"/>
          </a:xfrm>
        </p:spPr>
        <p:txBody>
          <a:bodyPr/>
          <a:lstStyle/>
          <a:p>
            <a:r>
              <a:rPr lang="en-GB" dirty="0"/>
              <a:t>Data challenges:</a:t>
            </a:r>
          </a:p>
          <a:p>
            <a:pPr lvl="1"/>
            <a:r>
              <a:rPr lang="en-GB" dirty="0"/>
              <a:t>Noise and outliers</a:t>
            </a:r>
          </a:p>
          <a:p>
            <a:pPr lvl="1"/>
            <a:r>
              <a:rPr lang="en-GB" dirty="0"/>
              <a:t>Missing values</a:t>
            </a:r>
          </a:p>
          <a:p>
            <a:pPr lvl="1"/>
            <a:r>
              <a:rPr lang="en-GB" dirty="0"/>
              <a:t>Inconsistent values</a:t>
            </a:r>
          </a:p>
          <a:p>
            <a:pPr lvl="1"/>
            <a:r>
              <a:rPr lang="en-GB" dirty="0"/>
              <a:t>Duplicate data</a:t>
            </a:r>
          </a:p>
          <a:p>
            <a:r>
              <a:rPr lang="en-GB" dirty="0"/>
              <a:t>Data </a:t>
            </a:r>
            <a:r>
              <a:rPr lang="en-GB" i="1" dirty="0"/>
              <a:t>preprocessing</a:t>
            </a:r>
            <a:r>
              <a:rPr lang="en-GB" dirty="0"/>
              <a:t> is a data mining technique that involves transforming raw data into an understandable format. </a:t>
            </a:r>
          </a:p>
          <a:p>
            <a:endParaRPr lang="en-GB" dirty="0"/>
          </a:p>
        </p:txBody>
      </p:sp>
      <p:sp>
        <p:nvSpPr>
          <p:cNvPr id="6" name="Footer Placeholder 5">
            <a:extLst>
              <a:ext uri="{FF2B5EF4-FFF2-40B4-BE49-F238E27FC236}">
                <a16:creationId xmlns:a16="http://schemas.microsoft.com/office/drawing/2014/main" id="{C69BAB0C-2E12-2326-23C1-B6B474458E86}"/>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52205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1CF5B67-457C-4289-853B-C3305628FE20}"/>
              </a:ext>
            </a:extLst>
          </p:cNvPr>
          <p:cNvSpPr>
            <a:spLocks noGrp="1" noChangeArrowheads="1"/>
          </p:cNvSpPr>
          <p:nvPr>
            <p:ph type="title"/>
          </p:nvPr>
        </p:nvSpPr>
        <p:spPr>
          <a:xfrm>
            <a:off x="208800" y="180000"/>
            <a:ext cx="11641455" cy="860400"/>
          </a:xfrm>
        </p:spPr>
        <p:txBody>
          <a:bodyPr/>
          <a:lstStyle/>
          <a:p>
            <a:r>
              <a:rPr lang="en-US" altLang="en-US" dirty="0"/>
              <a:t>Data preprocessing: Steps overview</a:t>
            </a:r>
          </a:p>
        </p:txBody>
      </p:sp>
      <p:sp>
        <p:nvSpPr>
          <p:cNvPr id="2" name="Content Placeholder 1">
            <a:extLst>
              <a:ext uri="{FF2B5EF4-FFF2-40B4-BE49-F238E27FC236}">
                <a16:creationId xmlns:a16="http://schemas.microsoft.com/office/drawing/2014/main" id="{BAFB032A-B5B2-48B3-81BA-0A86C1CAEAD8}"/>
              </a:ext>
            </a:extLst>
          </p:cNvPr>
          <p:cNvSpPr>
            <a:spLocks noGrp="1"/>
          </p:cNvSpPr>
          <p:nvPr>
            <p:ph idx="1"/>
          </p:nvPr>
        </p:nvSpPr>
        <p:spPr>
          <a:xfrm>
            <a:off x="208800" y="1164168"/>
            <a:ext cx="11641455" cy="5513832"/>
          </a:xfrm>
        </p:spPr>
        <p:txBody>
          <a:bodyPr/>
          <a:lstStyle/>
          <a:p>
            <a:pPr marL="457200" indent="-457200">
              <a:buFont typeface="+mj-lt"/>
              <a:buAutoNum type="arabicPeriod"/>
            </a:pPr>
            <a:r>
              <a:rPr lang="en-US" i="1" dirty="0"/>
              <a:t>Data cleaning</a:t>
            </a:r>
            <a:r>
              <a:rPr lang="en-US" dirty="0"/>
              <a:t>: Complete missing values, smooth noisy data, identify or remove outliers, and resolve inconsistencies.</a:t>
            </a:r>
          </a:p>
          <a:p>
            <a:pPr marL="457200" indent="-457200">
              <a:buFont typeface="+mj-lt"/>
              <a:buAutoNum type="arabicPeriod"/>
            </a:pPr>
            <a:r>
              <a:rPr lang="en-US" i="1" dirty="0"/>
              <a:t>Data integration</a:t>
            </a:r>
            <a:r>
              <a:rPr lang="en-US" dirty="0"/>
              <a:t>: Using multiple databases, other data sources, or files.</a:t>
            </a:r>
          </a:p>
          <a:p>
            <a:pPr marL="457200" indent="-457200">
              <a:buFont typeface="+mj-lt"/>
              <a:buAutoNum type="arabicPeriod"/>
            </a:pPr>
            <a:r>
              <a:rPr lang="en-US" i="1" dirty="0"/>
              <a:t>Data sampling</a:t>
            </a:r>
            <a:r>
              <a:rPr lang="en-US" dirty="0"/>
              <a:t>: Faster for exploring and prototyping.</a:t>
            </a:r>
          </a:p>
          <a:p>
            <a:pPr marL="457200" indent="-457200">
              <a:buFont typeface="+mj-lt"/>
              <a:buAutoNum type="arabicPeriod"/>
            </a:pPr>
            <a:r>
              <a:rPr lang="en-US" i="1" dirty="0"/>
              <a:t>Data dimensionality reduction</a:t>
            </a:r>
            <a:r>
              <a:rPr lang="en-US" dirty="0"/>
              <a:t>: Reducing the volume but producing the same or similar analytical results.</a:t>
            </a:r>
          </a:p>
          <a:p>
            <a:pPr marL="457200" indent="-457200">
              <a:buFont typeface="+mj-lt"/>
              <a:buAutoNum type="arabicPeriod"/>
            </a:pPr>
            <a:r>
              <a:rPr lang="en-US" i="1" dirty="0"/>
              <a:t>Data formatting</a:t>
            </a:r>
            <a:r>
              <a:rPr lang="en-US" dirty="0"/>
              <a:t>: The data that you selected might not be in a format that is suitable for you to use. </a:t>
            </a:r>
          </a:p>
        </p:txBody>
      </p:sp>
      <p:sp>
        <p:nvSpPr>
          <p:cNvPr id="5" name="Footer Placeholder 4">
            <a:extLst>
              <a:ext uri="{FF2B5EF4-FFF2-40B4-BE49-F238E27FC236}">
                <a16:creationId xmlns:a16="http://schemas.microsoft.com/office/drawing/2014/main" id="{93413278-4E3C-64F7-0F2F-6DC52653C911}"/>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20187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1CF5B67-457C-4289-853B-C3305628FE20}"/>
              </a:ext>
            </a:extLst>
          </p:cNvPr>
          <p:cNvSpPr>
            <a:spLocks noGrp="1" noChangeArrowheads="1"/>
          </p:cNvSpPr>
          <p:nvPr>
            <p:ph type="title"/>
          </p:nvPr>
        </p:nvSpPr>
        <p:spPr>
          <a:xfrm>
            <a:off x="208800" y="180000"/>
            <a:ext cx="11641455" cy="860400"/>
          </a:xfrm>
        </p:spPr>
        <p:txBody>
          <a:bodyPr/>
          <a:lstStyle/>
          <a:p>
            <a:r>
              <a:rPr lang="en-US" altLang="en-US" dirty="0"/>
              <a:t>Data transformation: Steps overview (cont.)</a:t>
            </a:r>
          </a:p>
        </p:txBody>
      </p:sp>
      <p:sp>
        <p:nvSpPr>
          <p:cNvPr id="2" name="Content Placeholder 1">
            <a:extLst>
              <a:ext uri="{FF2B5EF4-FFF2-40B4-BE49-F238E27FC236}">
                <a16:creationId xmlns:a16="http://schemas.microsoft.com/office/drawing/2014/main" id="{BAFB032A-B5B2-48B3-81BA-0A86C1CAEAD8}"/>
              </a:ext>
            </a:extLst>
          </p:cNvPr>
          <p:cNvSpPr>
            <a:spLocks noGrp="1"/>
          </p:cNvSpPr>
          <p:nvPr>
            <p:ph idx="1"/>
          </p:nvPr>
        </p:nvSpPr>
        <p:spPr>
          <a:xfrm>
            <a:off x="208800" y="1164168"/>
            <a:ext cx="11641455" cy="5513832"/>
          </a:xfrm>
        </p:spPr>
        <p:txBody>
          <a:bodyPr/>
          <a:lstStyle/>
          <a:p>
            <a:r>
              <a:rPr lang="en-US" dirty="0"/>
              <a:t>Data transformation:</a:t>
            </a:r>
          </a:p>
          <a:p>
            <a:pPr lvl="1"/>
            <a:r>
              <a:rPr lang="en-US" dirty="0"/>
              <a:t>Scaling</a:t>
            </a:r>
          </a:p>
          <a:p>
            <a:pPr lvl="1"/>
            <a:r>
              <a:rPr lang="en-US" dirty="0"/>
              <a:t>Aggregation</a:t>
            </a:r>
          </a:p>
          <a:p>
            <a:pPr lvl="1"/>
            <a:r>
              <a:rPr lang="en-US" dirty="0"/>
              <a:t>Decomposition</a:t>
            </a:r>
          </a:p>
          <a:p>
            <a:endParaRPr lang="en-US" dirty="0"/>
          </a:p>
        </p:txBody>
      </p:sp>
      <p:sp>
        <p:nvSpPr>
          <p:cNvPr id="5" name="Footer Placeholder 4">
            <a:extLst>
              <a:ext uri="{FF2B5EF4-FFF2-40B4-BE49-F238E27FC236}">
                <a16:creationId xmlns:a16="http://schemas.microsoft.com/office/drawing/2014/main" id="{B0ABF9FE-9AB9-3786-8607-E9B7625E3F8D}"/>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61047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Watson Machine Learning</a:t>
            </a:r>
            <a:endParaRPr lang="en-GB" dirty="0"/>
          </a:p>
        </p:txBody>
      </p:sp>
      <p:sp>
        <p:nvSpPr>
          <p:cNvPr id="7" name="Text Placeholder 6">
            <a:extLst>
              <a:ext uri="{FF2B5EF4-FFF2-40B4-BE49-F238E27FC236}">
                <a16:creationId xmlns:a16="http://schemas.microsoft.com/office/drawing/2014/main" id="{FC3F15DC-EC31-4AB8-9B69-17C9E0B19DA0}"/>
              </a:ext>
            </a:extLst>
          </p:cNvPr>
          <p:cNvSpPr>
            <a:spLocks noGrp="1"/>
          </p:cNvSpPr>
          <p:nvPr>
            <p:ph type="body" sz="quarter" idx="12"/>
          </p:nvPr>
        </p:nvSpPr>
        <p:spPr/>
        <p:txBody>
          <a:bodyPr/>
          <a:lstStyle/>
          <a:p>
            <a:endParaRPr lang="en-US"/>
          </a:p>
        </p:txBody>
      </p:sp>
      <p:sp>
        <p:nvSpPr>
          <p:cNvPr id="4" name="Footer Placeholder 3">
            <a:extLst>
              <a:ext uri="{FF2B5EF4-FFF2-40B4-BE49-F238E27FC236}">
                <a16:creationId xmlns:a16="http://schemas.microsoft.com/office/drawing/2014/main" id="{CB37FC52-23AE-CC43-474A-357DF739B701}"/>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51629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Machine Learning</a:t>
            </a:r>
            <a:endParaRPr lang="en-GB" dirty="0"/>
          </a:p>
        </p:txBody>
      </p:sp>
      <p:sp>
        <p:nvSpPr>
          <p:cNvPr id="3" name="Content Placeholder 2"/>
          <p:cNvSpPr>
            <a:spLocks noGrp="1"/>
          </p:cNvSpPr>
          <p:nvPr>
            <p:ph idx="1"/>
          </p:nvPr>
        </p:nvSpPr>
        <p:spPr>
          <a:xfrm>
            <a:off x="208800" y="1164168"/>
            <a:ext cx="11641455" cy="5513832"/>
          </a:xfrm>
        </p:spPr>
        <p:txBody>
          <a:bodyPr/>
          <a:lstStyle/>
          <a:p>
            <a:r>
              <a:rPr lang="en-GB" dirty="0"/>
              <a:t>Machine Learning is a service on IBM Cloud with features for training and deploying machine learning models and neural networks.</a:t>
            </a:r>
          </a:p>
          <a:p>
            <a:r>
              <a:rPr lang="en-GB" dirty="0"/>
              <a:t>Watson Machine Learning is integrated with IBM Watson Studio. </a:t>
            </a:r>
          </a:p>
          <a:p>
            <a:r>
              <a:rPr lang="en-GB" dirty="0"/>
              <a:t>Enables users to perform two fundamental operations of machine learning: training and scoring.</a:t>
            </a:r>
          </a:p>
          <a:p>
            <a:pPr lvl="1"/>
            <a:r>
              <a:rPr lang="en-GB" dirty="0"/>
              <a:t>Training is the process of refining an algorithm so that it can learn from a data set.</a:t>
            </a:r>
          </a:p>
          <a:p>
            <a:pPr lvl="1"/>
            <a:r>
              <a:rPr lang="en-GB" dirty="0"/>
              <a:t>Scoring is the operation of predicting an outcome by using a trained model.</a:t>
            </a:r>
          </a:p>
          <a:p>
            <a:endParaRPr lang="en-GB" dirty="0"/>
          </a:p>
        </p:txBody>
      </p:sp>
      <p:sp>
        <p:nvSpPr>
          <p:cNvPr id="6" name="Footer Placeholder 5">
            <a:extLst>
              <a:ext uri="{FF2B5EF4-FFF2-40B4-BE49-F238E27FC236}">
                <a16:creationId xmlns:a16="http://schemas.microsoft.com/office/drawing/2014/main" id="{10058A1B-7BBB-DBE0-0C10-A6BCBFC8D704}"/>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82115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Machine Learning features</a:t>
            </a:r>
            <a:endParaRPr lang="en-GB" dirty="0"/>
          </a:p>
        </p:txBody>
      </p:sp>
      <p:sp>
        <p:nvSpPr>
          <p:cNvPr id="3" name="Content Placeholder 2"/>
          <p:cNvSpPr>
            <a:spLocks noGrp="1"/>
          </p:cNvSpPr>
          <p:nvPr>
            <p:ph idx="1"/>
          </p:nvPr>
        </p:nvSpPr>
        <p:spPr>
          <a:xfrm>
            <a:off x="208800" y="1164168"/>
            <a:ext cx="11641455" cy="5513832"/>
          </a:xfrm>
        </p:spPr>
        <p:txBody>
          <a:bodyPr/>
          <a:lstStyle/>
          <a:p>
            <a:r>
              <a:rPr lang="en-US" dirty="0"/>
              <a:t>Interfaces for building, training, and deploying models: </a:t>
            </a:r>
          </a:p>
          <a:p>
            <a:pPr lvl="1"/>
            <a:r>
              <a:rPr lang="en-US" dirty="0"/>
              <a:t>Python client library</a:t>
            </a:r>
          </a:p>
          <a:p>
            <a:pPr lvl="1"/>
            <a:r>
              <a:rPr lang="en-US" dirty="0"/>
              <a:t>Command-line interface (CLI)</a:t>
            </a:r>
          </a:p>
          <a:p>
            <a:pPr lvl="1"/>
            <a:r>
              <a:rPr lang="en-US" dirty="0"/>
              <a:t>REST API</a:t>
            </a:r>
          </a:p>
          <a:p>
            <a:r>
              <a:rPr lang="en-US" dirty="0"/>
              <a:t>Deployment infrastructure</a:t>
            </a:r>
          </a:p>
          <a:p>
            <a:r>
              <a:rPr lang="en-US" dirty="0"/>
              <a:t>Distributed deep learning </a:t>
            </a:r>
          </a:p>
          <a:p>
            <a:r>
              <a:rPr lang="en-US" dirty="0"/>
              <a:t>GPUs for faster training</a:t>
            </a:r>
          </a:p>
          <a:p>
            <a:endParaRPr lang="en-GB" dirty="0"/>
          </a:p>
        </p:txBody>
      </p:sp>
      <p:sp>
        <p:nvSpPr>
          <p:cNvPr id="6" name="Footer Placeholder 5">
            <a:extLst>
              <a:ext uri="{FF2B5EF4-FFF2-40B4-BE49-F238E27FC236}">
                <a16:creationId xmlns:a16="http://schemas.microsoft.com/office/drawing/2014/main" id="{14B8CD7D-C5A2-8637-1381-23099B00BB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99925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Machine Learning personas</a:t>
            </a:r>
            <a:endParaRPr lang="en-GB" dirty="0"/>
          </a:p>
        </p:txBody>
      </p:sp>
      <p:sp>
        <p:nvSpPr>
          <p:cNvPr id="3" name="Content Placeholder 2"/>
          <p:cNvSpPr>
            <a:spLocks noGrp="1"/>
          </p:cNvSpPr>
          <p:nvPr>
            <p:ph idx="1"/>
          </p:nvPr>
        </p:nvSpPr>
        <p:spPr>
          <a:xfrm>
            <a:off x="208800" y="1164168"/>
            <a:ext cx="11641455" cy="5513832"/>
          </a:xfrm>
        </p:spPr>
        <p:txBody>
          <a:bodyPr/>
          <a:lstStyle/>
          <a:p>
            <a:r>
              <a:rPr lang="en-GB" dirty="0"/>
              <a:t>Data scientists: </a:t>
            </a:r>
          </a:p>
          <a:p>
            <a:pPr lvl="1"/>
            <a:r>
              <a:rPr lang="en-GB" dirty="0"/>
              <a:t>Use data transformations and machine learning algorithms. </a:t>
            </a:r>
          </a:p>
          <a:p>
            <a:pPr lvl="1"/>
            <a:r>
              <a:rPr lang="en-GB" dirty="0"/>
              <a:t>Use notebooks or external tools. </a:t>
            </a:r>
          </a:p>
          <a:p>
            <a:pPr lvl="1"/>
            <a:r>
              <a:rPr lang="en-GB" dirty="0"/>
              <a:t>Often collaborate with data engineers to explore and understand the data.</a:t>
            </a:r>
          </a:p>
          <a:p>
            <a:r>
              <a:rPr lang="en-GB" dirty="0"/>
              <a:t>Developers build intelligent applications that use the predictions output of machine learning models.</a:t>
            </a:r>
          </a:p>
          <a:p>
            <a:endParaRPr lang="en-GB" dirty="0"/>
          </a:p>
        </p:txBody>
      </p:sp>
      <p:sp>
        <p:nvSpPr>
          <p:cNvPr id="6" name="Footer Placeholder 5">
            <a:extLst>
              <a:ext uri="{FF2B5EF4-FFF2-40B4-BE49-F238E27FC236}">
                <a16:creationId xmlns:a16="http://schemas.microsoft.com/office/drawing/2014/main" id="{12878284-9DCF-4D44-76DC-846CF19E2FF5}"/>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6261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dirty="0"/>
              <a:t>Describe the Cross-Industry Standard Process for Data Mining (CRISP-DM) process model.</a:t>
            </a:r>
          </a:p>
          <a:p>
            <a:r>
              <a:rPr lang="en-US" dirty="0"/>
              <a:t>Describe the phases of data preparation.</a:t>
            </a:r>
          </a:p>
          <a:p>
            <a:r>
              <a:rPr lang="en-US" dirty="0"/>
              <a:t>Describe Watson Machine Learning features and capabilities.</a:t>
            </a:r>
          </a:p>
          <a:p>
            <a:r>
              <a:rPr lang="en-US" dirty="0"/>
              <a:t>Explain the value of the </a:t>
            </a:r>
            <a:r>
              <a:rPr lang="en-US" dirty="0" err="1"/>
              <a:t>AutoAI</a:t>
            </a:r>
            <a:r>
              <a:rPr lang="en-US" dirty="0"/>
              <a:t> tool and its use.</a:t>
            </a:r>
          </a:p>
        </p:txBody>
      </p:sp>
      <p:sp>
        <p:nvSpPr>
          <p:cNvPr id="4" name="Footer Placeholder 3">
            <a:extLst>
              <a:ext uri="{FF2B5EF4-FFF2-40B4-BE49-F238E27FC236}">
                <a16:creationId xmlns:a16="http://schemas.microsoft.com/office/drawing/2014/main" id="{7921DA10-F4EC-2585-89EC-C964D3612F82}"/>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Machine Learning: Building the model</a:t>
            </a:r>
            <a:endParaRPr lang="en-GB" dirty="0"/>
          </a:p>
        </p:txBody>
      </p:sp>
      <p:sp>
        <p:nvSpPr>
          <p:cNvPr id="3" name="Content Placeholder 2"/>
          <p:cNvSpPr>
            <a:spLocks noGrp="1"/>
          </p:cNvSpPr>
          <p:nvPr>
            <p:ph idx="1"/>
          </p:nvPr>
        </p:nvSpPr>
        <p:spPr>
          <a:xfrm>
            <a:off x="208800" y="1164168"/>
            <a:ext cx="11641455" cy="5513832"/>
          </a:xfrm>
        </p:spPr>
        <p:txBody>
          <a:bodyPr/>
          <a:lstStyle/>
          <a:p>
            <a:r>
              <a:rPr lang="en-GB" dirty="0"/>
              <a:t>You can build your model by using one of the following tools (shown on this and the next slides):</a:t>
            </a:r>
          </a:p>
          <a:p>
            <a:pPr lvl="1"/>
            <a:r>
              <a:rPr lang="en-GB" b="1" dirty="0"/>
              <a:t>Notebook</a:t>
            </a:r>
            <a:r>
              <a:rPr lang="en-GB" dirty="0"/>
              <a:t>.</a:t>
            </a:r>
          </a:p>
          <a:p>
            <a:pPr lvl="1"/>
            <a:r>
              <a:rPr lang="en-GB" b="1" dirty="0"/>
              <a:t>SPSS Modeler flow (Flow Editor)</a:t>
            </a:r>
            <a:r>
              <a:rPr lang="en-GB" dirty="0"/>
              <a:t>: </a:t>
            </a:r>
          </a:p>
          <a:p>
            <a:pPr lvl="2"/>
            <a:r>
              <a:rPr lang="en-GB" dirty="0"/>
              <a:t>Use the Flow Editor to create a machine learning flow.</a:t>
            </a:r>
          </a:p>
          <a:p>
            <a:pPr lvl="2"/>
            <a:r>
              <a:rPr lang="en-GB" dirty="0"/>
              <a:t>Use the Flow Editor to create a deep learning flow.</a:t>
            </a:r>
          </a:p>
          <a:p>
            <a:pPr lvl="2"/>
            <a:r>
              <a:rPr lang="en-GB" dirty="0"/>
              <a:t>Use the Flow Editor </a:t>
            </a:r>
            <a:r>
              <a:rPr lang="en-US" dirty="0"/>
              <a:t>to create SparkML flow type.</a:t>
            </a:r>
            <a:endParaRPr lang="en-GB" dirty="0"/>
          </a:p>
          <a:p>
            <a:pPr lvl="2"/>
            <a:br>
              <a:rPr lang="en-GB" dirty="0"/>
            </a:br>
            <a:br>
              <a:rPr lang="en-GB" dirty="0"/>
            </a:br>
            <a:br>
              <a:rPr lang="en-GB" dirty="0"/>
            </a:br>
            <a:br>
              <a:rPr lang="en-GB" dirty="0"/>
            </a:br>
            <a:br>
              <a:rPr lang="en-GB" dirty="0"/>
            </a:br>
            <a:endParaRPr lang="en-GB" dirty="0"/>
          </a:p>
          <a:p>
            <a:pPr lvl="1"/>
            <a:endParaRPr lang="en-GB" dirty="0"/>
          </a:p>
          <a:p>
            <a:pPr lvl="1"/>
            <a:br>
              <a:rPr lang="en-GB" dirty="0"/>
            </a:br>
            <a:endParaRPr lang="en-GB" dirty="0"/>
          </a:p>
          <a:p>
            <a:endParaRPr lang="en-GB" dirty="0"/>
          </a:p>
        </p:txBody>
      </p:sp>
      <p:pic>
        <p:nvPicPr>
          <p:cNvPr id="4" name="Picture 3">
            <a:extLst>
              <a:ext uri="{FF2B5EF4-FFF2-40B4-BE49-F238E27FC236}">
                <a16:creationId xmlns:a16="http://schemas.microsoft.com/office/drawing/2014/main" id="{0C78005E-94BD-495A-A69C-698BE8965048}"/>
              </a:ext>
            </a:extLst>
          </p:cNvPr>
          <p:cNvPicPr>
            <a:picLocks noChangeAspect="1"/>
          </p:cNvPicPr>
          <p:nvPr/>
        </p:nvPicPr>
        <p:blipFill>
          <a:blip r:embed="rId3"/>
          <a:stretch>
            <a:fillRect/>
          </a:stretch>
        </p:blipFill>
        <p:spPr>
          <a:xfrm>
            <a:off x="3613745" y="4220947"/>
            <a:ext cx="3829050" cy="2105025"/>
          </a:xfrm>
          <a:prstGeom prst="rect">
            <a:avLst/>
          </a:prstGeom>
        </p:spPr>
      </p:pic>
      <p:sp>
        <p:nvSpPr>
          <p:cNvPr id="7" name="Footer Placeholder 6">
            <a:extLst>
              <a:ext uri="{FF2B5EF4-FFF2-40B4-BE49-F238E27FC236}">
                <a16:creationId xmlns:a16="http://schemas.microsoft.com/office/drawing/2014/main" id="{00CF4480-34D0-877A-2227-B1A2EB0E944B}"/>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76110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Watson Machine Learning: Building the model (cont.)</a:t>
            </a:r>
            <a:endParaRPr lang="en-GB" dirty="0"/>
          </a:p>
        </p:txBody>
      </p:sp>
      <p:sp>
        <p:nvSpPr>
          <p:cNvPr id="3" name="Content Placeholder 2"/>
          <p:cNvSpPr>
            <a:spLocks noGrp="1"/>
          </p:cNvSpPr>
          <p:nvPr>
            <p:ph idx="1"/>
          </p:nvPr>
        </p:nvSpPr>
        <p:spPr>
          <a:xfrm>
            <a:off x="208800" y="1164168"/>
            <a:ext cx="11641455" cy="5513832"/>
          </a:xfrm>
        </p:spPr>
        <p:txBody>
          <a:bodyPr/>
          <a:lstStyle/>
          <a:p>
            <a:r>
              <a:rPr lang="en-GB" b="1" dirty="0"/>
              <a:t>AutoAI</a:t>
            </a:r>
            <a:r>
              <a:rPr lang="en-GB" dirty="0"/>
              <a:t>: </a:t>
            </a:r>
          </a:p>
          <a:p>
            <a:pPr lvl="1"/>
            <a:r>
              <a:rPr lang="en-GB" dirty="0"/>
              <a:t>Data pre-processing</a:t>
            </a:r>
          </a:p>
          <a:p>
            <a:pPr lvl="1"/>
            <a:r>
              <a:rPr lang="en-GB" dirty="0"/>
              <a:t>Automated model selection</a:t>
            </a:r>
          </a:p>
          <a:p>
            <a:pPr lvl="1"/>
            <a:r>
              <a:rPr lang="en-GB" dirty="0"/>
              <a:t>Automated feature engineering</a:t>
            </a:r>
          </a:p>
          <a:p>
            <a:pPr lvl="1"/>
            <a:r>
              <a:rPr lang="en-GB" dirty="0"/>
              <a:t>Hyperparameter optimization</a:t>
            </a:r>
          </a:p>
          <a:p>
            <a:pPr lvl="1"/>
            <a:endParaRPr lang="en-GB" dirty="0"/>
          </a:p>
          <a:p>
            <a:endParaRPr lang="en-GB" dirty="0"/>
          </a:p>
        </p:txBody>
      </p:sp>
      <p:sp>
        <p:nvSpPr>
          <p:cNvPr id="6" name="Footer Placeholder 5">
            <a:extLst>
              <a:ext uri="{FF2B5EF4-FFF2-40B4-BE49-F238E27FC236}">
                <a16:creationId xmlns:a16="http://schemas.microsoft.com/office/drawing/2014/main" id="{FD241A35-23D2-AD37-CA81-047F2A2691C0}"/>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91598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dirty="0"/>
              <a:t>Exercise 4 – Section 1: Getting started with Watson Machine Learning</a:t>
            </a:r>
          </a:p>
        </p:txBody>
      </p:sp>
      <p:sp>
        <p:nvSpPr>
          <p:cNvPr id="4" name="Footer Placeholder 3">
            <a:extLst>
              <a:ext uri="{FF2B5EF4-FFF2-40B4-BE49-F238E27FC236}">
                <a16:creationId xmlns:a16="http://schemas.microsoft.com/office/drawing/2014/main" id="{046EAAF3-A30F-9857-3625-E866C17C4AA6}"/>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91482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00800" y="352800"/>
            <a:ext cx="2840400" cy="6328800"/>
          </a:xfrm>
        </p:spPr>
        <p:txBody>
          <a:bodyPr/>
          <a:lstStyle/>
          <a:p>
            <a:r>
              <a:rPr lang="en-US" dirty="0"/>
              <a:t>Exercise objectives</a:t>
            </a:r>
          </a:p>
        </p:txBody>
      </p:sp>
      <p:sp>
        <p:nvSpPr>
          <p:cNvPr id="31748" name="Rectangle 3"/>
          <p:cNvSpPr>
            <a:spLocks noGrp="1" noChangeArrowheads="1"/>
          </p:cNvSpPr>
          <p:nvPr>
            <p:ph idx="1"/>
          </p:nvPr>
        </p:nvSpPr>
        <p:spPr>
          <a:xfrm>
            <a:off x="3204000" y="352800"/>
            <a:ext cx="8506800" cy="6328800"/>
          </a:xfrm>
        </p:spPr>
        <p:txBody>
          <a:bodyPr/>
          <a:lstStyle/>
          <a:p>
            <a:r>
              <a:rPr lang="en-US" dirty="0"/>
              <a:t>This exercise introduces you to the basic tasks that you have to perform while building machine learning models using the Machine Learning service and Watson Studio. </a:t>
            </a:r>
          </a:p>
          <a:p>
            <a:r>
              <a:rPr lang="en-GB" dirty="0"/>
              <a:t>After completing this exercise, you should be able to:</a:t>
            </a:r>
          </a:p>
          <a:p>
            <a:pPr lvl="1"/>
            <a:r>
              <a:rPr lang="en-US" dirty="0"/>
              <a:t>Add a machine learning model that is saved in Predictive Model Markup Language (</a:t>
            </a:r>
            <a:r>
              <a:rPr lang="en-US" dirty="0" err="1"/>
              <a:t>PMML</a:t>
            </a:r>
            <a:r>
              <a:rPr lang="en-US" dirty="0"/>
              <a:t>) format to the project.</a:t>
            </a:r>
          </a:p>
          <a:p>
            <a:pPr lvl="1"/>
            <a:r>
              <a:rPr lang="en-US" dirty="0"/>
              <a:t>Deploy the machine learning model.</a:t>
            </a:r>
          </a:p>
          <a:p>
            <a:pPr lvl="1"/>
            <a:r>
              <a:rPr lang="en-US" dirty="0"/>
              <a:t>Test the machine learning model.</a:t>
            </a:r>
            <a:endParaRPr lang="en-GB" dirty="0"/>
          </a:p>
          <a:p>
            <a:endParaRPr lang="en-US" dirty="0"/>
          </a:p>
        </p:txBody>
      </p:sp>
      <p:sp>
        <p:nvSpPr>
          <p:cNvPr id="4" name="Footer Placeholder 3">
            <a:extLst>
              <a:ext uri="{FF2B5EF4-FFF2-40B4-BE49-F238E27FC236}">
                <a16:creationId xmlns:a16="http://schemas.microsoft.com/office/drawing/2014/main" id="{4A6B1BAE-2AB9-06F7-54CB-8C2FA994EF7E}"/>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700359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AutoAI</a:t>
            </a:r>
          </a:p>
        </p:txBody>
      </p:sp>
      <p:sp>
        <p:nvSpPr>
          <p:cNvPr id="5" name="Text Placeholder 4"/>
          <p:cNvSpPr>
            <a:spLocks noGrp="1"/>
          </p:cNvSpPr>
          <p:nvPr>
            <p:ph type="body" sz="quarter" idx="12"/>
          </p:nvPr>
        </p:nvSpPr>
        <p:spPr/>
        <p:txBody>
          <a:bodyPr/>
          <a:lstStyle/>
          <a:p>
            <a:endParaRPr lang="en-GB" dirty="0"/>
          </a:p>
        </p:txBody>
      </p:sp>
      <p:sp>
        <p:nvSpPr>
          <p:cNvPr id="4" name="Footer Placeholder 3">
            <a:extLst>
              <a:ext uri="{FF2B5EF4-FFF2-40B4-BE49-F238E27FC236}">
                <a16:creationId xmlns:a16="http://schemas.microsoft.com/office/drawing/2014/main" id="{9E14CAD3-17BB-0D5A-FE9E-B44BA6E266D7}"/>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186066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US" dirty="0"/>
              <a:t>What is AutoAI or </a:t>
            </a:r>
            <a:r>
              <a:rPr lang="en-US" dirty="0" err="1"/>
              <a:t>AutoML</a:t>
            </a:r>
            <a:r>
              <a:rPr lang="en-US" dirty="0"/>
              <a:t>?</a:t>
            </a:r>
            <a:endParaRPr lang="en-GB" dirty="0"/>
          </a:p>
        </p:txBody>
      </p:sp>
      <p:sp>
        <p:nvSpPr>
          <p:cNvPr id="3" name="Content Placeholder 2">
            <a:extLst>
              <a:ext uri="{FF2B5EF4-FFF2-40B4-BE49-F238E27FC236}">
                <a16:creationId xmlns:a16="http://schemas.microsoft.com/office/drawing/2014/main" id="{6F7DC65F-F788-4710-98CB-135B5C1337F9}"/>
              </a:ext>
            </a:extLst>
          </p:cNvPr>
          <p:cNvSpPr>
            <a:spLocks noGrp="1"/>
          </p:cNvSpPr>
          <p:nvPr>
            <p:ph idx="1"/>
          </p:nvPr>
        </p:nvSpPr>
        <p:spPr>
          <a:xfrm>
            <a:off x="208800" y="1164168"/>
            <a:ext cx="11641455" cy="5513832"/>
          </a:xfrm>
        </p:spPr>
        <p:txBody>
          <a:bodyPr/>
          <a:lstStyle/>
          <a:p>
            <a:r>
              <a:rPr lang="en-US" dirty="0" err="1"/>
              <a:t>AutoAI</a:t>
            </a:r>
            <a:r>
              <a:rPr lang="en-US" dirty="0"/>
              <a:t> or </a:t>
            </a:r>
            <a:r>
              <a:rPr lang="en-US" dirty="0" err="1"/>
              <a:t>AutoML</a:t>
            </a:r>
            <a:r>
              <a:rPr lang="en-US" dirty="0"/>
              <a:t> generally refers to an algorithmic process or set of processes to create or discover the best pipelines for a given data set and prediction problem (problem type or metric)</a:t>
            </a:r>
          </a:p>
          <a:p>
            <a:r>
              <a:rPr lang="en-US" dirty="0"/>
              <a:t>Benefits</a:t>
            </a:r>
          </a:p>
          <a:p>
            <a:pPr lvl="1"/>
            <a:r>
              <a:rPr lang="en-US" dirty="0"/>
              <a:t>Build models faster</a:t>
            </a:r>
          </a:p>
          <a:p>
            <a:pPr lvl="2"/>
            <a:r>
              <a:rPr lang="en-US" dirty="0"/>
              <a:t>Automate data preparation and model development</a:t>
            </a:r>
          </a:p>
          <a:p>
            <a:pPr lvl="1"/>
            <a:endParaRPr lang="en-US" dirty="0"/>
          </a:p>
          <a:p>
            <a:pPr lvl="1"/>
            <a:r>
              <a:rPr lang="en-US" dirty="0"/>
              <a:t>Find signal from noise</a:t>
            </a:r>
          </a:p>
          <a:p>
            <a:pPr lvl="2"/>
            <a:r>
              <a:rPr lang="en-US" dirty="0"/>
              <a:t>Auto-feature engineering makes it easy to extract</a:t>
            </a:r>
            <a:br>
              <a:rPr lang="en-US" dirty="0"/>
            </a:br>
            <a:r>
              <a:rPr lang="en-US" dirty="0"/>
              <a:t>more predictive power from your data</a:t>
            </a:r>
          </a:p>
          <a:p>
            <a:pPr lvl="1"/>
            <a:endParaRPr lang="en-US" dirty="0"/>
          </a:p>
          <a:p>
            <a:pPr lvl="1"/>
            <a:r>
              <a:rPr lang="en-US" dirty="0"/>
              <a:t>Rank and explore models</a:t>
            </a:r>
          </a:p>
          <a:p>
            <a:pPr lvl="2"/>
            <a:r>
              <a:rPr lang="en-US" dirty="0"/>
              <a:t>Quickly compare candidate pipelines to find the</a:t>
            </a:r>
            <a:br>
              <a:rPr lang="en-US" dirty="0"/>
            </a:br>
            <a:r>
              <a:rPr lang="en-US" dirty="0"/>
              <a:t>best model for the job</a:t>
            </a:r>
          </a:p>
        </p:txBody>
      </p:sp>
      <p:pic>
        <p:nvPicPr>
          <p:cNvPr id="7" name="Graphic 6" descr="Gauge">
            <a:extLst>
              <a:ext uri="{FF2B5EF4-FFF2-40B4-BE49-F238E27FC236}">
                <a16:creationId xmlns:a16="http://schemas.microsoft.com/office/drawing/2014/main" id="{3B7B52F1-3220-409E-9F07-9AD4270805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11891" y="2658240"/>
            <a:ext cx="1080000" cy="1080000"/>
          </a:xfrm>
          <a:prstGeom prst="rect">
            <a:avLst/>
          </a:prstGeom>
          <a:effectLst>
            <a:innerShdw blurRad="63500" dist="50800" dir="13500000">
              <a:prstClr val="black">
                <a:alpha val="50000"/>
              </a:prstClr>
            </a:innerShdw>
          </a:effectLst>
        </p:spPr>
      </p:pic>
      <p:pic>
        <p:nvPicPr>
          <p:cNvPr id="8" name="Graphic 7" descr="Microscope">
            <a:extLst>
              <a:ext uri="{FF2B5EF4-FFF2-40B4-BE49-F238E27FC236}">
                <a16:creationId xmlns:a16="http://schemas.microsoft.com/office/drawing/2014/main" id="{E6AA8E34-5507-42A8-929C-C6B0EA07BC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11891" y="3858912"/>
            <a:ext cx="1080000" cy="1080000"/>
          </a:xfrm>
          <a:prstGeom prst="rect">
            <a:avLst/>
          </a:prstGeom>
          <a:effectLst>
            <a:innerShdw blurRad="63500" dist="50800" dir="13500000">
              <a:prstClr val="black">
                <a:alpha val="50000"/>
              </a:prstClr>
            </a:innerShdw>
          </a:effectLst>
        </p:spPr>
      </p:pic>
      <p:pic>
        <p:nvPicPr>
          <p:cNvPr id="9" name="Graphic 8" descr="Medal">
            <a:extLst>
              <a:ext uri="{FF2B5EF4-FFF2-40B4-BE49-F238E27FC236}">
                <a16:creationId xmlns:a16="http://schemas.microsoft.com/office/drawing/2014/main" id="{DA63A80D-601C-48B5-AD47-1E7F113B43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11891" y="5059584"/>
            <a:ext cx="1080000" cy="1080000"/>
          </a:xfrm>
          <a:prstGeom prst="rect">
            <a:avLst/>
          </a:prstGeom>
          <a:effectLst>
            <a:innerShdw blurRad="63500" dist="50800" dir="13500000">
              <a:prstClr val="black">
                <a:alpha val="50000"/>
              </a:prstClr>
            </a:innerShdw>
          </a:effectLst>
        </p:spPr>
      </p:pic>
      <p:sp>
        <p:nvSpPr>
          <p:cNvPr id="6" name="Footer Placeholder 5">
            <a:extLst>
              <a:ext uri="{FF2B5EF4-FFF2-40B4-BE49-F238E27FC236}">
                <a16:creationId xmlns:a16="http://schemas.microsoft.com/office/drawing/2014/main" id="{492E118F-46EC-9947-BBB0-D3DC5E64BF0B}"/>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800590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AutoAI process: Tasks</a:t>
            </a:r>
            <a:endParaRPr lang="en-GB" dirty="0"/>
          </a:p>
        </p:txBody>
      </p:sp>
      <p:pic>
        <p:nvPicPr>
          <p:cNvPr id="6" name="Content Placeholder 5">
            <a:extLst>
              <a:ext uri="{FF2B5EF4-FFF2-40B4-BE49-F238E27FC236}">
                <a16:creationId xmlns:a16="http://schemas.microsoft.com/office/drawing/2014/main" id="{04705B10-7674-44D6-A8ED-34BD6E507FC5}"/>
              </a:ext>
            </a:extLst>
          </p:cNvPr>
          <p:cNvPicPr>
            <a:picLocks noGrp="1" noChangeAspect="1"/>
          </p:cNvPicPr>
          <p:nvPr>
            <p:ph idx="1"/>
          </p:nvPr>
        </p:nvPicPr>
        <p:blipFill rotWithShape="1">
          <a:blip r:embed="rId3" cstate="screen">
            <a:extLst>
              <a:ext uri="{28A0092B-C50C-407E-A947-70E740481C1C}">
                <a14:useLocalDpi xmlns:a14="http://schemas.microsoft.com/office/drawing/2010/main" val="0"/>
              </a:ext>
            </a:extLst>
          </a:blip>
          <a:srcRect/>
          <a:stretch/>
        </p:blipFill>
        <p:spPr>
          <a:xfrm>
            <a:off x="1954412" y="1395986"/>
            <a:ext cx="8280000" cy="5242559"/>
          </a:xfrm>
        </p:spPr>
      </p:pic>
      <p:sp>
        <p:nvSpPr>
          <p:cNvPr id="5" name="Footer Placeholder 4">
            <a:extLst>
              <a:ext uri="{FF2B5EF4-FFF2-40B4-BE49-F238E27FC236}">
                <a16:creationId xmlns:a16="http://schemas.microsoft.com/office/drawing/2014/main" id="{1F3175C8-7366-3803-2D2F-E684FAE324D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987673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91EE-0394-483C-8F55-E2695D8B0575}"/>
              </a:ext>
            </a:extLst>
          </p:cNvPr>
          <p:cNvSpPr>
            <a:spLocks noGrp="1"/>
          </p:cNvSpPr>
          <p:nvPr>
            <p:ph type="title"/>
          </p:nvPr>
        </p:nvSpPr>
        <p:spPr>
          <a:xfrm>
            <a:off x="208800" y="180000"/>
            <a:ext cx="11641455" cy="860400"/>
          </a:xfrm>
        </p:spPr>
        <p:txBody>
          <a:bodyPr/>
          <a:lstStyle/>
          <a:p>
            <a:r>
              <a:rPr lang="en-US" dirty="0"/>
              <a:t>AutoAI terminology</a:t>
            </a:r>
          </a:p>
        </p:txBody>
      </p:sp>
      <p:sp>
        <p:nvSpPr>
          <p:cNvPr id="3" name="Content Placeholder 2">
            <a:extLst>
              <a:ext uri="{FF2B5EF4-FFF2-40B4-BE49-F238E27FC236}">
                <a16:creationId xmlns:a16="http://schemas.microsoft.com/office/drawing/2014/main" id="{1250CDD9-3B79-4FFE-AECE-49D38944393F}"/>
              </a:ext>
            </a:extLst>
          </p:cNvPr>
          <p:cNvSpPr>
            <a:spLocks noGrp="1"/>
          </p:cNvSpPr>
          <p:nvPr>
            <p:ph idx="1"/>
          </p:nvPr>
        </p:nvSpPr>
        <p:spPr>
          <a:xfrm>
            <a:off x="208800" y="1164168"/>
            <a:ext cx="11641455" cy="5513832"/>
          </a:xfrm>
        </p:spPr>
        <p:txBody>
          <a:bodyPr/>
          <a:lstStyle/>
          <a:p>
            <a:r>
              <a:rPr lang="en-US" dirty="0"/>
              <a:t>IBM implementation of AutoAI in Watson Studio adopts open-source terminology.</a:t>
            </a:r>
          </a:p>
          <a:p>
            <a:endParaRPr lang="en-US" dirty="0"/>
          </a:p>
          <a:p>
            <a:r>
              <a:rPr lang="en-US" dirty="0"/>
              <a:t>Machine learning pipeline: A set of steps for creating a model (a workflow). Typical steps in a pipeline are: ingest, clean, transform, and model with hyperparameter optimization.</a:t>
            </a:r>
          </a:p>
          <a:p>
            <a:endParaRPr lang="en-US" dirty="0"/>
          </a:p>
          <a:p>
            <a:r>
              <a:rPr lang="en-US" dirty="0"/>
              <a:t>Estimators: Algorithms or models. For example: logistic regression, and random forest.</a:t>
            </a:r>
          </a:p>
          <a:p>
            <a:endParaRPr lang="en-US" dirty="0"/>
          </a:p>
          <a:p>
            <a:r>
              <a:rPr lang="en-US" dirty="0"/>
              <a:t>Hyper Parameter Optimization (HPO): The process of training the models with different parameters (specific to each algorithm).</a:t>
            </a:r>
          </a:p>
          <a:p>
            <a:endParaRPr lang="en-US" dirty="0"/>
          </a:p>
          <a:p>
            <a:r>
              <a:rPr lang="en-US" dirty="0"/>
              <a:t>Model evaluation metrics: Various model evaluation metrics used by data scientists, for example AUC-ROC and F1 Score.</a:t>
            </a:r>
          </a:p>
        </p:txBody>
      </p:sp>
      <p:sp>
        <p:nvSpPr>
          <p:cNvPr id="6" name="Footer Placeholder 5">
            <a:extLst>
              <a:ext uri="{FF2B5EF4-FFF2-40B4-BE49-F238E27FC236}">
                <a16:creationId xmlns:a16="http://schemas.microsoft.com/office/drawing/2014/main" id="{EB6D34C5-F963-5CE2-21E9-FE34F392729E}"/>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4069027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8800" y="180000"/>
            <a:ext cx="11641455" cy="860400"/>
          </a:xfrm>
        </p:spPr>
        <p:txBody>
          <a:bodyPr/>
          <a:lstStyle/>
          <a:p>
            <a:r>
              <a:rPr lang="en-US" dirty="0"/>
              <a:t>Exercise 4 – Section 2: Creating an </a:t>
            </a:r>
            <a:r>
              <a:rPr lang="en-US" dirty="0" err="1"/>
              <a:t>AutoAI</a:t>
            </a:r>
            <a:r>
              <a:rPr lang="en-US" dirty="0"/>
              <a:t> experiment from marketing data</a:t>
            </a:r>
          </a:p>
        </p:txBody>
      </p:sp>
      <p:sp>
        <p:nvSpPr>
          <p:cNvPr id="4" name="Footer Placeholder 3">
            <a:extLst>
              <a:ext uri="{FF2B5EF4-FFF2-40B4-BE49-F238E27FC236}">
                <a16:creationId xmlns:a16="http://schemas.microsoft.com/office/drawing/2014/main" id="{6BFD454A-B1D1-C810-E13E-6626BC2E4711}"/>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49799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00800" y="352800"/>
            <a:ext cx="2840400" cy="6328800"/>
          </a:xfrm>
        </p:spPr>
        <p:txBody>
          <a:bodyPr/>
          <a:lstStyle/>
          <a:p>
            <a:r>
              <a:rPr lang="en-US" dirty="0"/>
              <a:t>Exercise objectives</a:t>
            </a:r>
          </a:p>
        </p:txBody>
      </p:sp>
      <p:sp>
        <p:nvSpPr>
          <p:cNvPr id="31748" name="Rectangle 3"/>
          <p:cNvSpPr>
            <a:spLocks noGrp="1" noChangeArrowheads="1"/>
          </p:cNvSpPr>
          <p:nvPr>
            <p:ph idx="1"/>
          </p:nvPr>
        </p:nvSpPr>
        <p:spPr>
          <a:xfrm>
            <a:off x="3204000" y="352800"/>
            <a:ext cx="8506800" cy="6328800"/>
          </a:xfrm>
        </p:spPr>
        <p:txBody>
          <a:bodyPr/>
          <a:lstStyle/>
          <a:p>
            <a:r>
              <a:rPr lang="en-US" dirty="0"/>
              <a:t>In this section, you explore how to use the AutoAI tool in Watson Studio to automate most of the phases in the AI lifecycle and generate a trained model quickly with no coding.</a:t>
            </a:r>
          </a:p>
          <a:p>
            <a:r>
              <a:rPr lang="en-GB" dirty="0"/>
              <a:t>After completing this exercise, you should be able to:</a:t>
            </a:r>
          </a:p>
          <a:p>
            <a:pPr lvl="1"/>
            <a:r>
              <a:rPr lang="en-US" dirty="0"/>
              <a:t>Explain the benefits of automating AI with AutoAI.</a:t>
            </a:r>
          </a:p>
          <a:p>
            <a:pPr lvl="1"/>
            <a:r>
              <a:rPr lang="en-US" dirty="0"/>
              <a:t>Create an AutoAI experiment in a Watson Studio project.</a:t>
            </a:r>
          </a:p>
          <a:p>
            <a:pPr lvl="1"/>
            <a:r>
              <a:rPr lang="en-US" dirty="0"/>
              <a:t>Customize an AutoAI experiment.</a:t>
            </a:r>
          </a:p>
          <a:p>
            <a:pPr lvl="1"/>
            <a:r>
              <a:rPr lang="en-US" dirty="0"/>
              <a:t>Monitor pipelines in an AutoAI experiment.</a:t>
            </a:r>
          </a:p>
          <a:p>
            <a:pPr lvl="1"/>
            <a:r>
              <a:rPr lang="en-US" dirty="0"/>
              <a:t>Compare the quality of trained models and select the best one for further refinement.</a:t>
            </a:r>
          </a:p>
          <a:p>
            <a:pPr lvl="1"/>
            <a:r>
              <a:rPr lang="en-US" dirty="0"/>
              <a:t>Deploy the selected model online and score the trained model.</a:t>
            </a:r>
          </a:p>
        </p:txBody>
      </p:sp>
      <p:sp>
        <p:nvSpPr>
          <p:cNvPr id="4" name="Footer Placeholder 3">
            <a:extLst>
              <a:ext uri="{FF2B5EF4-FFF2-40B4-BE49-F238E27FC236}">
                <a16:creationId xmlns:a16="http://schemas.microsoft.com/office/drawing/2014/main" id="{A1DF958B-AB7E-3AEB-DE6B-DD072DB6E82C}"/>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155885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GB" dirty="0"/>
              <a:t>Topics</a:t>
            </a:r>
          </a:p>
        </p:txBody>
      </p:sp>
      <p:sp>
        <p:nvSpPr>
          <p:cNvPr id="11268" name="Rectangle 3"/>
          <p:cNvSpPr>
            <a:spLocks noGrp="1" noChangeArrowheads="1"/>
          </p:cNvSpPr>
          <p:nvPr>
            <p:ph idx="1"/>
          </p:nvPr>
        </p:nvSpPr>
        <p:spPr/>
        <p:txBody>
          <a:bodyPr/>
          <a:lstStyle/>
          <a:p>
            <a:r>
              <a:rPr lang="en-GB"/>
              <a:t>Cross-Industry Standard Process for Data Mining</a:t>
            </a:r>
          </a:p>
          <a:p>
            <a:r>
              <a:rPr lang="en-GB"/>
              <a:t>Data preparation</a:t>
            </a:r>
          </a:p>
          <a:p>
            <a:r>
              <a:rPr lang="en-GB"/>
              <a:t>Watson Machine Learning</a:t>
            </a:r>
          </a:p>
          <a:p>
            <a:r>
              <a:rPr lang="en-GB"/>
              <a:t>AutoAI</a:t>
            </a:r>
          </a:p>
          <a:p>
            <a:endParaRPr lang="en-GB" dirty="0"/>
          </a:p>
        </p:txBody>
      </p:sp>
      <p:sp>
        <p:nvSpPr>
          <p:cNvPr id="4" name="Footer Placeholder 3">
            <a:extLst>
              <a:ext uri="{FF2B5EF4-FFF2-40B4-BE49-F238E27FC236}">
                <a16:creationId xmlns:a16="http://schemas.microsoft.com/office/drawing/2014/main" id="{1B1D78F6-C706-162C-8914-3BDBB13336C8}"/>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summary</a:t>
            </a:r>
          </a:p>
        </p:txBody>
      </p:sp>
      <p:sp>
        <p:nvSpPr>
          <p:cNvPr id="9220" name="Rectangle 3"/>
          <p:cNvSpPr>
            <a:spLocks noGrp="1" noChangeArrowheads="1"/>
          </p:cNvSpPr>
          <p:nvPr>
            <p:ph idx="1"/>
          </p:nvPr>
        </p:nvSpPr>
        <p:spPr>
          <a:xfrm>
            <a:off x="3204000" y="352800"/>
            <a:ext cx="8506800" cy="6328800"/>
          </a:xfrm>
        </p:spPr>
        <p:txBody>
          <a:bodyPr/>
          <a:lstStyle/>
          <a:p>
            <a:r>
              <a:rPr lang="en-US"/>
              <a:t>Describe the Cross-Industry Standard Process for Data Mining (CRISP-DM) process model.</a:t>
            </a:r>
          </a:p>
          <a:p>
            <a:r>
              <a:rPr lang="en-US"/>
              <a:t>Describe the phases of data preparation.</a:t>
            </a:r>
          </a:p>
          <a:p>
            <a:r>
              <a:rPr lang="en-US"/>
              <a:t>Describe Watson Machine Learning features and capabilities.</a:t>
            </a:r>
          </a:p>
          <a:p>
            <a:r>
              <a:rPr lang="en-US"/>
              <a:t>Explain the value of the AutoAI tool and its use.</a:t>
            </a:r>
            <a:endParaRPr lang="en-US" dirty="0"/>
          </a:p>
        </p:txBody>
      </p:sp>
      <p:sp>
        <p:nvSpPr>
          <p:cNvPr id="4" name="Footer Placeholder 3">
            <a:extLst>
              <a:ext uri="{FF2B5EF4-FFF2-40B4-BE49-F238E27FC236}">
                <a16:creationId xmlns:a16="http://schemas.microsoft.com/office/drawing/2014/main" id="{5D17B4E8-D20D-CBCC-5FD7-8FCB6ED0763E}"/>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927980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defTabSz="898137">
              <a:defRPr/>
            </a:pPr>
            <a:r>
              <a:rPr lang="en-US" dirty="0"/>
              <a:t>Review questions</a:t>
            </a:r>
          </a:p>
        </p:txBody>
      </p:sp>
      <p:sp>
        <p:nvSpPr>
          <p:cNvPr id="23556" name="Rectangle 3"/>
          <p:cNvSpPr>
            <a:spLocks noGrp="1" noChangeArrowheads="1"/>
          </p:cNvSpPr>
          <p:nvPr>
            <p:ph idx="1"/>
          </p:nvPr>
        </p:nvSpPr>
        <p:spPr/>
        <p:txBody>
          <a:bodyPr/>
          <a:lstStyle/>
          <a:p>
            <a:pPr marL="445587" indent="-445587" defTabSz="898137">
              <a:spcAft>
                <a:spcPts val="1200"/>
              </a:spcAft>
              <a:buFontTx/>
              <a:buAutoNum type="arabicPeriod"/>
              <a:defRPr/>
            </a:pPr>
            <a:r>
              <a:rPr lang="en-GB" dirty="0"/>
              <a:t>In CRISP-DM, which phase focuses on machine learning?</a:t>
            </a:r>
          </a:p>
          <a:p>
            <a:pPr lvl="1" defTabSz="898137">
              <a:spcAft>
                <a:spcPts val="1200"/>
              </a:spcAft>
              <a:defRPr/>
            </a:pPr>
            <a:r>
              <a:rPr lang="en-US" dirty="0"/>
              <a:t>Business understanding</a:t>
            </a:r>
          </a:p>
          <a:p>
            <a:pPr lvl="1" defTabSz="898137">
              <a:spcAft>
                <a:spcPts val="1200"/>
              </a:spcAft>
              <a:defRPr/>
            </a:pPr>
            <a:r>
              <a:rPr lang="en-US" dirty="0"/>
              <a:t>Data preparation</a:t>
            </a:r>
          </a:p>
          <a:p>
            <a:pPr lvl="1" defTabSz="898137">
              <a:spcAft>
                <a:spcPts val="1200"/>
              </a:spcAft>
              <a:defRPr/>
            </a:pPr>
            <a:r>
              <a:rPr lang="en-US" dirty="0"/>
              <a:t>Modeling</a:t>
            </a:r>
          </a:p>
          <a:p>
            <a:pPr lvl="1" defTabSz="898137">
              <a:spcAft>
                <a:spcPts val="1200"/>
              </a:spcAft>
              <a:defRPr/>
            </a:pPr>
            <a:r>
              <a:rPr lang="en-US" dirty="0"/>
              <a:t>Evaluation</a:t>
            </a:r>
          </a:p>
          <a:p>
            <a:pPr lvl="1" defTabSz="898137">
              <a:spcAft>
                <a:spcPts val="1200"/>
              </a:spcAft>
              <a:defRPr/>
            </a:pPr>
            <a:r>
              <a:rPr lang="en-US" dirty="0"/>
              <a:t>Deployment</a:t>
            </a:r>
            <a:br>
              <a:rPr lang="en-GB" dirty="0"/>
            </a:br>
            <a:endParaRPr lang="en-GB" dirty="0"/>
          </a:p>
          <a:p>
            <a:pPr defTabSz="898137">
              <a:spcAft>
                <a:spcPts val="1200"/>
              </a:spcAft>
              <a:defRPr/>
            </a:pPr>
            <a:r>
              <a:rPr lang="en-GB" dirty="0"/>
              <a:t>True or False: Machine Learning integrates with Watson Studio.</a:t>
            </a:r>
            <a:br>
              <a:rPr lang="en-GB" dirty="0"/>
            </a:br>
            <a:r>
              <a:rPr lang="en-GB" dirty="0"/>
              <a:t> </a:t>
            </a:r>
            <a:endParaRPr lang="en-US" dirty="0"/>
          </a:p>
          <a:p>
            <a:pPr marL="0" indent="0" defTabSz="898137">
              <a:buNone/>
              <a:defRPr/>
            </a:pPr>
            <a:endParaRPr lang="en-GB" u="sng" dirty="0">
              <a:solidFill>
                <a:srgbClr val="00649D"/>
              </a:solidFill>
            </a:endParaRPr>
          </a:p>
        </p:txBody>
      </p:sp>
      <p:pic>
        <p:nvPicPr>
          <p:cNvPr id="7" name="Graphic 6" descr="Help">
            <a:extLst>
              <a:ext uri="{FF2B5EF4-FFF2-40B4-BE49-F238E27FC236}">
                <a16:creationId xmlns:a16="http://schemas.microsoft.com/office/drawing/2014/main" id="{1A11CBD4-BC3A-43A1-9710-8D5D4BA1DE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
        <p:nvSpPr>
          <p:cNvPr id="4" name="Footer Placeholder 3">
            <a:extLst>
              <a:ext uri="{FF2B5EF4-FFF2-40B4-BE49-F238E27FC236}">
                <a16:creationId xmlns:a16="http://schemas.microsoft.com/office/drawing/2014/main" id="{F29AA77B-8C01-4627-984E-A411EB25CF5A}"/>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284516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defTabSz="898137">
              <a:defRPr/>
            </a:pPr>
            <a:r>
              <a:rPr lang="en-US" dirty="0"/>
              <a:t>Review questions (cont.)</a:t>
            </a:r>
          </a:p>
        </p:txBody>
      </p:sp>
      <p:sp>
        <p:nvSpPr>
          <p:cNvPr id="23556" name="Rectangle 3"/>
          <p:cNvSpPr>
            <a:spLocks noGrp="1" noChangeArrowheads="1"/>
          </p:cNvSpPr>
          <p:nvPr>
            <p:ph idx="1"/>
          </p:nvPr>
        </p:nvSpPr>
        <p:spPr/>
        <p:txBody>
          <a:bodyPr/>
          <a:lstStyle/>
          <a:p>
            <a:pPr defTabSz="898137">
              <a:spcAft>
                <a:spcPts val="600"/>
              </a:spcAft>
              <a:buFont typeface="+mj-lt"/>
              <a:buAutoNum type="arabicPeriod" startAt="3"/>
              <a:defRPr/>
            </a:pPr>
            <a:r>
              <a:rPr lang="en-US" dirty="0"/>
              <a:t>The most time-consuming phase in CRISP-DM is:</a:t>
            </a:r>
          </a:p>
          <a:p>
            <a:pPr marL="901700" lvl="1" indent="-450850" defTabSz="898137">
              <a:spcAft>
                <a:spcPts val="600"/>
              </a:spcAft>
              <a:defRPr/>
            </a:pPr>
            <a:r>
              <a:rPr lang="en-US" dirty="0"/>
              <a:t>Business understanding </a:t>
            </a:r>
          </a:p>
          <a:p>
            <a:pPr marL="901700" lvl="1" indent="-450850" defTabSz="898137">
              <a:spcAft>
                <a:spcPts val="600"/>
              </a:spcAft>
              <a:defRPr/>
            </a:pPr>
            <a:r>
              <a:rPr lang="en-US" dirty="0"/>
              <a:t>Data preparation </a:t>
            </a:r>
          </a:p>
          <a:p>
            <a:pPr marL="901700" lvl="1" indent="-450850" defTabSz="898137">
              <a:spcAft>
                <a:spcPts val="600"/>
              </a:spcAft>
              <a:defRPr/>
            </a:pPr>
            <a:r>
              <a:rPr lang="en-US" dirty="0"/>
              <a:t>Evaluation preparation</a:t>
            </a:r>
          </a:p>
          <a:p>
            <a:pPr marL="901700" lvl="1" indent="-450850" defTabSz="898137">
              <a:spcAft>
                <a:spcPts val="600"/>
              </a:spcAft>
              <a:defRPr/>
            </a:pPr>
            <a:r>
              <a:rPr lang="en-US" dirty="0"/>
              <a:t>Deployment preparation</a:t>
            </a:r>
          </a:p>
          <a:p>
            <a:pPr marL="457200" indent="-457200" defTabSz="913912">
              <a:spcAft>
                <a:spcPts val="600"/>
              </a:spcAft>
              <a:buAutoNum type="arabicPeriod" startAt="3"/>
              <a:defRPr/>
            </a:pPr>
            <a:r>
              <a:rPr lang="en-US" dirty="0"/>
              <a:t>Which of the following is </a:t>
            </a:r>
            <a:r>
              <a:rPr lang="en-US" b="1" dirty="0"/>
              <a:t>not</a:t>
            </a:r>
            <a:r>
              <a:rPr lang="en-US" dirty="0"/>
              <a:t> part of data processing?</a:t>
            </a:r>
          </a:p>
          <a:p>
            <a:pPr lvl="1" defTabSz="913912">
              <a:spcAft>
                <a:spcPts val="600"/>
              </a:spcAft>
              <a:defRPr/>
            </a:pPr>
            <a:r>
              <a:rPr lang="en-US" dirty="0"/>
              <a:t>Data cleaning</a:t>
            </a:r>
          </a:p>
          <a:p>
            <a:pPr lvl="1" defTabSz="913912">
              <a:spcAft>
                <a:spcPts val="600"/>
              </a:spcAft>
              <a:defRPr/>
            </a:pPr>
            <a:r>
              <a:rPr lang="en-US" dirty="0"/>
              <a:t>Data prediction</a:t>
            </a:r>
          </a:p>
          <a:p>
            <a:pPr lvl="1" defTabSz="913912">
              <a:spcAft>
                <a:spcPts val="600"/>
              </a:spcAft>
              <a:defRPr/>
            </a:pPr>
            <a:r>
              <a:rPr lang="en-US" dirty="0"/>
              <a:t>Data integration</a:t>
            </a:r>
          </a:p>
          <a:p>
            <a:pPr lvl="1" defTabSz="913912">
              <a:spcAft>
                <a:spcPts val="600"/>
              </a:spcAft>
              <a:defRPr/>
            </a:pPr>
            <a:r>
              <a:rPr lang="en-US" dirty="0"/>
              <a:t>Data sampling</a:t>
            </a:r>
          </a:p>
          <a:p>
            <a:pPr lvl="1" defTabSz="913912">
              <a:spcAft>
                <a:spcPts val="600"/>
              </a:spcAft>
              <a:defRPr/>
            </a:pPr>
            <a:r>
              <a:rPr lang="en-US" dirty="0"/>
              <a:t>Data formatting</a:t>
            </a:r>
            <a:br>
              <a:rPr lang="en-US" dirty="0"/>
            </a:br>
            <a:endParaRPr lang="en-US" dirty="0">
              <a:solidFill>
                <a:srgbClr val="00649D"/>
              </a:solidFill>
            </a:endParaRPr>
          </a:p>
        </p:txBody>
      </p:sp>
      <p:pic>
        <p:nvPicPr>
          <p:cNvPr id="7" name="Graphic 6" descr="Help">
            <a:extLst>
              <a:ext uri="{FF2B5EF4-FFF2-40B4-BE49-F238E27FC236}">
                <a16:creationId xmlns:a16="http://schemas.microsoft.com/office/drawing/2014/main" id="{222D9969-4D74-4AA9-8C85-79D1327CF5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
        <p:nvSpPr>
          <p:cNvPr id="4" name="Footer Placeholder 3">
            <a:extLst>
              <a:ext uri="{FF2B5EF4-FFF2-40B4-BE49-F238E27FC236}">
                <a16:creationId xmlns:a16="http://schemas.microsoft.com/office/drawing/2014/main" id="{7C214223-367E-8891-31F2-F5643D81949A}"/>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2249341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defTabSz="898137">
              <a:defRPr/>
            </a:pPr>
            <a:r>
              <a:rPr lang="en-US" dirty="0"/>
              <a:t>Review questions (cont.)</a:t>
            </a:r>
          </a:p>
        </p:txBody>
      </p:sp>
      <p:sp>
        <p:nvSpPr>
          <p:cNvPr id="23556" name="Rectangle 3"/>
          <p:cNvSpPr>
            <a:spLocks noGrp="1" noChangeArrowheads="1"/>
          </p:cNvSpPr>
          <p:nvPr>
            <p:ph idx="1"/>
          </p:nvPr>
        </p:nvSpPr>
        <p:spPr/>
        <p:txBody>
          <a:bodyPr/>
          <a:lstStyle/>
          <a:p>
            <a:pPr defTabSz="913912">
              <a:spcAft>
                <a:spcPts val="600"/>
              </a:spcAft>
              <a:buFont typeface="+mj-lt"/>
              <a:buAutoNum type="arabicPeriod" startAt="5"/>
              <a:defRPr/>
            </a:pPr>
            <a:r>
              <a:rPr lang="en-US" dirty="0"/>
              <a:t>Which of the following are Watson Machine Learning personas?</a:t>
            </a:r>
          </a:p>
          <a:p>
            <a:pPr lvl="1" defTabSz="913912">
              <a:spcAft>
                <a:spcPts val="600"/>
              </a:spcAft>
              <a:defRPr/>
            </a:pPr>
            <a:r>
              <a:rPr lang="en-US" dirty="0"/>
              <a:t>Data scientist</a:t>
            </a:r>
          </a:p>
          <a:p>
            <a:pPr lvl="1" defTabSz="913912">
              <a:spcAft>
                <a:spcPts val="600"/>
              </a:spcAft>
              <a:defRPr/>
            </a:pPr>
            <a:r>
              <a:rPr lang="en-US" dirty="0"/>
              <a:t>Business analyst</a:t>
            </a:r>
          </a:p>
          <a:p>
            <a:pPr lvl="1" defTabSz="913912">
              <a:spcAft>
                <a:spcPts val="600"/>
              </a:spcAft>
              <a:defRPr/>
            </a:pPr>
            <a:r>
              <a:rPr lang="en-US" dirty="0"/>
              <a:t>Developers</a:t>
            </a:r>
          </a:p>
          <a:p>
            <a:pPr lvl="1" defTabSz="913912">
              <a:spcAft>
                <a:spcPts val="600"/>
              </a:spcAft>
              <a:defRPr/>
            </a:pPr>
            <a:r>
              <a:rPr lang="en-US" dirty="0"/>
              <a:t>Project manager</a:t>
            </a:r>
          </a:p>
          <a:p>
            <a:pPr lvl="1" defTabSz="913912">
              <a:spcAft>
                <a:spcPts val="600"/>
              </a:spcAft>
              <a:defRPr/>
            </a:pPr>
            <a:r>
              <a:rPr lang="en-US" dirty="0"/>
              <a:t>Tester</a:t>
            </a:r>
          </a:p>
          <a:p>
            <a:pPr lvl="1" defTabSz="913912">
              <a:spcAft>
                <a:spcPts val="600"/>
              </a:spcAft>
              <a:defRPr/>
            </a:pPr>
            <a:r>
              <a:rPr lang="en-US" dirty="0"/>
              <a:t>All of the above</a:t>
            </a:r>
          </a:p>
          <a:p>
            <a:pPr lvl="1" defTabSz="913912">
              <a:spcAft>
                <a:spcPts val="600"/>
              </a:spcAft>
              <a:defRPr/>
            </a:pPr>
            <a:r>
              <a:rPr lang="en-US" dirty="0"/>
              <a:t>A &amp; C</a:t>
            </a:r>
          </a:p>
          <a:p>
            <a:pPr lvl="1" defTabSz="913912">
              <a:spcAft>
                <a:spcPts val="600"/>
              </a:spcAft>
              <a:defRPr/>
            </a:pPr>
            <a:r>
              <a:rPr lang="en-US" dirty="0"/>
              <a:t>C &amp; E</a:t>
            </a:r>
            <a:br>
              <a:rPr lang="en-US" dirty="0"/>
            </a:br>
            <a:endParaRPr lang="en-US" dirty="0">
              <a:solidFill>
                <a:srgbClr val="00649D"/>
              </a:solidFill>
            </a:endParaRPr>
          </a:p>
        </p:txBody>
      </p:sp>
      <p:pic>
        <p:nvPicPr>
          <p:cNvPr id="7" name="Graphic 6" descr="Help">
            <a:extLst>
              <a:ext uri="{FF2B5EF4-FFF2-40B4-BE49-F238E27FC236}">
                <a16:creationId xmlns:a16="http://schemas.microsoft.com/office/drawing/2014/main" id="{3AF61E5C-790E-4F57-8C80-9DC65E8C88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
        <p:nvSpPr>
          <p:cNvPr id="4" name="Footer Placeholder 3">
            <a:extLst>
              <a:ext uri="{FF2B5EF4-FFF2-40B4-BE49-F238E27FC236}">
                <a16:creationId xmlns:a16="http://schemas.microsoft.com/office/drawing/2014/main" id="{4AB51C43-1E1F-77C8-30D2-563AA57EDA95}"/>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2627903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139-E277-45D3-BA8B-9216780679BC}"/>
              </a:ext>
            </a:extLst>
          </p:cNvPr>
          <p:cNvSpPr>
            <a:spLocks noGrp="1"/>
          </p:cNvSpPr>
          <p:nvPr>
            <p:ph type="title"/>
          </p:nvPr>
        </p:nvSpPr>
        <p:spPr/>
        <p:txBody>
          <a:bodyPr/>
          <a:lstStyle/>
          <a:p>
            <a:r>
              <a:rPr lang="en-US" dirty="0"/>
              <a:t>Review questions (cont.)</a:t>
            </a:r>
          </a:p>
        </p:txBody>
      </p:sp>
      <p:sp>
        <p:nvSpPr>
          <p:cNvPr id="3" name="Content Placeholder 2">
            <a:extLst>
              <a:ext uri="{FF2B5EF4-FFF2-40B4-BE49-F238E27FC236}">
                <a16:creationId xmlns:a16="http://schemas.microsoft.com/office/drawing/2014/main" id="{68C625CA-6AE7-40A5-9EC5-48E1461F191A}"/>
              </a:ext>
            </a:extLst>
          </p:cNvPr>
          <p:cNvSpPr>
            <a:spLocks noGrp="1"/>
          </p:cNvSpPr>
          <p:nvPr>
            <p:ph idx="1"/>
          </p:nvPr>
        </p:nvSpPr>
        <p:spPr/>
        <p:txBody>
          <a:bodyPr/>
          <a:lstStyle/>
          <a:p>
            <a:pPr>
              <a:buFont typeface="+mj-lt"/>
              <a:buAutoNum type="arabicPeriod" startAt="6"/>
            </a:pPr>
            <a:r>
              <a:rPr lang="en-US" dirty="0"/>
              <a:t>Which of the following is part of the AutoAI process to build candidate pipelines?</a:t>
            </a:r>
          </a:p>
          <a:p>
            <a:pPr marL="0" indent="0">
              <a:buNone/>
            </a:pPr>
            <a:endParaRPr lang="en-US" dirty="0"/>
          </a:p>
          <a:p>
            <a:pPr lvl="1">
              <a:spcAft>
                <a:spcPts val="1200"/>
              </a:spcAft>
            </a:pPr>
            <a:r>
              <a:rPr lang="en-GB" dirty="0"/>
              <a:t>Create a machine learning flow.</a:t>
            </a:r>
          </a:p>
          <a:p>
            <a:pPr lvl="1">
              <a:spcAft>
                <a:spcPts val="1200"/>
              </a:spcAft>
            </a:pPr>
            <a:r>
              <a:rPr lang="en-GB" dirty="0"/>
              <a:t>Create a deep learning flow.</a:t>
            </a:r>
          </a:p>
          <a:p>
            <a:pPr lvl="1">
              <a:spcAft>
                <a:spcPts val="1200"/>
              </a:spcAft>
            </a:pPr>
            <a:r>
              <a:rPr lang="en-GB" dirty="0"/>
              <a:t>Automated model selection.</a:t>
            </a:r>
          </a:p>
          <a:p>
            <a:pPr lvl="1">
              <a:spcAft>
                <a:spcPts val="1200"/>
              </a:spcAft>
            </a:pPr>
            <a:r>
              <a:rPr lang="en-GB" dirty="0"/>
              <a:t>Create </a:t>
            </a:r>
            <a:r>
              <a:rPr lang="en-US" dirty="0"/>
              <a:t>SparkML flow type.</a:t>
            </a:r>
          </a:p>
          <a:p>
            <a:pPr lvl="1">
              <a:spcAft>
                <a:spcPts val="1200"/>
              </a:spcAft>
            </a:pPr>
            <a:r>
              <a:rPr lang="en-GB" dirty="0"/>
              <a:t>Hyperparameter optimization.</a:t>
            </a:r>
          </a:p>
          <a:p>
            <a:pPr lvl="1">
              <a:spcAft>
                <a:spcPts val="1200"/>
              </a:spcAft>
            </a:pPr>
            <a:r>
              <a:rPr lang="en-GB" dirty="0"/>
              <a:t>A &amp; B</a:t>
            </a:r>
          </a:p>
          <a:p>
            <a:pPr lvl="1">
              <a:spcAft>
                <a:spcPts val="1200"/>
              </a:spcAft>
            </a:pPr>
            <a:r>
              <a:rPr lang="en-GB" dirty="0"/>
              <a:t>C &amp; E</a:t>
            </a:r>
          </a:p>
          <a:p>
            <a:pPr lvl="1">
              <a:spcAft>
                <a:spcPts val="1200"/>
              </a:spcAft>
            </a:pPr>
            <a:r>
              <a:rPr lang="en-GB" dirty="0"/>
              <a:t>All of the above</a:t>
            </a:r>
          </a:p>
          <a:p>
            <a:pPr marL="457200" lvl="1" indent="0">
              <a:spcAft>
                <a:spcPts val="1200"/>
              </a:spcAft>
              <a:buNone/>
            </a:pPr>
            <a:endParaRPr lang="en-GB" dirty="0"/>
          </a:p>
          <a:p>
            <a:pPr>
              <a:buAutoNum type="arabicPeriod" startAt="6"/>
            </a:pPr>
            <a:endParaRPr lang="en-US" dirty="0"/>
          </a:p>
        </p:txBody>
      </p:sp>
      <p:pic>
        <p:nvPicPr>
          <p:cNvPr id="7" name="Graphic 6" descr="Help">
            <a:extLst>
              <a:ext uri="{FF2B5EF4-FFF2-40B4-BE49-F238E27FC236}">
                <a16:creationId xmlns:a16="http://schemas.microsoft.com/office/drawing/2014/main" id="{EE156AC3-0328-4A85-BAF9-C2EDD5AA6A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781" y="173737"/>
            <a:ext cx="914400" cy="914400"/>
          </a:xfrm>
          <a:prstGeom prst="rect">
            <a:avLst/>
          </a:prstGeom>
        </p:spPr>
      </p:pic>
      <p:sp>
        <p:nvSpPr>
          <p:cNvPr id="6" name="Footer Placeholder 5">
            <a:extLst>
              <a:ext uri="{FF2B5EF4-FFF2-40B4-BE49-F238E27FC236}">
                <a16:creationId xmlns:a16="http://schemas.microsoft.com/office/drawing/2014/main" id="{7EDCA46D-BF8E-BD46-7E2F-3BC54891C884}"/>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686015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defTabSz="898137">
              <a:defRPr/>
            </a:pPr>
            <a:r>
              <a:rPr lang="en-US" dirty="0"/>
              <a:t>Review answers</a:t>
            </a:r>
          </a:p>
        </p:txBody>
      </p:sp>
      <p:sp>
        <p:nvSpPr>
          <p:cNvPr id="23556" name="Rectangle 3"/>
          <p:cNvSpPr>
            <a:spLocks noGrp="1" noChangeArrowheads="1"/>
          </p:cNvSpPr>
          <p:nvPr>
            <p:ph idx="1"/>
          </p:nvPr>
        </p:nvSpPr>
        <p:spPr/>
        <p:txBody>
          <a:bodyPr/>
          <a:lstStyle/>
          <a:p>
            <a:pPr marL="445587" indent="-445587" defTabSz="898137">
              <a:spcAft>
                <a:spcPts val="1200"/>
              </a:spcAft>
              <a:buFontTx/>
              <a:buAutoNum type="arabicPeriod"/>
              <a:defRPr/>
            </a:pPr>
            <a:r>
              <a:rPr lang="en-GB" dirty="0"/>
              <a:t>In CRISP-DM, which phase focuses on machine learning?</a:t>
            </a:r>
          </a:p>
          <a:p>
            <a:pPr lvl="1" defTabSz="898137">
              <a:spcAft>
                <a:spcPts val="1200"/>
              </a:spcAft>
              <a:defRPr/>
            </a:pPr>
            <a:r>
              <a:rPr lang="en-US" dirty="0"/>
              <a:t>Business understanding</a:t>
            </a:r>
          </a:p>
          <a:p>
            <a:pPr lvl="1" defTabSz="898137">
              <a:spcAft>
                <a:spcPts val="1200"/>
              </a:spcAft>
              <a:defRPr/>
            </a:pPr>
            <a:r>
              <a:rPr lang="en-US" dirty="0"/>
              <a:t>Data preparation</a:t>
            </a:r>
          </a:p>
          <a:p>
            <a:pPr lvl="1" defTabSz="898137">
              <a:spcAft>
                <a:spcPts val="1200"/>
              </a:spcAft>
              <a:defRPr/>
            </a:pPr>
            <a:r>
              <a:rPr lang="en-US" u="sng" dirty="0">
                <a:solidFill>
                  <a:schemeClr val="accent2"/>
                </a:solidFill>
              </a:rPr>
              <a:t>Modeling</a:t>
            </a:r>
          </a:p>
          <a:p>
            <a:pPr lvl="1" defTabSz="898137">
              <a:spcAft>
                <a:spcPts val="1200"/>
              </a:spcAft>
              <a:defRPr/>
            </a:pPr>
            <a:r>
              <a:rPr lang="en-US" dirty="0"/>
              <a:t>Evaluation</a:t>
            </a:r>
          </a:p>
          <a:p>
            <a:pPr lvl="1" defTabSz="898137">
              <a:spcAft>
                <a:spcPts val="1200"/>
              </a:spcAft>
              <a:defRPr/>
            </a:pPr>
            <a:r>
              <a:rPr lang="en-US" dirty="0"/>
              <a:t>Deployment</a:t>
            </a:r>
            <a:br>
              <a:rPr lang="en-GB" dirty="0"/>
            </a:br>
            <a:endParaRPr lang="en-GB" dirty="0"/>
          </a:p>
          <a:p>
            <a:pPr defTabSz="898137">
              <a:spcAft>
                <a:spcPts val="1200"/>
              </a:spcAft>
              <a:defRPr/>
            </a:pPr>
            <a:r>
              <a:rPr lang="en-GB" u="sng" dirty="0">
                <a:solidFill>
                  <a:schemeClr val="accent2"/>
                </a:solidFill>
              </a:rPr>
              <a:t>True</a:t>
            </a:r>
            <a:r>
              <a:rPr lang="en-GB" dirty="0"/>
              <a:t> or False: Machine Learning integrates with Watson Studio.</a:t>
            </a:r>
            <a:br>
              <a:rPr lang="en-GB" dirty="0"/>
            </a:br>
            <a:r>
              <a:rPr lang="en-GB" dirty="0"/>
              <a:t> </a:t>
            </a:r>
            <a:endParaRPr lang="en-US" dirty="0"/>
          </a:p>
          <a:p>
            <a:pPr marL="0" indent="0" defTabSz="898137">
              <a:buNone/>
              <a:defRPr/>
            </a:pPr>
            <a:endParaRPr lang="en-GB" u="sng" dirty="0">
              <a:solidFill>
                <a:srgbClr val="00649D"/>
              </a:solidFill>
            </a:endParaRPr>
          </a:p>
        </p:txBody>
      </p:sp>
      <p:pic>
        <p:nvPicPr>
          <p:cNvPr id="6" name="Graphic 5" descr="Checklist">
            <a:extLst>
              <a:ext uri="{FF2B5EF4-FFF2-40B4-BE49-F238E27FC236}">
                <a16:creationId xmlns:a16="http://schemas.microsoft.com/office/drawing/2014/main" id="{36BD4F94-3A07-472D-A2D5-27AA354B59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
        <p:nvSpPr>
          <p:cNvPr id="4" name="Footer Placeholder 3">
            <a:extLst>
              <a:ext uri="{FF2B5EF4-FFF2-40B4-BE49-F238E27FC236}">
                <a16:creationId xmlns:a16="http://schemas.microsoft.com/office/drawing/2014/main" id="{489CE59C-4323-2C73-B3A3-B5895A97D277}"/>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2358732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defTabSz="898137">
              <a:defRPr/>
            </a:pPr>
            <a:r>
              <a:rPr lang="en-US" dirty="0"/>
              <a:t>Review answers (cont.)</a:t>
            </a:r>
          </a:p>
        </p:txBody>
      </p:sp>
      <p:sp>
        <p:nvSpPr>
          <p:cNvPr id="23556" name="Rectangle 3"/>
          <p:cNvSpPr>
            <a:spLocks noGrp="1" noChangeArrowheads="1"/>
          </p:cNvSpPr>
          <p:nvPr>
            <p:ph idx="1"/>
          </p:nvPr>
        </p:nvSpPr>
        <p:spPr/>
        <p:txBody>
          <a:bodyPr/>
          <a:lstStyle/>
          <a:p>
            <a:pPr defTabSz="898137">
              <a:spcAft>
                <a:spcPts val="600"/>
              </a:spcAft>
              <a:buFont typeface="+mj-lt"/>
              <a:buAutoNum type="arabicPeriod" startAt="3"/>
              <a:defRPr/>
            </a:pPr>
            <a:r>
              <a:rPr lang="en-US" dirty="0"/>
              <a:t>The most time-consuming phase in CRISP-DM is:</a:t>
            </a:r>
          </a:p>
          <a:p>
            <a:pPr marL="901700" lvl="1" indent="-450850" defTabSz="898137">
              <a:spcAft>
                <a:spcPts val="600"/>
              </a:spcAft>
              <a:defRPr/>
            </a:pPr>
            <a:r>
              <a:rPr lang="en-US" dirty="0"/>
              <a:t>Business understanding </a:t>
            </a:r>
          </a:p>
          <a:p>
            <a:pPr marL="901700" lvl="1" indent="-450850" defTabSz="898137">
              <a:spcAft>
                <a:spcPts val="600"/>
              </a:spcAft>
              <a:defRPr/>
            </a:pPr>
            <a:r>
              <a:rPr lang="en-US" u="sng" dirty="0">
                <a:solidFill>
                  <a:schemeClr val="accent2"/>
                </a:solidFill>
              </a:rPr>
              <a:t>Data preparation </a:t>
            </a:r>
          </a:p>
          <a:p>
            <a:pPr marL="901700" lvl="1" indent="-450850" defTabSz="898137">
              <a:spcAft>
                <a:spcPts val="600"/>
              </a:spcAft>
              <a:defRPr/>
            </a:pPr>
            <a:r>
              <a:rPr lang="en-US" dirty="0"/>
              <a:t>Evaluation preparation</a:t>
            </a:r>
          </a:p>
          <a:p>
            <a:pPr marL="901700" lvl="1" indent="-450850" defTabSz="898137">
              <a:spcAft>
                <a:spcPts val="600"/>
              </a:spcAft>
              <a:defRPr/>
            </a:pPr>
            <a:r>
              <a:rPr lang="en-US" dirty="0"/>
              <a:t>Deployment preparation</a:t>
            </a:r>
          </a:p>
          <a:p>
            <a:pPr marL="457200" indent="-457200" defTabSz="913912">
              <a:spcAft>
                <a:spcPts val="600"/>
              </a:spcAft>
              <a:buAutoNum type="arabicPeriod" startAt="3"/>
              <a:defRPr/>
            </a:pPr>
            <a:r>
              <a:rPr lang="en-US" dirty="0"/>
              <a:t>Which of the following is </a:t>
            </a:r>
            <a:r>
              <a:rPr lang="en-US" b="1" dirty="0"/>
              <a:t>not</a:t>
            </a:r>
            <a:r>
              <a:rPr lang="en-US" dirty="0"/>
              <a:t> part of data processing?</a:t>
            </a:r>
          </a:p>
          <a:p>
            <a:pPr lvl="1" defTabSz="913912">
              <a:spcAft>
                <a:spcPts val="600"/>
              </a:spcAft>
              <a:defRPr/>
            </a:pPr>
            <a:r>
              <a:rPr lang="en-US" dirty="0"/>
              <a:t>Data cleaning</a:t>
            </a:r>
          </a:p>
          <a:p>
            <a:pPr lvl="1" defTabSz="913912">
              <a:spcAft>
                <a:spcPts val="600"/>
              </a:spcAft>
              <a:defRPr/>
            </a:pPr>
            <a:r>
              <a:rPr lang="en-US" u="sng" dirty="0">
                <a:solidFill>
                  <a:schemeClr val="accent2"/>
                </a:solidFill>
              </a:rPr>
              <a:t>Data prediction</a:t>
            </a:r>
          </a:p>
          <a:p>
            <a:pPr lvl="1" defTabSz="913912">
              <a:spcAft>
                <a:spcPts val="600"/>
              </a:spcAft>
              <a:defRPr/>
            </a:pPr>
            <a:r>
              <a:rPr lang="en-US" dirty="0"/>
              <a:t>Data integration</a:t>
            </a:r>
          </a:p>
          <a:p>
            <a:pPr lvl="1" defTabSz="913912">
              <a:spcAft>
                <a:spcPts val="600"/>
              </a:spcAft>
              <a:defRPr/>
            </a:pPr>
            <a:r>
              <a:rPr lang="en-US" dirty="0"/>
              <a:t>Data sampling</a:t>
            </a:r>
          </a:p>
          <a:p>
            <a:pPr lvl="1" defTabSz="913912">
              <a:spcAft>
                <a:spcPts val="600"/>
              </a:spcAft>
              <a:defRPr/>
            </a:pPr>
            <a:r>
              <a:rPr lang="en-US" dirty="0"/>
              <a:t>Data formatting</a:t>
            </a:r>
            <a:br>
              <a:rPr lang="en-US" dirty="0"/>
            </a:br>
            <a:endParaRPr lang="en-US" dirty="0">
              <a:solidFill>
                <a:srgbClr val="00649D"/>
              </a:solidFill>
            </a:endParaRPr>
          </a:p>
        </p:txBody>
      </p:sp>
      <p:pic>
        <p:nvPicPr>
          <p:cNvPr id="6" name="Graphic 5" descr="Checklist">
            <a:extLst>
              <a:ext uri="{FF2B5EF4-FFF2-40B4-BE49-F238E27FC236}">
                <a16:creationId xmlns:a16="http://schemas.microsoft.com/office/drawing/2014/main" id="{C9690CE2-24C8-4F1A-9B6A-204C78AAB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
        <p:nvSpPr>
          <p:cNvPr id="4" name="Footer Placeholder 3">
            <a:extLst>
              <a:ext uri="{FF2B5EF4-FFF2-40B4-BE49-F238E27FC236}">
                <a16:creationId xmlns:a16="http://schemas.microsoft.com/office/drawing/2014/main" id="{56060376-7E72-A1B7-1C4C-2C03938A1EA8}"/>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149442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defTabSz="898137">
              <a:defRPr/>
            </a:pPr>
            <a:r>
              <a:rPr lang="en-US" dirty="0"/>
              <a:t>Review answers (cont.)</a:t>
            </a:r>
          </a:p>
        </p:txBody>
      </p:sp>
      <p:sp>
        <p:nvSpPr>
          <p:cNvPr id="23556" name="Rectangle 3"/>
          <p:cNvSpPr>
            <a:spLocks noGrp="1" noChangeArrowheads="1"/>
          </p:cNvSpPr>
          <p:nvPr>
            <p:ph idx="1"/>
          </p:nvPr>
        </p:nvSpPr>
        <p:spPr/>
        <p:txBody>
          <a:bodyPr/>
          <a:lstStyle/>
          <a:p>
            <a:pPr defTabSz="913912">
              <a:spcAft>
                <a:spcPts val="600"/>
              </a:spcAft>
              <a:buFont typeface="+mj-lt"/>
              <a:buAutoNum type="arabicPeriod" startAt="5"/>
              <a:defRPr/>
            </a:pPr>
            <a:r>
              <a:rPr lang="en-US" dirty="0"/>
              <a:t>Which of the following are Watson Machine Learning personas?</a:t>
            </a:r>
          </a:p>
          <a:p>
            <a:pPr lvl="1" defTabSz="913912">
              <a:spcAft>
                <a:spcPts val="600"/>
              </a:spcAft>
              <a:defRPr/>
            </a:pPr>
            <a:r>
              <a:rPr lang="en-US" dirty="0"/>
              <a:t>Data scientist</a:t>
            </a:r>
          </a:p>
          <a:p>
            <a:pPr lvl="1" defTabSz="913912">
              <a:spcAft>
                <a:spcPts val="600"/>
              </a:spcAft>
              <a:defRPr/>
            </a:pPr>
            <a:r>
              <a:rPr lang="en-US" dirty="0"/>
              <a:t>Business analyst</a:t>
            </a:r>
          </a:p>
          <a:p>
            <a:pPr lvl="1" defTabSz="913912">
              <a:spcAft>
                <a:spcPts val="600"/>
              </a:spcAft>
              <a:defRPr/>
            </a:pPr>
            <a:r>
              <a:rPr lang="en-US" dirty="0"/>
              <a:t>Developers</a:t>
            </a:r>
          </a:p>
          <a:p>
            <a:pPr lvl="1" defTabSz="913912">
              <a:spcAft>
                <a:spcPts val="600"/>
              </a:spcAft>
              <a:defRPr/>
            </a:pPr>
            <a:r>
              <a:rPr lang="en-US" dirty="0"/>
              <a:t>Project manager</a:t>
            </a:r>
          </a:p>
          <a:p>
            <a:pPr lvl="1" defTabSz="913912">
              <a:spcAft>
                <a:spcPts val="600"/>
              </a:spcAft>
              <a:defRPr/>
            </a:pPr>
            <a:r>
              <a:rPr lang="en-US" dirty="0"/>
              <a:t>Tester</a:t>
            </a:r>
          </a:p>
          <a:p>
            <a:pPr lvl="1" defTabSz="913912">
              <a:spcAft>
                <a:spcPts val="600"/>
              </a:spcAft>
              <a:defRPr/>
            </a:pPr>
            <a:r>
              <a:rPr lang="en-US" dirty="0"/>
              <a:t>All of the above</a:t>
            </a:r>
          </a:p>
          <a:p>
            <a:pPr lvl="1" defTabSz="913912">
              <a:spcAft>
                <a:spcPts val="600"/>
              </a:spcAft>
              <a:defRPr/>
            </a:pPr>
            <a:r>
              <a:rPr lang="en-US" u="sng" dirty="0">
                <a:solidFill>
                  <a:schemeClr val="accent2"/>
                </a:solidFill>
              </a:rPr>
              <a:t>A &amp; C</a:t>
            </a:r>
          </a:p>
          <a:p>
            <a:pPr lvl="1" defTabSz="913912">
              <a:spcAft>
                <a:spcPts val="600"/>
              </a:spcAft>
              <a:defRPr/>
            </a:pPr>
            <a:r>
              <a:rPr lang="en-US" dirty="0"/>
              <a:t>C &amp; E</a:t>
            </a:r>
            <a:br>
              <a:rPr lang="en-US" dirty="0"/>
            </a:br>
            <a:endParaRPr lang="en-US" dirty="0">
              <a:solidFill>
                <a:srgbClr val="00649D"/>
              </a:solidFill>
            </a:endParaRPr>
          </a:p>
        </p:txBody>
      </p:sp>
      <p:pic>
        <p:nvPicPr>
          <p:cNvPr id="6" name="Graphic 5" descr="Checklist">
            <a:extLst>
              <a:ext uri="{FF2B5EF4-FFF2-40B4-BE49-F238E27FC236}">
                <a16:creationId xmlns:a16="http://schemas.microsoft.com/office/drawing/2014/main" id="{B0579801-E1A8-4124-9B91-AE2A6E0981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
        <p:nvSpPr>
          <p:cNvPr id="4" name="Footer Placeholder 3">
            <a:extLst>
              <a:ext uri="{FF2B5EF4-FFF2-40B4-BE49-F238E27FC236}">
                <a16:creationId xmlns:a16="http://schemas.microsoft.com/office/drawing/2014/main" id="{B34794A5-3B18-DE8C-BA83-09425F09BB79}"/>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4288997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139-E277-45D3-BA8B-9216780679BC}"/>
              </a:ext>
            </a:extLst>
          </p:cNvPr>
          <p:cNvSpPr>
            <a:spLocks noGrp="1"/>
          </p:cNvSpPr>
          <p:nvPr>
            <p:ph type="title"/>
          </p:nvPr>
        </p:nvSpPr>
        <p:spPr/>
        <p:txBody>
          <a:bodyPr/>
          <a:lstStyle/>
          <a:p>
            <a:r>
              <a:rPr lang="en-US" dirty="0"/>
              <a:t>Review questions (cont.)</a:t>
            </a:r>
          </a:p>
        </p:txBody>
      </p:sp>
      <p:sp>
        <p:nvSpPr>
          <p:cNvPr id="3" name="Content Placeholder 2">
            <a:extLst>
              <a:ext uri="{FF2B5EF4-FFF2-40B4-BE49-F238E27FC236}">
                <a16:creationId xmlns:a16="http://schemas.microsoft.com/office/drawing/2014/main" id="{68C625CA-6AE7-40A5-9EC5-48E1461F191A}"/>
              </a:ext>
            </a:extLst>
          </p:cNvPr>
          <p:cNvSpPr>
            <a:spLocks noGrp="1"/>
          </p:cNvSpPr>
          <p:nvPr>
            <p:ph idx="1"/>
          </p:nvPr>
        </p:nvSpPr>
        <p:spPr/>
        <p:txBody>
          <a:bodyPr/>
          <a:lstStyle/>
          <a:p>
            <a:pPr>
              <a:buFont typeface="+mj-lt"/>
              <a:buAutoNum type="arabicPeriod" startAt="6"/>
            </a:pPr>
            <a:r>
              <a:rPr lang="en-US" dirty="0"/>
              <a:t>Which of the following is part of the AutoAI process to build candidate pipelines?</a:t>
            </a:r>
          </a:p>
          <a:p>
            <a:pPr>
              <a:buAutoNum type="arabicPeriod" startAt="6"/>
            </a:pPr>
            <a:endParaRPr lang="en-US" dirty="0"/>
          </a:p>
          <a:p>
            <a:pPr lvl="1">
              <a:spcAft>
                <a:spcPts val="1200"/>
              </a:spcAft>
            </a:pPr>
            <a:r>
              <a:rPr lang="en-GB" dirty="0"/>
              <a:t>Create a machine learning flow.</a:t>
            </a:r>
          </a:p>
          <a:p>
            <a:pPr lvl="1">
              <a:spcAft>
                <a:spcPts val="1200"/>
              </a:spcAft>
            </a:pPr>
            <a:r>
              <a:rPr lang="en-GB" dirty="0"/>
              <a:t>Create a deep learning flow.</a:t>
            </a:r>
          </a:p>
          <a:p>
            <a:pPr lvl="1">
              <a:spcAft>
                <a:spcPts val="1200"/>
              </a:spcAft>
            </a:pPr>
            <a:r>
              <a:rPr lang="en-GB" dirty="0"/>
              <a:t>Automated model selection.</a:t>
            </a:r>
          </a:p>
          <a:p>
            <a:pPr lvl="1">
              <a:spcAft>
                <a:spcPts val="1200"/>
              </a:spcAft>
            </a:pPr>
            <a:r>
              <a:rPr lang="en-US" dirty="0"/>
              <a:t>Create SparkML flow type.</a:t>
            </a:r>
          </a:p>
          <a:p>
            <a:pPr lvl="1">
              <a:spcAft>
                <a:spcPts val="1200"/>
              </a:spcAft>
            </a:pPr>
            <a:r>
              <a:rPr lang="en-GB" dirty="0"/>
              <a:t>Hyperparameter optimization</a:t>
            </a:r>
          </a:p>
          <a:p>
            <a:pPr lvl="1">
              <a:spcAft>
                <a:spcPts val="1200"/>
              </a:spcAft>
            </a:pPr>
            <a:r>
              <a:rPr lang="en-GB" dirty="0"/>
              <a:t>A &amp; B</a:t>
            </a:r>
          </a:p>
          <a:p>
            <a:pPr lvl="1">
              <a:spcAft>
                <a:spcPts val="1200"/>
              </a:spcAft>
            </a:pPr>
            <a:r>
              <a:rPr lang="en-GB" u="sng" dirty="0">
                <a:solidFill>
                  <a:schemeClr val="accent2"/>
                </a:solidFill>
              </a:rPr>
              <a:t>C &amp; E</a:t>
            </a:r>
          </a:p>
          <a:p>
            <a:pPr lvl="1">
              <a:spcAft>
                <a:spcPts val="1200"/>
              </a:spcAft>
            </a:pPr>
            <a:r>
              <a:rPr lang="en-GB" dirty="0"/>
              <a:t>All the above</a:t>
            </a:r>
          </a:p>
          <a:p>
            <a:pPr marL="457200" lvl="1" indent="0">
              <a:spcAft>
                <a:spcPts val="1200"/>
              </a:spcAft>
              <a:buNone/>
            </a:pPr>
            <a:endParaRPr lang="en-GB" dirty="0"/>
          </a:p>
          <a:p>
            <a:pPr>
              <a:buAutoNum type="arabicPeriod" startAt="6"/>
            </a:pPr>
            <a:endParaRPr lang="en-US" dirty="0"/>
          </a:p>
        </p:txBody>
      </p:sp>
      <p:pic>
        <p:nvPicPr>
          <p:cNvPr id="7" name="Graphic 6" descr="Checklist">
            <a:extLst>
              <a:ext uri="{FF2B5EF4-FFF2-40B4-BE49-F238E27FC236}">
                <a16:creationId xmlns:a16="http://schemas.microsoft.com/office/drawing/2014/main" id="{1F613776-6E73-40F1-9D03-862576A836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7569" y="161611"/>
            <a:ext cx="914400" cy="914400"/>
          </a:xfrm>
          <a:prstGeom prst="rect">
            <a:avLst/>
          </a:prstGeom>
        </p:spPr>
      </p:pic>
      <p:sp>
        <p:nvSpPr>
          <p:cNvPr id="6" name="Footer Placeholder 5">
            <a:extLst>
              <a:ext uri="{FF2B5EF4-FFF2-40B4-BE49-F238E27FC236}">
                <a16:creationId xmlns:a16="http://schemas.microsoft.com/office/drawing/2014/main" id="{72AD8F19-B3BA-ABD8-EC37-57920E950140}"/>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4110156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8800" y="180000"/>
            <a:ext cx="11641455" cy="860400"/>
          </a:xfrm>
        </p:spPr>
        <p:txBody>
          <a:bodyPr/>
          <a:lstStyle/>
          <a:p>
            <a:r>
              <a:rPr lang="en-US" dirty="0"/>
              <a:t>Exercise: Building and deploying a regression analysis model with Watson Machine Learning</a:t>
            </a:r>
          </a:p>
        </p:txBody>
      </p:sp>
      <p:sp>
        <p:nvSpPr>
          <p:cNvPr id="4" name="Footer Placeholder 3">
            <a:extLst>
              <a:ext uri="{FF2B5EF4-FFF2-40B4-BE49-F238E27FC236}">
                <a16:creationId xmlns:a16="http://schemas.microsoft.com/office/drawing/2014/main" id="{5A48D646-BFBB-0139-F6DD-FC97D0D866D9}"/>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299383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Cross-Industry Standard Process for Data Mining</a:t>
            </a:r>
          </a:p>
        </p:txBody>
      </p:sp>
      <p:sp>
        <p:nvSpPr>
          <p:cNvPr id="6" name="Text Placeholder 5">
            <a:extLst>
              <a:ext uri="{FF2B5EF4-FFF2-40B4-BE49-F238E27FC236}">
                <a16:creationId xmlns:a16="http://schemas.microsoft.com/office/drawing/2014/main" id="{0487CB7A-92CF-461A-859F-0B01A39F7E7A}"/>
              </a:ext>
            </a:extLst>
          </p:cNvPr>
          <p:cNvSpPr>
            <a:spLocks noGrp="1"/>
          </p:cNvSpPr>
          <p:nvPr>
            <p:ph type="body" sz="quarter" idx="12"/>
          </p:nvPr>
        </p:nvSpPr>
        <p:spPr/>
        <p:txBody>
          <a:bodyPr/>
          <a:lstStyle/>
          <a:p>
            <a:endParaRPr lang="en-US"/>
          </a:p>
        </p:txBody>
      </p:sp>
      <p:sp>
        <p:nvSpPr>
          <p:cNvPr id="4" name="Footer Placeholder 3">
            <a:extLst>
              <a:ext uri="{FF2B5EF4-FFF2-40B4-BE49-F238E27FC236}">
                <a16:creationId xmlns:a16="http://schemas.microsoft.com/office/drawing/2014/main" id="{EA7D100F-7D79-D975-2E3D-951F2DF7C1B0}"/>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2266154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a:t>Exercise objectives</a:t>
            </a:r>
          </a:p>
        </p:txBody>
      </p:sp>
      <p:sp>
        <p:nvSpPr>
          <p:cNvPr id="31748" name="Rectangle 3"/>
          <p:cNvSpPr>
            <a:spLocks noGrp="1" noChangeArrowheads="1"/>
          </p:cNvSpPr>
          <p:nvPr>
            <p:ph idx="1"/>
          </p:nvPr>
        </p:nvSpPr>
        <p:spPr/>
        <p:txBody>
          <a:bodyPr/>
          <a:lstStyle/>
          <a:p>
            <a:r>
              <a:rPr lang="en-US" dirty="0"/>
              <a:t>In this exercise, you perform regression analysis by using the </a:t>
            </a:r>
            <a:r>
              <a:rPr lang="en-US" b="1" dirty="0"/>
              <a:t>scikit-learn</a:t>
            </a:r>
            <a:r>
              <a:rPr lang="en-US" dirty="0"/>
              <a:t> and the </a:t>
            </a:r>
            <a:r>
              <a:rPr lang="en-US" b="1" dirty="0" err="1"/>
              <a:t>watson</a:t>
            </a:r>
            <a:r>
              <a:rPr lang="en-US" b="1" dirty="0"/>
              <a:t>-machine-learning-client</a:t>
            </a:r>
            <a:r>
              <a:rPr lang="en-US" dirty="0"/>
              <a:t> packages. You use the </a:t>
            </a:r>
            <a:r>
              <a:rPr lang="en-US" b="1" dirty="0"/>
              <a:t>digits</a:t>
            </a:r>
            <a:r>
              <a:rPr lang="en-US" dirty="0"/>
              <a:t> data set, which is one of the sample data sets in scikit-learn. Then, you use IBM Watson Machine Learning SDK to create an online deployment on the Machine Learning service on IBM Cloud.</a:t>
            </a:r>
          </a:p>
          <a:p>
            <a:r>
              <a:rPr lang="en-GB" dirty="0"/>
              <a:t>After completing this exercise, you should be able to:</a:t>
            </a:r>
          </a:p>
          <a:p>
            <a:pPr lvl="1"/>
            <a:r>
              <a:rPr lang="en-US" dirty="0"/>
              <a:t>Load a sample data set from scikit-learn.</a:t>
            </a:r>
          </a:p>
          <a:p>
            <a:pPr lvl="1"/>
            <a:r>
              <a:rPr lang="en-US" dirty="0"/>
              <a:t>Explore data.</a:t>
            </a:r>
          </a:p>
          <a:p>
            <a:pPr lvl="1"/>
            <a:r>
              <a:rPr lang="en-US" dirty="0"/>
              <a:t>Prepare data for training and evaluation.</a:t>
            </a:r>
          </a:p>
          <a:p>
            <a:pPr lvl="1"/>
            <a:r>
              <a:rPr lang="en-US" dirty="0"/>
              <a:t>Create a scikit-learn pipeline.</a:t>
            </a:r>
          </a:p>
          <a:p>
            <a:pPr lvl="1"/>
            <a:r>
              <a:rPr lang="en-US" dirty="0"/>
              <a:t>Train and evaluate a model.</a:t>
            </a:r>
          </a:p>
          <a:p>
            <a:pPr lvl="1"/>
            <a:r>
              <a:rPr lang="en-US" dirty="0"/>
              <a:t>Store a model in the Watson Machine Learning (WML) repository.</a:t>
            </a:r>
          </a:p>
          <a:p>
            <a:pPr lvl="1"/>
            <a:r>
              <a:rPr lang="en-US" dirty="0"/>
              <a:t>Deploy and score the model in IBM Cloud.</a:t>
            </a:r>
          </a:p>
        </p:txBody>
      </p:sp>
      <p:sp>
        <p:nvSpPr>
          <p:cNvPr id="4" name="Footer Placeholder 3">
            <a:extLst>
              <a:ext uri="{FF2B5EF4-FFF2-40B4-BE49-F238E27FC236}">
                <a16:creationId xmlns:a16="http://schemas.microsoft.com/office/drawing/2014/main" id="{62A4FA0C-EA9B-7B7F-5D0C-35BA145A4492}"/>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240733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Cross-Industry Standard Process for Data Mining overview</a:t>
            </a:r>
          </a:p>
        </p:txBody>
      </p:sp>
      <p:sp>
        <p:nvSpPr>
          <p:cNvPr id="3" name="Content Placeholder 2"/>
          <p:cNvSpPr>
            <a:spLocks noGrp="1"/>
          </p:cNvSpPr>
          <p:nvPr>
            <p:ph idx="1"/>
          </p:nvPr>
        </p:nvSpPr>
        <p:spPr>
          <a:xfrm>
            <a:off x="208800" y="1164168"/>
            <a:ext cx="11641455" cy="5513832"/>
          </a:xfrm>
        </p:spPr>
        <p:txBody>
          <a:bodyPr/>
          <a:lstStyle/>
          <a:p>
            <a:r>
              <a:rPr lang="en-GB" dirty="0"/>
              <a:t>CRISP-DM stands for Cross-Industry Standard Process for Data Mining.</a:t>
            </a:r>
          </a:p>
          <a:p>
            <a:r>
              <a:rPr lang="en-GB" dirty="0"/>
              <a:t>It is an open standard guide that describes common approaches that are used by data mining experts. </a:t>
            </a:r>
          </a:p>
          <a:p>
            <a:r>
              <a:rPr lang="en-GB" dirty="0"/>
              <a:t>As a methodology, CRISP-DM includes descriptions of the typical phases of a project, including tasks details.</a:t>
            </a:r>
          </a:p>
          <a:p>
            <a:r>
              <a:rPr lang="en-GB" dirty="0"/>
              <a:t>As a process model, CRISP-DM provides an overview of the data mining lifecycle. </a:t>
            </a:r>
          </a:p>
        </p:txBody>
      </p:sp>
      <p:sp>
        <p:nvSpPr>
          <p:cNvPr id="6" name="Footer Placeholder 5">
            <a:extLst>
              <a:ext uri="{FF2B5EF4-FFF2-40B4-BE49-F238E27FC236}">
                <a16:creationId xmlns:a16="http://schemas.microsoft.com/office/drawing/2014/main" id="{A82CE521-1345-9B39-BD4F-C06C1D7E7FDC}"/>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48647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737B36-D621-4B8C-988E-2F84D8A5D794}"/>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tretch/>
        </p:blipFill>
        <p:spPr>
          <a:xfrm>
            <a:off x="3244837" y="1497937"/>
            <a:ext cx="4996800" cy="4996800"/>
          </a:xfrm>
          <a:prstGeom prst="rect">
            <a:avLst/>
          </a:prstGeom>
          <a:noFill/>
        </p:spPr>
      </p:pic>
      <p:sp>
        <p:nvSpPr>
          <p:cNvPr id="2" name="Title 1"/>
          <p:cNvSpPr>
            <a:spLocks noGrp="1"/>
          </p:cNvSpPr>
          <p:nvPr>
            <p:ph type="title"/>
          </p:nvPr>
        </p:nvSpPr>
        <p:spPr>
          <a:xfrm>
            <a:off x="207975" y="180000"/>
            <a:ext cx="11510025" cy="860400"/>
          </a:xfrm>
        </p:spPr>
        <p:txBody>
          <a:bodyPr wrap="square" anchor="ctr">
            <a:normAutofit/>
          </a:bodyPr>
          <a:lstStyle/>
          <a:p>
            <a:r>
              <a:rPr lang="en-GB" dirty="0"/>
              <a:t>CRISP-DM lifecycle</a:t>
            </a:r>
          </a:p>
        </p:txBody>
      </p:sp>
      <p:sp>
        <p:nvSpPr>
          <p:cNvPr id="6" name="Footer Placeholder 5">
            <a:extLst>
              <a:ext uri="{FF2B5EF4-FFF2-40B4-BE49-F238E27FC236}">
                <a16:creationId xmlns:a16="http://schemas.microsoft.com/office/drawing/2014/main" id="{4BC7062E-A43A-84E8-0A03-CD44B9A2D954}"/>
              </a:ext>
            </a:extLst>
          </p:cNvPr>
          <p:cNvSpPr>
            <a:spLocks noGrp="1"/>
          </p:cNvSpPr>
          <p:nvPr>
            <p:ph type="ftr" sz="quarter" idx="11"/>
          </p:nvPr>
        </p:nvSpPr>
        <p:spPr/>
        <p:txBody>
          <a:bodyPr>
            <a:normAutofit fontScale="92500"/>
          </a:bodyPr>
          <a:lstStyle/>
          <a:p>
            <a:pPr>
              <a:defRPr/>
            </a:pPr>
            <a:r>
              <a:rPr lang="en-US"/>
              <a:t>© Copyright IBM Corporation 2018, 2022</a:t>
            </a:r>
            <a:endParaRPr lang="en-US" dirty="0"/>
          </a:p>
        </p:txBody>
      </p:sp>
    </p:spTree>
    <p:extLst>
      <p:ext uri="{BB962C8B-B14F-4D97-AF65-F5344CB8AC3E}">
        <p14:creationId xmlns:p14="http://schemas.microsoft.com/office/powerpoint/2010/main" val="54892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1CF5B67-457C-4289-853B-C3305628FE20}"/>
              </a:ext>
            </a:extLst>
          </p:cNvPr>
          <p:cNvSpPr>
            <a:spLocks noGrp="1" noChangeArrowheads="1"/>
          </p:cNvSpPr>
          <p:nvPr>
            <p:ph type="title"/>
          </p:nvPr>
        </p:nvSpPr>
        <p:spPr>
          <a:xfrm>
            <a:off x="208800" y="180000"/>
            <a:ext cx="11641455" cy="860400"/>
          </a:xfrm>
        </p:spPr>
        <p:txBody>
          <a:bodyPr/>
          <a:lstStyle/>
          <a:p>
            <a:r>
              <a:rPr lang="en-US" altLang="en-US" dirty="0"/>
              <a:t>Phases in CRISP-DM</a:t>
            </a:r>
          </a:p>
        </p:txBody>
      </p:sp>
      <p:sp>
        <p:nvSpPr>
          <p:cNvPr id="2" name="Content Placeholder 1">
            <a:extLst>
              <a:ext uri="{FF2B5EF4-FFF2-40B4-BE49-F238E27FC236}">
                <a16:creationId xmlns:a16="http://schemas.microsoft.com/office/drawing/2014/main" id="{BAFB032A-B5B2-48B3-81BA-0A86C1CAEAD8}"/>
              </a:ext>
            </a:extLst>
          </p:cNvPr>
          <p:cNvSpPr>
            <a:spLocks noGrp="1"/>
          </p:cNvSpPr>
          <p:nvPr>
            <p:ph idx="1"/>
          </p:nvPr>
        </p:nvSpPr>
        <p:spPr>
          <a:xfrm>
            <a:off x="208800" y="1164168"/>
            <a:ext cx="11641455" cy="5513832"/>
          </a:xfrm>
        </p:spPr>
        <p:txBody>
          <a:body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97362E62-F745-465A-98D0-2BD21DE36AB9}"/>
              </a:ext>
            </a:extLst>
          </p:cNvPr>
          <p:cNvPicPr>
            <a:picLocks noChangeAspect="1"/>
          </p:cNvPicPr>
          <p:nvPr/>
        </p:nvPicPr>
        <p:blipFill>
          <a:blip r:embed="rId3"/>
          <a:stretch>
            <a:fillRect/>
          </a:stretch>
        </p:blipFill>
        <p:spPr>
          <a:xfrm>
            <a:off x="1593850" y="1238250"/>
            <a:ext cx="9001125" cy="4381500"/>
          </a:xfrm>
          <a:prstGeom prst="rect">
            <a:avLst/>
          </a:prstGeom>
        </p:spPr>
      </p:pic>
      <p:sp>
        <p:nvSpPr>
          <p:cNvPr id="6" name="Footer Placeholder 5">
            <a:extLst>
              <a:ext uri="{FF2B5EF4-FFF2-40B4-BE49-F238E27FC236}">
                <a16:creationId xmlns:a16="http://schemas.microsoft.com/office/drawing/2014/main" id="{BE4D50C5-25CE-2433-F661-2AB36753082A}"/>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17343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361200" y="630000"/>
            <a:ext cx="5544000" cy="4713525"/>
          </a:xfrm>
        </p:spPr>
        <p:txBody>
          <a:bodyPr/>
          <a:lstStyle/>
          <a:p>
            <a:r>
              <a:rPr lang="en-US" dirty="0"/>
              <a:t>Data preparation</a:t>
            </a:r>
          </a:p>
        </p:txBody>
      </p:sp>
      <p:sp>
        <p:nvSpPr>
          <p:cNvPr id="7" name="Text Placeholder 6">
            <a:extLst>
              <a:ext uri="{FF2B5EF4-FFF2-40B4-BE49-F238E27FC236}">
                <a16:creationId xmlns:a16="http://schemas.microsoft.com/office/drawing/2014/main" id="{2457820B-4745-4A80-B65E-40C67D05D7E2}"/>
              </a:ext>
            </a:extLst>
          </p:cNvPr>
          <p:cNvSpPr>
            <a:spLocks noGrp="1"/>
          </p:cNvSpPr>
          <p:nvPr>
            <p:ph type="body" sz="quarter" idx="12"/>
          </p:nvPr>
        </p:nvSpPr>
        <p:spPr/>
        <p:txBody>
          <a:bodyPr/>
          <a:lstStyle/>
          <a:p>
            <a:endParaRPr lang="en-US"/>
          </a:p>
        </p:txBody>
      </p:sp>
      <p:sp>
        <p:nvSpPr>
          <p:cNvPr id="4" name="Footer Placeholder 3">
            <a:extLst>
              <a:ext uri="{FF2B5EF4-FFF2-40B4-BE49-F238E27FC236}">
                <a16:creationId xmlns:a16="http://schemas.microsoft.com/office/drawing/2014/main" id="{DF0E268B-A42E-40C8-D478-5C1168CE9FA3}"/>
              </a:ext>
            </a:extLst>
          </p:cNvPr>
          <p:cNvSpPr>
            <a:spLocks noGrp="1"/>
          </p:cNvSpPr>
          <p:nvPr>
            <p:ph type="ftr" sz="quarter" idx="11"/>
          </p:nvPr>
        </p:nvSpPr>
        <p:spPr/>
        <p:txBody>
          <a:bodyPr/>
          <a:lstStyle/>
          <a:p>
            <a:pPr>
              <a:defRPr/>
            </a:pPr>
            <a:r>
              <a:rPr lang="en-US"/>
              <a:t>© Copyright IBM Corporation 2018, 2022</a:t>
            </a:r>
            <a:endParaRPr lang="en-US" dirty="0"/>
          </a:p>
        </p:txBody>
      </p:sp>
    </p:spTree>
    <p:custDataLst>
      <p:tags r:id="rId1"/>
    </p:custDataLst>
    <p:extLst>
      <p:ext uri="{BB962C8B-B14F-4D97-AF65-F5344CB8AC3E}">
        <p14:creationId xmlns:p14="http://schemas.microsoft.com/office/powerpoint/2010/main" val="346391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Data preparation</a:t>
            </a:r>
          </a:p>
        </p:txBody>
      </p:sp>
      <p:sp>
        <p:nvSpPr>
          <p:cNvPr id="3" name="Content Placeholder 2"/>
          <p:cNvSpPr>
            <a:spLocks noGrp="1"/>
          </p:cNvSpPr>
          <p:nvPr>
            <p:ph idx="1"/>
          </p:nvPr>
        </p:nvSpPr>
        <p:spPr>
          <a:xfrm>
            <a:off x="208800" y="1164168"/>
            <a:ext cx="11641455" cy="5513832"/>
          </a:xfrm>
        </p:spPr>
        <p:txBody>
          <a:bodyPr/>
          <a:lstStyle/>
          <a:p>
            <a:r>
              <a:rPr lang="en-US" dirty="0"/>
              <a:t>The process of preparing data for a machine learning algorithm has the following phases:</a:t>
            </a:r>
            <a:endParaRPr lang="en-GB" dirty="0"/>
          </a:p>
          <a:p>
            <a:pPr lvl="1"/>
            <a:r>
              <a:rPr lang="en-US" dirty="0"/>
              <a:t>Data selection </a:t>
            </a:r>
          </a:p>
          <a:p>
            <a:pPr lvl="1"/>
            <a:r>
              <a:rPr lang="en-US" dirty="0"/>
              <a:t>Data preprocessing</a:t>
            </a:r>
          </a:p>
          <a:p>
            <a:pPr lvl="1"/>
            <a:r>
              <a:rPr lang="en-US" dirty="0"/>
              <a:t>Data transformation</a:t>
            </a:r>
          </a:p>
          <a:p>
            <a:endParaRPr lang="en-US" dirty="0"/>
          </a:p>
          <a:p>
            <a:pPr lvl="1"/>
            <a:endParaRPr lang="en-GB" dirty="0"/>
          </a:p>
        </p:txBody>
      </p:sp>
      <p:sp>
        <p:nvSpPr>
          <p:cNvPr id="6" name="Footer Placeholder 5">
            <a:extLst>
              <a:ext uri="{FF2B5EF4-FFF2-40B4-BE49-F238E27FC236}">
                <a16:creationId xmlns:a16="http://schemas.microsoft.com/office/drawing/2014/main" id="{3453DD56-FCAE-007D-4719-4558D883DA50}"/>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059163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CCODE" val="SAAI"/>
  <p:tag name="CLASSAUTHORUSUFFIX" val="04-WML"/>
  <p:tag name="CLASSAUTHORUTIME" val="01:00"/>
  <p:tag name="CLASSAUTHORUOBJONSUMM" val="1"/>
  <p:tag name="CLASSAUTHORCVER" val="3.0"/>
  <p:tag name="CLASSAUTHORUDESC" val="This unit provides an overview of the Cross-Industry Standard Process for Data Mining (CRISP-DM) and explains the process of preparing data for machine learning. It provides an overview of the Watson Machine Learning service available on IBM Cloud and the AutoAI tool available in Watson Studio."/>
  <p:tag name="CLASSAUTHORUOBJ" val="Describe the Cross-Industry Standard Process for Data Mining (CRISP-DM) process model.&#10;Describe the phases of data preparation.&#10;Describe Watson Machine Learning features and capabilities.&#10;Explain the value of the AutoAI tool and its use."/>
</p:tagLst>
</file>

<file path=ppt/tags/tag10.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2.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3.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5.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6.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7.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8.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9.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 name="CLASSAUTHORTOPICPAGE" val="L"/>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8.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9.xml><?xml version="1.0" encoding="utf-8"?>
<p:tagLst xmlns:a="http://schemas.openxmlformats.org/drawingml/2006/main" xmlns:r="http://schemas.openxmlformats.org/officeDocument/2006/relationships" xmlns:p="http://schemas.openxmlformats.org/presentationml/2006/main">
  <p:tag name="CLASSAUTHORALTUSESLIDE" val="1"/>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202</TotalTime>
  <Words>5127</Words>
  <Application>Microsoft Office PowerPoint</Application>
  <PresentationFormat>Custom</PresentationFormat>
  <Paragraphs>472</Paragraphs>
  <Slides>40</Slides>
  <Notes>40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IBM Plex Sans</vt:lpstr>
      <vt:lpstr>IBM Plex Sans ExtraLight</vt:lpstr>
      <vt:lpstr>IBM Plex Sans Regular</vt:lpstr>
      <vt:lpstr>Wingdings</vt:lpstr>
      <vt:lpstr>ClassAuthor-Cloud</vt:lpstr>
      <vt:lpstr>ClassAuthor-Cloud Gray</vt:lpstr>
      <vt:lpstr>Introduction to IBM Watson Machine Learning and AutoAI</vt:lpstr>
      <vt:lpstr>Unit objectives</vt:lpstr>
      <vt:lpstr>Topics</vt:lpstr>
      <vt:lpstr>Cross-Industry Standard Process for Data Mining</vt:lpstr>
      <vt:lpstr>Cross-Industry Standard Process for Data Mining overview</vt:lpstr>
      <vt:lpstr>CRISP-DM lifecycle</vt:lpstr>
      <vt:lpstr>Phases in CRISP-DM</vt:lpstr>
      <vt:lpstr>Data preparation</vt:lpstr>
      <vt:lpstr>Data preparation</vt:lpstr>
      <vt:lpstr>Data selection</vt:lpstr>
      <vt:lpstr>Data selection: Samples selection</vt:lpstr>
      <vt:lpstr>Data selection: Survey sampling</vt:lpstr>
      <vt:lpstr>Data preprocessing: Challenges</vt:lpstr>
      <vt:lpstr>Data preprocessing: Steps overview</vt:lpstr>
      <vt:lpstr>Data transformation: Steps overview (cont.)</vt:lpstr>
      <vt:lpstr>Watson Machine Learning</vt:lpstr>
      <vt:lpstr>Watson Machine Learning</vt:lpstr>
      <vt:lpstr>Watson Machine Learning features</vt:lpstr>
      <vt:lpstr>Watson Machine Learning personas</vt:lpstr>
      <vt:lpstr>Watson Machine Learning: Building the model</vt:lpstr>
      <vt:lpstr>Watson Machine Learning: Building the model (cont.)</vt:lpstr>
      <vt:lpstr>Exercise 4 – Section 1: Getting started with Watson Machine Learning</vt:lpstr>
      <vt:lpstr>Exercise objectives</vt:lpstr>
      <vt:lpstr>AutoAI</vt:lpstr>
      <vt:lpstr>What is AutoAI or AutoML?</vt:lpstr>
      <vt:lpstr>AutoAI process: Tasks</vt:lpstr>
      <vt:lpstr>AutoAI terminology</vt:lpstr>
      <vt:lpstr>Exercise 4 – Section 2: Creating an AutoAI experiment from marketing data</vt:lpstr>
      <vt:lpstr>Exercise objectives</vt:lpstr>
      <vt:lpstr>Unit summary</vt:lpstr>
      <vt:lpstr>Review questions</vt:lpstr>
      <vt:lpstr>Review questions (cont.)</vt:lpstr>
      <vt:lpstr>Review questions (cont.)</vt:lpstr>
      <vt:lpstr>Review questions (cont.)</vt:lpstr>
      <vt:lpstr>Review answers</vt:lpstr>
      <vt:lpstr>Review answers (cont.)</vt:lpstr>
      <vt:lpstr>Review answers (cont.)</vt:lpstr>
      <vt:lpstr>Review questions (cont.)</vt:lpstr>
      <vt:lpstr>Exercise: Building and deploying a regression analysis model with Watson Machine Learning</vt:lpstr>
      <vt:lpstr>Exercise objectives</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IBM Watson Machine Learning and AutoAI</dc:title>
  <dc:creator>Marcela Adan</dc:creator>
  <cp:lastModifiedBy>Marcela Adan</cp:lastModifiedBy>
  <cp:revision>34</cp:revision>
  <cp:lastPrinted>2022-06-27T18:02:22Z</cp:lastPrinted>
  <dcterms:created xsi:type="dcterms:W3CDTF">2022-03-10T17:00:47Z</dcterms:created>
  <dcterms:modified xsi:type="dcterms:W3CDTF">2022-06-27T18:02:54Z</dcterms:modified>
</cp:coreProperties>
</file>