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1" r:id="rId1"/>
    <p:sldMasterId id="2147484322" r:id="rId2"/>
  </p:sldMasterIdLst>
  <p:notesMasterIdLst>
    <p:notesMasterId r:id="rId42"/>
  </p:notesMasterIdLst>
  <p:handoutMasterIdLst>
    <p:handoutMasterId r:id="rId43"/>
  </p:handoutMasterIdLst>
  <p:sldIdLst>
    <p:sldId id="256" r:id="rId3"/>
    <p:sldId id="257" r:id="rId4"/>
    <p:sldId id="354" r:id="rId5"/>
    <p:sldId id="297" r:id="rId6"/>
    <p:sldId id="319" r:id="rId7"/>
    <p:sldId id="320" r:id="rId8"/>
    <p:sldId id="321" r:id="rId9"/>
    <p:sldId id="353" r:id="rId10"/>
    <p:sldId id="322" r:id="rId11"/>
    <p:sldId id="323" r:id="rId12"/>
    <p:sldId id="307" r:id="rId13"/>
    <p:sldId id="357" r:id="rId14"/>
    <p:sldId id="324" r:id="rId15"/>
    <p:sldId id="359" r:id="rId16"/>
    <p:sldId id="326" r:id="rId17"/>
    <p:sldId id="327" r:id="rId18"/>
    <p:sldId id="360" r:id="rId19"/>
    <p:sldId id="340" r:id="rId20"/>
    <p:sldId id="361" r:id="rId21"/>
    <p:sldId id="362" r:id="rId22"/>
    <p:sldId id="363" r:id="rId23"/>
    <p:sldId id="373" r:id="rId24"/>
    <p:sldId id="329" r:id="rId25"/>
    <p:sldId id="364" r:id="rId26"/>
    <p:sldId id="365" r:id="rId27"/>
    <p:sldId id="311" r:id="rId28"/>
    <p:sldId id="339" r:id="rId29"/>
    <p:sldId id="368" r:id="rId30"/>
    <p:sldId id="369" r:id="rId31"/>
    <p:sldId id="370" r:id="rId32"/>
    <p:sldId id="315" r:id="rId33"/>
    <p:sldId id="344" r:id="rId34"/>
    <p:sldId id="345" r:id="rId35"/>
    <p:sldId id="346" r:id="rId36"/>
    <p:sldId id="356" r:id="rId37"/>
    <p:sldId id="263" r:id="rId38"/>
    <p:sldId id="350" r:id="rId39"/>
    <p:sldId id="371" r:id="rId40"/>
    <p:sldId id="352" r:id="rId41"/>
  </p:sldIdLst>
  <p:sldSz cx="12188825" cy="6858000"/>
  <p:notesSz cx="6400800" cy="11728450"/>
  <p:custDataLst>
    <p:tags r:id="rId44"/>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65">
          <p15:clr>
            <a:srgbClr val="A4A3A4"/>
          </p15:clr>
        </p15:guide>
        <p15:guide id="2" pos="206">
          <p15:clr>
            <a:srgbClr val="A4A3A4"/>
          </p15:clr>
        </p15:guide>
        <p15:guide id="3" pos="27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ba Aboulmagd" initials="HA" lastIdx="11" clrIdx="0">
    <p:extLst>
      <p:ext uri="{19B8F6BF-5375-455C-9EA6-DF929625EA0E}">
        <p15:presenceInfo xmlns:p15="http://schemas.microsoft.com/office/powerpoint/2012/main" userId="S::HEBAA@eg.ibm.com::070a8955-ead9-4725-88c8-5df7c5561a8c" providerId="AD"/>
      </p:ext>
    </p:extLst>
  </p:cmAuthor>
  <p:cmAuthor id="2" name="Marcela Adan" initials="MA" lastIdx="11" clrIdx="1">
    <p:extLst>
      <p:ext uri="{19B8F6BF-5375-455C-9EA6-DF929625EA0E}">
        <p15:presenceInfo xmlns:p15="http://schemas.microsoft.com/office/powerpoint/2012/main" userId="S::adan@us.ibm.com::d0008369-4461-4254-9d8a-82f79b6488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2FE"/>
    <a:srgbClr val="0062FF"/>
    <a:srgbClr val="000000"/>
    <a:srgbClr val="FF832B"/>
    <a:srgbClr val="FFFFFF"/>
    <a:srgbClr val="F4F4F4"/>
    <a:srgbClr val="DAF1FC"/>
    <a:srgbClr val="FDEDF3"/>
    <a:srgbClr val="008ABF"/>
    <a:srgbClr val="00649D"/>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0" autoAdjust="0"/>
    <p:restoredTop sz="55699" autoAdjust="0"/>
  </p:normalViewPr>
  <p:slideViewPr>
    <p:cSldViewPr snapToGrid="0">
      <p:cViewPr varScale="1">
        <p:scale>
          <a:sx n="63" d="100"/>
          <a:sy n="63" d="100"/>
        </p:scale>
        <p:origin x="2424" y="72"/>
      </p:cViewPr>
      <p:guideLst>
        <p:guide orient="horz" pos="4265"/>
        <p:guide pos="206"/>
        <p:guide pos="27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566"/>
    </p:cViewPr>
  </p:sorterViewPr>
  <p:notesViewPr>
    <p:cSldViewPr snapToGrid="0">
      <p:cViewPr varScale="1">
        <p:scale>
          <a:sx n="66" d="100"/>
          <a:sy n="66" d="100"/>
        </p:scale>
        <p:origin x="430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563F4-8BB1-41FC-BEB4-B6145B75094F}" type="doc">
      <dgm:prSet loTypeId="urn:microsoft.com/office/officeart/2005/8/layout/vList5" loCatId="list" qsTypeId="urn:microsoft.com/office/officeart/2005/8/quickstyle/simple5" qsCatId="simple" csTypeId="urn:microsoft.com/office/officeart/2005/8/colors/accent2_5" csCatId="accent2" phldr="1"/>
      <dgm:spPr/>
      <dgm:t>
        <a:bodyPr/>
        <a:lstStyle/>
        <a:p>
          <a:endParaRPr lang="en-US"/>
        </a:p>
      </dgm:t>
    </dgm:pt>
    <dgm:pt modelId="{18B4E788-AAE4-4D25-953C-3A2237F01B7E}">
      <dgm:prSet phldrT="[Text]"/>
      <dgm:spPr/>
      <dgm:t>
        <a:bodyPr/>
        <a:lstStyle/>
        <a:p>
          <a:r>
            <a:rPr lang="en-US" dirty="0">
              <a:latin typeface="IBM Plex Sans" panose="020B0503050203000203" pitchFamily="34" charset="0"/>
            </a:rPr>
            <a:t>Morphological Analysis/ Lexical Analysis</a:t>
          </a:r>
        </a:p>
      </dgm:t>
    </dgm:pt>
    <dgm:pt modelId="{010BE819-196D-4347-87F2-AC51E34B8E70}" type="parTrans" cxnId="{15E6B125-BCF0-4418-9CE4-77D2D4859B37}">
      <dgm:prSet/>
      <dgm:spPr/>
      <dgm:t>
        <a:bodyPr/>
        <a:lstStyle/>
        <a:p>
          <a:endParaRPr lang="en-US"/>
        </a:p>
      </dgm:t>
    </dgm:pt>
    <dgm:pt modelId="{EAD71C3B-43E5-48CD-9CE7-2AF4E5BC5F75}" type="sibTrans" cxnId="{15E6B125-BCF0-4418-9CE4-77D2D4859B37}">
      <dgm:prSet/>
      <dgm:spPr/>
      <dgm:t>
        <a:bodyPr/>
        <a:lstStyle/>
        <a:p>
          <a:endParaRPr lang="en-US"/>
        </a:p>
      </dgm:t>
    </dgm:pt>
    <dgm:pt modelId="{4F1CE772-8D4E-43F6-A29E-760174C6B399}">
      <dgm:prSet phldrT="[Text]" custT="1"/>
      <dgm:spPr/>
      <dgm:t>
        <a:bodyPr/>
        <a:lstStyle/>
        <a:p>
          <a:r>
            <a:rPr lang="en-US" sz="1600" dirty="0">
              <a:latin typeface="IBM Plex Sans" panose="020B0503050203000203" pitchFamily="34" charset="0"/>
            </a:rPr>
            <a:t>Breaks down the text paragraphs, sentences, and words.</a:t>
          </a:r>
        </a:p>
      </dgm:t>
    </dgm:pt>
    <dgm:pt modelId="{97217DA0-2A4D-4E1B-8B3A-DC1C2B2F58C2}" type="parTrans" cxnId="{B5AA3B91-C2F3-43B1-AE0E-9374EB90BC9E}">
      <dgm:prSet/>
      <dgm:spPr/>
      <dgm:t>
        <a:bodyPr/>
        <a:lstStyle/>
        <a:p>
          <a:endParaRPr lang="en-US"/>
        </a:p>
      </dgm:t>
    </dgm:pt>
    <dgm:pt modelId="{258C48E5-895F-4166-9010-73C3E049E78A}" type="sibTrans" cxnId="{B5AA3B91-C2F3-43B1-AE0E-9374EB90BC9E}">
      <dgm:prSet/>
      <dgm:spPr/>
      <dgm:t>
        <a:bodyPr/>
        <a:lstStyle/>
        <a:p>
          <a:endParaRPr lang="en-US"/>
        </a:p>
      </dgm:t>
    </dgm:pt>
    <dgm:pt modelId="{A66FBDD7-1855-4738-AF97-F2574307F220}">
      <dgm:prSet phldrT="[Text]"/>
      <dgm:spPr/>
      <dgm:t>
        <a:bodyPr/>
        <a:lstStyle/>
        <a:p>
          <a:r>
            <a:rPr lang="en-US" dirty="0">
              <a:latin typeface="IBM Plex Sans" panose="020B0503050203000203" pitchFamily="34" charset="0"/>
            </a:rPr>
            <a:t>Syntactic Analysis</a:t>
          </a:r>
        </a:p>
      </dgm:t>
    </dgm:pt>
    <dgm:pt modelId="{B933DBC7-D51A-4225-A655-BDAF36531F4E}" type="parTrans" cxnId="{DC2E7D2D-698F-4730-B787-3B1DA1B3D501}">
      <dgm:prSet/>
      <dgm:spPr/>
      <dgm:t>
        <a:bodyPr/>
        <a:lstStyle/>
        <a:p>
          <a:endParaRPr lang="en-US"/>
        </a:p>
      </dgm:t>
    </dgm:pt>
    <dgm:pt modelId="{9C08D25D-6345-4D5E-8579-DD440DCFAD53}" type="sibTrans" cxnId="{DC2E7D2D-698F-4730-B787-3B1DA1B3D501}">
      <dgm:prSet/>
      <dgm:spPr/>
      <dgm:t>
        <a:bodyPr/>
        <a:lstStyle/>
        <a:p>
          <a:endParaRPr lang="en-US"/>
        </a:p>
      </dgm:t>
    </dgm:pt>
    <dgm:pt modelId="{86036EFB-512C-4FDA-A73B-8D63E0FFC85C}">
      <dgm:prSet phldrT="[Text]"/>
      <dgm:spPr/>
      <dgm:t>
        <a:bodyPr/>
        <a:lstStyle/>
        <a:p>
          <a:r>
            <a:rPr lang="en-US" dirty="0">
              <a:latin typeface="IBM Plex Sans" panose="020B0503050203000203" pitchFamily="34" charset="0"/>
            </a:rPr>
            <a:t>Semantic Analysis</a:t>
          </a:r>
        </a:p>
      </dgm:t>
    </dgm:pt>
    <dgm:pt modelId="{2D999E41-810E-4ACA-969A-808DF2690EE5}" type="parTrans" cxnId="{27BE410E-7B89-4FA3-940C-9161E74226AD}">
      <dgm:prSet/>
      <dgm:spPr/>
      <dgm:t>
        <a:bodyPr/>
        <a:lstStyle/>
        <a:p>
          <a:endParaRPr lang="en-US"/>
        </a:p>
      </dgm:t>
    </dgm:pt>
    <dgm:pt modelId="{33F8B250-2E68-4787-9563-CEF95C59F3C0}" type="sibTrans" cxnId="{27BE410E-7B89-4FA3-940C-9161E74226AD}">
      <dgm:prSet/>
      <dgm:spPr/>
      <dgm:t>
        <a:bodyPr/>
        <a:lstStyle/>
        <a:p>
          <a:endParaRPr lang="en-US"/>
        </a:p>
      </dgm:t>
    </dgm:pt>
    <dgm:pt modelId="{6003143D-0E3F-4E46-8573-C659A51DE543}">
      <dgm:prSet phldrT="[Text]" custT="1"/>
      <dgm:spPr/>
      <dgm:t>
        <a:bodyPr/>
        <a:lstStyle/>
        <a:p>
          <a:r>
            <a:rPr lang="en-US" sz="1600" dirty="0">
              <a:latin typeface="IBM Plex Sans" panose="020B0503050203000203" pitchFamily="34" charset="0"/>
            </a:rPr>
            <a:t>Extracts meaningful information from the text.</a:t>
          </a:r>
        </a:p>
      </dgm:t>
    </dgm:pt>
    <dgm:pt modelId="{843CB7FC-11D7-4A67-B625-923CC8A8526D}" type="parTrans" cxnId="{33A5B343-6090-44E0-8A5F-A8F4057D6F46}">
      <dgm:prSet/>
      <dgm:spPr/>
      <dgm:t>
        <a:bodyPr/>
        <a:lstStyle/>
        <a:p>
          <a:endParaRPr lang="en-US"/>
        </a:p>
      </dgm:t>
    </dgm:pt>
    <dgm:pt modelId="{1D4770F3-1619-45C2-82E8-98F99AAB6F35}" type="sibTrans" cxnId="{33A5B343-6090-44E0-8A5F-A8F4057D6F46}">
      <dgm:prSet/>
      <dgm:spPr/>
      <dgm:t>
        <a:bodyPr/>
        <a:lstStyle/>
        <a:p>
          <a:endParaRPr lang="en-US"/>
        </a:p>
      </dgm:t>
    </dgm:pt>
    <dgm:pt modelId="{3B967EFE-BCD8-447C-9E86-7DD85C3CB229}">
      <dgm:prSet phldrT="[Text]" custT="1"/>
      <dgm:spPr/>
      <dgm:t>
        <a:bodyPr/>
        <a:lstStyle/>
        <a:p>
          <a:r>
            <a:rPr lang="en-US" sz="1600" dirty="0">
              <a:latin typeface="IBM Plex Sans" panose="020B0503050203000203" pitchFamily="34" charset="0"/>
            </a:rPr>
            <a:t>Analysis is done for identification and description of the structure of words.</a:t>
          </a:r>
        </a:p>
      </dgm:t>
    </dgm:pt>
    <dgm:pt modelId="{E2E7303D-F997-4243-BD66-EAC5709EFC31}" type="parTrans" cxnId="{1E0C6C8E-ADC2-4C39-BF53-5B65B053D0C0}">
      <dgm:prSet/>
      <dgm:spPr/>
      <dgm:t>
        <a:bodyPr/>
        <a:lstStyle/>
        <a:p>
          <a:endParaRPr lang="en-US"/>
        </a:p>
      </dgm:t>
    </dgm:pt>
    <dgm:pt modelId="{70F847B0-2EF4-4BBB-A425-B1892279D934}" type="sibTrans" cxnId="{1E0C6C8E-ADC2-4C39-BF53-5B65B053D0C0}">
      <dgm:prSet/>
      <dgm:spPr/>
      <dgm:t>
        <a:bodyPr/>
        <a:lstStyle/>
        <a:p>
          <a:endParaRPr lang="en-US"/>
        </a:p>
      </dgm:t>
    </dgm:pt>
    <dgm:pt modelId="{C7109666-3AF2-45A0-98A9-38E250874E6B}">
      <dgm:prSet phldrT="[Text]" custT="1"/>
      <dgm:spPr/>
      <dgm:t>
        <a:bodyPr/>
        <a:lstStyle/>
        <a:p>
          <a:r>
            <a:rPr lang="en-US" sz="1600" dirty="0">
              <a:latin typeface="IBM Plex Sans" panose="020B0503050203000203" pitchFamily="34" charset="0"/>
            </a:rPr>
            <a:t>Rejects and ignores the sentences that do not make sense.</a:t>
          </a:r>
        </a:p>
      </dgm:t>
    </dgm:pt>
    <dgm:pt modelId="{32E8CE66-6EAF-4872-AD0D-339111328650}" type="parTrans" cxnId="{A222A01E-3BD3-460F-AEA2-E58C5C86F851}">
      <dgm:prSet/>
      <dgm:spPr/>
      <dgm:t>
        <a:bodyPr/>
        <a:lstStyle/>
        <a:p>
          <a:endParaRPr lang="en-US"/>
        </a:p>
      </dgm:t>
    </dgm:pt>
    <dgm:pt modelId="{5163D633-5CDF-4D39-A822-66BE3080DFD9}" type="sibTrans" cxnId="{A222A01E-3BD3-460F-AEA2-E58C5C86F851}">
      <dgm:prSet/>
      <dgm:spPr/>
      <dgm:t>
        <a:bodyPr/>
        <a:lstStyle/>
        <a:p>
          <a:endParaRPr lang="en-US"/>
        </a:p>
      </dgm:t>
    </dgm:pt>
    <dgm:pt modelId="{A3588EDB-D6EB-44A4-AF2D-A30B7FE12E70}">
      <dgm:prSet phldrT="[Text]"/>
      <dgm:spPr/>
      <dgm:t>
        <a:bodyPr/>
        <a:lstStyle/>
        <a:p>
          <a:r>
            <a:rPr lang="en-US" dirty="0">
              <a:latin typeface="IBM Plex Sans" panose="020B0503050203000203" pitchFamily="34" charset="0"/>
            </a:rPr>
            <a:t>Discourse Integration</a:t>
          </a:r>
        </a:p>
      </dgm:t>
    </dgm:pt>
    <dgm:pt modelId="{4D1EA3B8-5DB5-4848-BEF2-E3FB99075819}" type="parTrans" cxnId="{1CBD9890-A1FC-4B22-AB8A-C273F8A78B26}">
      <dgm:prSet/>
      <dgm:spPr/>
      <dgm:t>
        <a:bodyPr/>
        <a:lstStyle/>
        <a:p>
          <a:endParaRPr lang="en-US"/>
        </a:p>
      </dgm:t>
    </dgm:pt>
    <dgm:pt modelId="{AB0C013C-9C30-4249-8EFB-CCA5BC0C01C8}" type="sibTrans" cxnId="{1CBD9890-A1FC-4B22-AB8A-C273F8A78B26}">
      <dgm:prSet/>
      <dgm:spPr/>
      <dgm:t>
        <a:bodyPr/>
        <a:lstStyle/>
        <a:p>
          <a:endParaRPr lang="en-US"/>
        </a:p>
      </dgm:t>
    </dgm:pt>
    <dgm:pt modelId="{6B775DE7-165A-4C47-94B9-D292DAFA9392}">
      <dgm:prSet phldrT="[Text]" custT="1"/>
      <dgm:spPr/>
      <dgm:t>
        <a:bodyPr/>
        <a:lstStyle/>
        <a:p>
          <a:r>
            <a:rPr lang="en-US" sz="1600" dirty="0">
              <a:latin typeface="IBM Plex Sans" panose="020B0503050203000203" pitchFamily="34" charset="0"/>
            </a:rPr>
            <a:t>Helps in studying the whole text.</a:t>
          </a:r>
        </a:p>
      </dgm:t>
    </dgm:pt>
    <dgm:pt modelId="{8DADE021-7C74-4F82-9D58-23749EF3D2F4}" type="parTrans" cxnId="{EA533743-A77E-40D9-9307-9AC55BFC0EAA}">
      <dgm:prSet/>
      <dgm:spPr/>
      <dgm:t>
        <a:bodyPr/>
        <a:lstStyle/>
        <a:p>
          <a:endParaRPr lang="en-US"/>
        </a:p>
      </dgm:t>
    </dgm:pt>
    <dgm:pt modelId="{1BB6CBB7-DBB3-4D8A-83C9-6924C54D8362}" type="sibTrans" cxnId="{EA533743-A77E-40D9-9307-9AC55BFC0EAA}">
      <dgm:prSet/>
      <dgm:spPr/>
      <dgm:t>
        <a:bodyPr/>
        <a:lstStyle/>
        <a:p>
          <a:endParaRPr lang="en-US"/>
        </a:p>
      </dgm:t>
    </dgm:pt>
    <dgm:pt modelId="{CEF636AB-7271-456C-8245-A2FAAAE8D621}">
      <dgm:prSet phldrT="[Text]"/>
      <dgm:spPr/>
      <dgm:t>
        <a:bodyPr/>
        <a:lstStyle/>
        <a:p>
          <a:r>
            <a:rPr lang="en-US" dirty="0">
              <a:latin typeface="IBM Plex Sans" panose="020B0503050203000203" pitchFamily="34" charset="0"/>
            </a:rPr>
            <a:t>Pragmatic Analysis</a:t>
          </a:r>
        </a:p>
      </dgm:t>
    </dgm:pt>
    <dgm:pt modelId="{AA444742-014B-4AEE-B3B7-D7950C4BEA59}" type="parTrans" cxnId="{198617B5-8774-4FDD-83F9-271214BFB7DC}">
      <dgm:prSet/>
      <dgm:spPr/>
      <dgm:t>
        <a:bodyPr/>
        <a:lstStyle/>
        <a:p>
          <a:endParaRPr lang="en-US"/>
        </a:p>
      </dgm:t>
    </dgm:pt>
    <dgm:pt modelId="{222BFDE4-2ACF-43A7-94D5-2A912524540F}" type="sibTrans" cxnId="{198617B5-8774-4FDD-83F9-271214BFB7DC}">
      <dgm:prSet/>
      <dgm:spPr/>
      <dgm:t>
        <a:bodyPr/>
        <a:lstStyle/>
        <a:p>
          <a:endParaRPr lang="en-US"/>
        </a:p>
      </dgm:t>
    </dgm:pt>
    <dgm:pt modelId="{B52FEB4F-792A-49A0-88A1-883359C48E71}">
      <dgm:prSet phldrT="[Text]" custT="1"/>
      <dgm:spPr/>
      <dgm:t>
        <a:bodyPr/>
        <a:lstStyle/>
        <a:p>
          <a:r>
            <a:rPr lang="en-US" sz="1600" dirty="0">
              <a:latin typeface="IBM Plex Sans" panose="020B0503050203000203" pitchFamily="34" charset="0"/>
            </a:rPr>
            <a:t>Interprets the text by using information from the previous steps.</a:t>
          </a:r>
        </a:p>
      </dgm:t>
    </dgm:pt>
    <dgm:pt modelId="{3F82E290-09CC-425D-B8CA-B6F2A05C5680}" type="parTrans" cxnId="{7A694D30-79F6-4083-B161-CAB4473AA108}">
      <dgm:prSet/>
      <dgm:spPr/>
      <dgm:t>
        <a:bodyPr/>
        <a:lstStyle/>
        <a:p>
          <a:endParaRPr lang="en-US"/>
        </a:p>
      </dgm:t>
    </dgm:pt>
    <dgm:pt modelId="{595C30F9-D37B-4A61-B08A-2F870D56CF08}" type="sibTrans" cxnId="{7A694D30-79F6-4083-B161-CAB4473AA108}">
      <dgm:prSet/>
      <dgm:spPr/>
      <dgm:t>
        <a:bodyPr/>
        <a:lstStyle/>
        <a:p>
          <a:endParaRPr lang="en-US"/>
        </a:p>
      </dgm:t>
    </dgm:pt>
    <dgm:pt modelId="{C472ED8F-B128-435F-8C73-C2F955C58104}">
      <dgm:prSet phldrT="[Text]" custT="1"/>
      <dgm:spPr/>
      <dgm:t>
        <a:bodyPr/>
        <a:lstStyle/>
        <a:p>
          <a:r>
            <a:rPr lang="en-US" sz="1600" dirty="0">
              <a:latin typeface="IBM Plex Sans" panose="020B0503050203000203" pitchFamily="34" charset="0"/>
            </a:rPr>
            <a:t>Understands the communicative and social content.</a:t>
          </a:r>
        </a:p>
      </dgm:t>
    </dgm:pt>
    <dgm:pt modelId="{7030D1D3-854A-47E2-A6DE-75F15C0483FF}" type="parTrans" cxnId="{14FF3EA8-B534-4558-BFC3-E9A5FD072BEE}">
      <dgm:prSet/>
      <dgm:spPr/>
      <dgm:t>
        <a:bodyPr/>
        <a:lstStyle/>
        <a:p>
          <a:endParaRPr lang="en-US"/>
        </a:p>
      </dgm:t>
    </dgm:pt>
    <dgm:pt modelId="{E73BE5DF-A168-4F54-9E1E-D770513A4B94}" type="sibTrans" cxnId="{14FF3EA8-B534-4558-BFC3-E9A5FD072BEE}">
      <dgm:prSet/>
      <dgm:spPr/>
      <dgm:t>
        <a:bodyPr/>
        <a:lstStyle/>
        <a:p>
          <a:endParaRPr lang="en-US"/>
        </a:p>
      </dgm:t>
    </dgm:pt>
    <dgm:pt modelId="{F85207FD-C574-4CD5-81FC-E325C6E5448A}">
      <dgm:prSet phldrT="[Text]" custT="1"/>
      <dgm:spPr/>
      <dgm:t>
        <a:bodyPr/>
        <a:lstStyle/>
        <a:p>
          <a:r>
            <a:rPr lang="en-US" sz="1600" dirty="0">
              <a:latin typeface="IBM Plex Sans" panose="020B0503050203000203" pitchFamily="34" charset="0"/>
            </a:rPr>
            <a:t>Studies the underlying meaning of a spoken or written text as it considers the social and historical contexts.</a:t>
          </a:r>
        </a:p>
      </dgm:t>
    </dgm:pt>
    <dgm:pt modelId="{B3466074-CAD1-47F7-A1A9-E28C1D46536B}" type="parTrans" cxnId="{412D94BC-1FF4-40F9-B73D-5BC17087332D}">
      <dgm:prSet/>
      <dgm:spPr/>
      <dgm:t>
        <a:bodyPr/>
        <a:lstStyle/>
        <a:p>
          <a:endParaRPr lang="en-US"/>
        </a:p>
      </dgm:t>
    </dgm:pt>
    <dgm:pt modelId="{47B7D11D-4CAD-43CA-937E-98B0104E97EF}" type="sibTrans" cxnId="{412D94BC-1FF4-40F9-B73D-5BC17087332D}">
      <dgm:prSet/>
      <dgm:spPr/>
      <dgm:t>
        <a:bodyPr/>
        <a:lstStyle/>
        <a:p>
          <a:endParaRPr lang="en-US"/>
        </a:p>
      </dgm:t>
    </dgm:pt>
    <dgm:pt modelId="{4251AAB9-B30E-426C-B379-41AF8EB3AA9F}">
      <dgm:prSet phldrT="[Text]" custT="1"/>
      <dgm:spPr/>
      <dgm:t>
        <a:bodyPr/>
        <a:lstStyle/>
        <a:p>
          <a:r>
            <a:rPr lang="en-US" sz="1600" dirty="0">
              <a:latin typeface="IBM Plex Sans" panose="020B0503050203000203" pitchFamily="34" charset="0"/>
            </a:rPr>
            <a:t>Checks grammar, arrangements of words, and the relationship between the words.</a:t>
          </a:r>
        </a:p>
      </dgm:t>
    </dgm:pt>
    <dgm:pt modelId="{EB65D085-349C-4DF9-A5C8-64E3A6ADD4C2}" type="parTrans" cxnId="{6F8D724F-CB88-4D89-8A60-4CA030E6187A}">
      <dgm:prSet/>
      <dgm:spPr/>
      <dgm:t>
        <a:bodyPr/>
        <a:lstStyle/>
        <a:p>
          <a:endParaRPr lang="en-US"/>
        </a:p>
      </dgm:t>
    </dgm:pt>
    <dgm:pt modelId="{72656EA0-1A4D-429A-BFC5-50251ED18B2C}" type="sibTrans" cxnId="{6F8D724F-CB88-4D89-8A60-4CA030E6187A}">
      <dgm:prSet/>
      <dgm:spPr/>
      <dgm:t>
        <a:bodyPr/>
        <a:lstStyle/>
        <a:p>
          <a:endParaRPr lang="en-US"/>
        </a:p>
      </dgm:t>
    </dgm:pt>
    <dgm:pt modelId="{722FB6AA-2C3B-4848-8FCB-E066334EF7EF}">
      <dgm:prSet phldrT="[Text]" custT="1"/>
      <dgm:spPr/>
      <dgm:t>
        <a:bodyPr/>
        <a:lstStyle/>
        <a:p>
          <a:r>
            <a:rPr lang="en-US" sz="1600" dirty="0">
              <a:latin typeface="IBM Plex Sans" panose="020B0503050203000203" pitchFamily="34" charset="0"/>
            </a:rPr>
            <a:t>Techniques used: stop word removal, tokenization, stemming, and lemmatization.</a:t>
          </a:r>
        </a:p>
      </dgm:t>
    </dgm:pt>
    <dgm:pt modelId="{3E244D4B-82E5-4CDC-9E23-0A5F5471C3D8}" type="parTrans" cxnId="{ACECFDD6-26CB-43DC-B4FA-1C80BC3B28A9}">
      <dgm:prSet/>
      <dgm:spPr/>
      <dgm:t>
        <a:bodyPr/>
        <a:lstStyle/>
        <a:p>
          <a:endParaRPr lang="en-US"/>
        </a:p>
      </dgm:t>
    </dgm:pt>
    <dgm:pt modelId="{0903A872-5982-40DB-8480-26CF08B8E8B2}" type="sibTrans" cxnId="{ACECFDD6-26CB-43DC-B4FA-1C80BC3B28A9}">
      <dgm:prSet/>
      <dgm:spPr/>
      <dgm:t>
        <a:bodyPr/>
        <a:lstStyle/>
        <a:p>
          <a:endParaRPr lang="en-US"/>
        </a:p>
      </dgm:t>
    </dgm:pt>
    <dgm:pt modelId="{41E49D53-D6C8-4BC9-824C-277D895361FC}">
      <dgm:prSet phldrT="[Text]" custT="1"/>
      <dgm:spPr/>
      <dgm:t>
        <a:bodyPr/>
        <a:lstStyle/>
        <a:p>
          <a:r>
            <a:rPr lang="en-US" sz="1600" dirty="0">
              <a:latin typeface="IBM Plex Sans" panose="020B0503050203000203" pitchFamily="34" charset="0"/>
            </a:rPr>
            <a:t>Techniques used: dependency parsing, and part of speech (POS) tagging.</a:t>
          </a:r>
        </a:p>
      </dgm:t>
    </dgm:pt>
    <dgm:pt modelId="{1DEDEC5C-5BFB-4B99-8E4D-C44880F61C0B}" type="parTrans" cxnId="{704933E1-2CEF-41F1-9F93-96795B244E85}">
      <dgm:prSet/>
      <dgm:spPr/>
      <dgm:t>
        <a:bodyPr/>
        <a:lstStyle/>
        <a:p>
          <a:endParaRPr lang="en-US"/>
        </a:p>
      </dgm:t>
    </dgm:pt>
    <dgm:pt modelId="{9CAC3164-9C32-4F7F-84EA-FB8E8E2FD035}" type="sibTrans" cxnId="{704933E1-2CEF-41F1-9F93-96795B244E85}">
      <dgm:prSet/>
      <dgm:spPr/>
      <dgm:t>
        <a:bodyPr/>
        <a:lstStyle/>
        <a:p>
          <a:endParaRPr lang="en-US"/>
        </a:p>
      </dgm:t>
    </dgm:pt>
    <dgm:pt modelId="{E327C402-475E-4C7B-85C7-9AFF480B6C2A}" type="pres">
      <dgm:prSet presAssocID="{85E563F4-8BB1-41FC-BEB4-B6145B75094F}" presName="Name0" presStyleCnt="0">
        <dgm:presLayoutVars>
          <dgm:dir/>
          <dgm:animLvl val="lvl"/>
          <dgm:resizeHandles val="exact"/>
        </dgm:presLayoutVars>
      </dgm:prSet>
      <dgm:spPr/>
    </dgm:pt>
    <dgm:pt modelId="{2A47B4B7-99C8-4D19-9A1B-03D63D3D6FDF}" type="pres">
      <dgm:prSet presAssocID="{18B4E788-AAE4-4D25-953C-3A2237F01B7E}" presName="linNode" presStyleCnt="0"/>
      <dgm:spPr/>
    </dgm:pt>
    <dgm:pt modelId="{C463B636-7723-48D4-A352-1EFFF4614CE4}" type="pres">
      <dgm:prSet presAssocID="{18B4E788-AAE4-4D25-953C-3A2237F01B7E}" presName="parentText" presStyleLbl="node1" presStyleIdx="0" presStyleCnt="5">
        <dgm:presLayoutVars>
          <dgm:chMax val="1"/>
          <dgm:bulletEnabled val="1"/>
        </dgm:presLayoutVars>
      </dgm:prSet>
      <dgm:spPr/>
    </dgm:pt>
    <dgm:pt modelId="{E1016DF6-92FF-4213-8EAE-0F9156FEC9B2}" type="pres">
      <dgm:prSet presAssocID="{18B4E788-AAE4-4D25-953C-3A2237F01B7E}" presName="descendantText" presStyleLbl="alignAccFollowNode1" presStyleIdx="0" presStyleCnt="5" custScaleX="149374">
        <dgm:presLayoutVars>
          <dgm:bulletEnabled val="1"/>
        </dgm:presLayoutVars>
      </dgm:prSet>
      <dgm:spPr/>
    </dgm:pt>
    <dgm:pt modelId="{41F2C0B5-445D-4E07-A895-47D254D15900}" type="pres">
      <dgm:prSet presAssocID="{EAD71C3B-43E5-48CD-9CE7-2AF4E5BC5F75}" presName="sp" presStyleCnt="0"/>
      <dgm:spPr/>
    </dgm:pt>
    <dgm:pt modelId="{76180176-9422-49F9-864E-F15F37F8D1D0}" type="pres">
      <dgm:prSet presAssocID="{A66FBDD7-1855-4738-AF97-F2574307F220}" presName="linNode" presStyleCnt="0"/>
      <dgm:spPr/>
    </dgm:pt>
    <dgm:pt modelId="{A07C8DBB-D243-49B2-B598-E6969668AEB6}" type="pres">
      <dgm:prSet presAssocID="{A66FBDD7-1855-4738-AF97-F2574307F220}" presName="parentText" presStyleLbl="node1" presStyleIdx="1" presStyleCnt="5">
        <dgm:presLayoutVars>
          <dgm:chMax val="1"/>
          <dgm:bulletEnabled val="1"/>
        </dgm:presLayoutVars>
      </dgm:prSet>
      <dgm:spPr/>
    </dgm:pt>
    <dgm:pt modelId="{CEC58363-797C-4577-92B2-6D1552ACA499}" type="pres">
      <dgm:prSet presAssocID="{A66FBDD7-1855-4738-AF97-F2574307F220}" presName="descendantText" presStyleLbl="alignAccFollowNode1" presStyleIdx="1" presStyleCnt="5" custScaleX="149374">
        <dgm:presLayoutVars>
          <dgm:bulletEnabled val="1"/>
        </dgm:presLayoutVars>
      </dgm:prSet>
      <dgm:spPr/>
    </dgm:pt>
    <dgm:pt modelId="{E5296A32-F366-4FA7-867D-2E8DA031BD57}" type="pres">
      <dgm:prSet presAssocID="{9C08D25D-6345-4D5E-8579-DD440DCFAD53}" presName="sp" presStyleCnt="0"/>
      <dgm:spPr/>
    </dgm:pt>
    <dgm:pt modelId="{50695238-7F87-40A6-93AF-8B74CB894F25}" type="pres">
      <dgm:prSet presAssocID="{86036EFB-512C-4FDA-A73B-8D63E0FFC85C}" presName="linNode" presStyleCnt="0"/>
      <dgm:spPr/>
    </dgm:pt>
    <dgm:pt modelId="{627E2A63-BF41-41F4-B233-D75A313CEDA3}" type="pres">
      <dgm:prSet presAssocID="{86036EFB-512C-4FDA-A73B-8D63E0FFC85C}" presName="parentText" presStyleLbl="node1" presStyleIdx="2" presStyleCnt="5">
        <dgm:presLayoutVars>
          <dgm:chMax val="1"/>
          <dgm:bulletEnabled val="1"/>
        </dgm:presLayoutVars>
      </dgm:prSet>
      <dgm:spPr/>
    </dgm:pt>
    <dgm:pt modelId="{9F8BB150-E6E9-4F60-A27A-48942EE55EF1}" type="pres">
      <dgm:prSet presAssocID="{86036EFB-512C-4FDA-A73B-8D63E0FFC85C}" presName="descendantText" presStyleLbl="alignAccFollowNode1" presStyleIdx="2" presStyleCnt="5" custScaleX="149374">
        <dgm:presLayoutVars>
          <dgm:bulletEnabled val="1"/>
        </dgm:presLayoutVars>
      </dgm:prSet>
      <dgm:spPr/>
    </dgm:pt>
    <dgm:pt modelId="{03B1C5BD-C249-4994-8F0B-6FD2FABEAF67}" type="pres">
      <dgm:prSet presAssocID="{33F8B250-2E68-4787-9563-CEF95C59F3C0}" presName="sp" presStyleCnt="0"/>
      <dgm:spPr/>
    </dgm:pt>
    <dgm:pt modelId="{FBBFDD45-00F8-4E52-BF7E-6E84A6A43CDD}" type="pres">
      <dgm:prSet presAssocID="{A3588EDB-D6EB-44A4-AF2D-A30B7FE12E70}" presName="linNode" presStyleCnt="0"/>
      <dgm:spPr/>
    </dgm:pt>
    <dgm:pt modelId="{4DEF30A3-2716-420F-9B7A-5D3D7A63F2B1}" type="pres">
      <dgm:prSet presAssocID="{A3588EDB-D6EB-44A4-AF2D-A30B7FE12E70}" presName="parentText" presStyleLbl="node1" presStyleIdx="3" presStyleCnt="5">
        <dgm:presLayoutVars>
          <dgm:chMax val="1"/>
          <dgm:bulletEnabled val="1"/>
        </dgm:presLayoutVars>
      </dgm:prSet>
      <dgm:spPr/>
    </dgm:pt>
    <dgm:pt modelId="{CAC99BF7-F0BB-4318-964D-905BA8F5B123}" type="pres">
      <dgm:prSet presAssocID="{A3588EDB-D6EB-44A4-AF2D-A30B7FE12E70}" presName="descendantText" presStyleLbl="alignAccFollowNode1" presStyleIdx="3" presStyleCnt="5" custScaleX="149374">
        <dgm:presLayoutVars>
          <dgm:bulletEnabled val="1"/>
        </dgm:presLayoutVars>
      </dgm:prSet>
      <dgm:spPr/>
    </dgm:pt>
    <dgm:pt modelId="{54EFD164-19C2-41A9-908A-B9F93D6C5477}" type="pres">
      <dgm:prSet presAssocID="{AB0C013C-9C30-4249-8EFB-CCA5BC0C01C8}" presName="sp" presStyleCnt="0"/>
      <dgm:spPr/>
    </dgm:pt>
    <dgm:pt modelId="{42D36341-E330-4028-B13D-9F0B084D2D77}" type="pres">
      <dgm:prSet presAssocID="{CEF636AB-7271-456C-8245-A2FAAAE8D621}" presName="linNode" presStyleCnt="0"/>
      <dgm:spPr/>
    </dgm:pt>
    <dgm:pt modelId="{93EF5E17-63C1-4CC6-8E2F-2E1E20691AF0}" type="pres">
      <dgm:prSet presAssocID="{CEF636AB-7271-456C-8245-A2FAAAE8D621}" presName="parentText" presStyleLbl="node1" presStyleIdx="4" presStyleCnt="5">
        <dgm:presLayoutVars>
          <dgm:chMax val="1"/>
          <dgm:bulletEnabled val="1"/>
        </dgm:presLayoutVars>
      </dgm:prSet>
      <dgm:spPr/>
    </dgm:pt>
    <dgm:pt modelId="{E7FE8866-E5BF-4F6A-89B2-FC79075CEA6E}" type="pres">
      <dgm:prSet presAssocID="{CEF636AB-7271-456C-8245-A2FAAAE8D621}" presName="descendantText" presStyleLbl="alignAccFollowNode1" presStyleIdx="4" presStyleCnt="5" custScaleX="149374">
        <dgm:presLayoutVars>
          <dgm:bulletEnabled val="1"/>
        </dgm:presLayoutVars>
      </dgm:prSet>
      <dgm:spPr/>
    </dgm:pt>
  </dgm:ptLst>
  <dgm:cxnLst>
    <dgm:cxn modelId="{B9903204-A83A-41E1-AFD9-C13038A32E8F}" type="presOf" srcId="{C7109666-3AF2-45A0-98A9-38E250874E6B}" destId="{9F8BB150-E6E9-4F60-A27A-48942EE55EF1}" srcOrd="0" destOrd="1" presId="urn:microsoft.com/office/officeart/2005/8/layout/vList5"/>
    <dgm:cxn modelId="{40EE190D-186E-431F-B508-0A09CA5ABD15}" type="presOf" srcId="{B52FEB4F-792A-49A0-88A1-883359C48E71}" destId="{E7FE8866-E5BF-4F6A-89B2-FC79075CEA6E}" srcOrd="0" destOrd="0" presId="urn:microsoft.com/office/officeart/2005/8/layout/vList5"/>
    <dgm:cxn modelId="{27BE410E-7B89-4FA3-940C-9161E74226AD}" srcId="{85E563F4-8BB1-41FC-BEB4-B6145B75094F}" destId="{86036EFB-512C-4FDA-A73B-8D63E0FFC85C}" srcOrd="2" destOrd="0" parTransId="{2D999E41-810E-4ACA-969A-808DF2690EE5}" sibTransId="{33F8B250-2E68-4787-9563-CEF95C59F3C0}"/>
    <dgm:cxn modelId="{6E207117-4856-4377-8FDC-8B659A5B0022}" type="presOf" srcId="{6B775DE7-165A-4C47-94B9-D292DAFA9392}" destId="{CAC99BF7-F0BB-4318-964D-905BA8F5B123}" srcOrd="0" destOrd="1" presId="urn:microsoft.com/office/officeart/2005/8/layout/vList5"/>
    <dgm:cxn modelId="{A222A01E-3BD3-460F-AEA2-E58C5C86F851}" srcId="{86036EFB-512C-4FDA-A73B-8D63E0FFC85C}" destId="{C7109666-3AF2-45A0-98A9-38E250874E6B}" srcOrd="1" destOrd="0" parTransId="{32E8CE66-6EAF-4872-AD0D-339111328650}" sibTransId="{5163D633-5CDF-4D39-A822-66BE3080DFD9}"/>
    <dgm:cxn modelId="{15E6B125-BCF0-4418-9CE4-77D2D4859B37}" srcId="{85E563F4-8BB1-41FC-BEB4-B6145B75094F}" destId="{18B4E788-AAE4-4D25-953C-3A2237F01B7E}" srcOrd="0" destOrd="0" parTransId="{010BE819-196D-4347-87F2-AC51E34B8E70}" sibTransId="{EAD71C3B-43E5-48CD-9CE7-2AF4E5BC5F75}"/>
    <dgm:cxn modelId="{6261EB2A-CF50-4050-9F25-E472A898D929}" type="presOf" srcId="{4251AAB9-B30E-426C-B379-41AF8EB3AA9F}" destId="{CEC58363-797C-4577-92B2-6D1552ACA499}" srcOrd="0" destOrd="0" presId="urn:microsoft.com/office/officeart/2005/8/layout/vList5"/>
    <dgm:cxn modelId="{DC2E7D2D-698F-4730-B787-3B1DA1B3D501}" srcId="{85E563F4-8BB1-41FC-BEB4-B6145B75094F}" destId="{A66FBDD7-1855-4738-AF97-F2574307F220}" srcOrd="1" destOrd="0" parTransId="{B933DBC7-D51A-4225-A655-BDAF36531F4E}" sibTransId="{9C08D25D-6345-4D5E-8579-DD440DCFAD53}"/>
    <dgm:cxn modelId="{7A694D30-79F6-4083-B161-CAB4473AA108}" srcId="{CEF636AB-7271-456C-8245-A2FAAAE8D621}" destId="{B52FEB4F-792A-49A0-88A1-883359C48E71}" srcOrd="0" destOrd="0" parTransId="{3F82E290-09CC-425D-B8CA-B6F2A05C5680}" sibTransId="{595C30F9-D37B-4A61-B08A-2F870D56CF08}"/>
    <dgm:cxn modelId="{F5962E36-93E0-4111-8B75-549E398EA98A}" type="presOf" srcId="{F85207FD-C574-4CD5-81FC-E325C6E5448A}" destId="{CAC99BF7-F0BB-4318-964D-905BA8F5B123}" srcOrd="0" destOrd="0" presId="urn:microsoft.com/office/officeart/2005/8/layout/vList5"/>
    <dgm:cxn modelId="{EFF51E3D-B8E5-4E70-8C24-0C7AEA5E8129}" type="presOf" srcId="{41E49D53-D6C8-4BC9-824C-277D895361FC}" destId="{CEC58363-797C-4577-92B2-6D1552ACA499}" srcOrd="0" destOrd="1" presId="urn:microsoft.com/office/officeart/2005/8/layout/vList5"/>
    <dgm:cxn modelId="{2B93E060-6147-490C-8E65-E1159B016B83}" type="presOf" srcId="{4F1CE772-8D4E-43F6-A29E-760174C6B399}" destId="{E1016DF6-92FF-4213-8EAE-0F9156FEC9B2}" srcOrd="0" destOrd="0" presId="urn:microsoft.com/office/officeart/2005/8/layout/vList5"/>
    <dgm:cxn modelId="{EA533743-A77E-40D9-9307-9AC55BFC0EAA}" srcId="{A3588EDB-D6EB-44A4-AF2D-A30B7FE12E70}" destId="{6B775DE7-165A-4C47-94B9-D292DAFA9392}" srcOrd="1" destOrd="0" parTransId="{8DADE021-7C74-4F82-9D58-23749EF3D2F4}" sibTransId="{1BB6CBB7-DBB3-4D8A-83C9-6924C54D8362}"/>
    <dgm:cxn modelId="{33A5B343-6090-44E0-8A5F-A8F4057D6F46}" srcId="{86036EFB-512C-4FDA-A73B-8D63E0FFC85C}" destId="{6003143D-0E3F-4E46-8573-C659A51DE543}" srcOrd="0" destOrd="0" parTransId="{843CB7FC-11D7-4A67-B625-923CC8A8526D}" sibTransId="{1D4770F3-1619-45C2-82E8-98F99AAB6F35}"/>
    <dgm:cxn modelId="{6F8D724F-CB88-4D89-8A60-4CA030E6187A}" srcId="{A66FBDD7-1855-4738-AF97-F2574307F220}" destId="{4251AAB9-B30E-426C-B379-41AF8EB3AA9F}" srcOrd="0" destOrd="0" parTransId="{EB65D085-349C-4DF9-A5C8-64E3A6ADD4C2}" sibTransId="{72656EA0-1A4D-429A-BFC5-50251ED18B2C}"/>
    <dgm:cxn modelId="{BEFBDC6F-E199-4336-B7C8-43CACDAC0E42}" type="presOf" srcId="{18B4E788-AAE4-4D25-953C-3A2237F01B7E}" destId="{C463B636-7723-48D4-A352-1EFFF4614CE4}" srcOrd="0" destOrd="0" presId="urn:microsoft.com/office/officeart/2005/8/layout/vList5"/>
    <dgm:cxn modelId="{1F31135A-11EF-4E19-AACF-915B8A5B4FA3}" type="presOf" srcId="{A66FBDD7-1855-4738-AF97-F2574307F220}" destId="{A07C8DBB-D243-49B2-B598-E6969668AEB6}" srcOrd="0" destOrd="0" presId="urn:microsoft.com/office/officeart/2005/8/layout/vList5"/>
    <dgm:cxn modelId="{1E0C6C8E-ADC2-4C39-BF53-5B65B053D0C0}" srcId="{18B4E788-AAE4-4D25-953C-3A2237F01B7E}" destId="{3B967EFE-BCD8-447C-9E86-7DD85C3CB229}" srcOrd="1" destOrd="0" parTransId="{E2E7303D-F997-4243-BD66-EAC5709EFC31}" sibTransId="{70F847B0-2EF4-4BBB-A425-B1892279D934}"/>
    <dgm:cxn modelId="{CA6A558E-C7FF-4755-A681-EFD638F5E1AB}" type="presOf" srcId="{722FB6AA-2C3B-4848-8FCB-E066334EF7EF}" destId="{E1016DF6-92FF-4213-8EAE-0F9156FEC9B2}" srcOrd="0" destOrd="2" presId="urn:microsoft.com/office/officeart/2005/8/layout/vList5"/>
    <dgm:cxn modelId="{470D388F-8317-4126-BD0C-3BD2D93A5098}" type="presOf" srcId="{85E563F4-8BB1-41FC-BEB4-B6145B75094F}" destId="{E327C402-475E-4C7B-85C7-9AFF480B6C2A}" srcOrd="0" destOrd="0" presId="urn:microsoft.com/office/officeart/2005/8/layout/vList5"/>
    <dgm:cxn modelId="{1CBD9890-A1FC-4B22-AB8A-C273F8A78B26}" srcId="{85E563F4-8BB1-41FC-BEB4-B6145B75094F}" destId="{A3588EDB-D6EB-44A4-AF2D-A30B7FE12E70}" srcOrd="3" destOrd="0" parTransId="{4D1EA3B8-5DB5-4848-BEF2-E3FB99075819}" sibTransId="{AB0C013C-9C30-4249-8EFB-CCA5BC0C01C8}"/>
    <dgm:cxn modelId="{B5AA3B91-C2F3-43B1-AE0E-9374EB90BC9E}" srcId="{18B4E788-AAE4-4D25-953C-3A2237F01B7E}" destId="{4F1CE772-8D4E-43F6-A29E-760174C6B399}" srcOrd="0" destOrd="0" parTransId="{97217DA0-2A4D-4E1B-8B3A-DC1C2B2F58C2}" sibTransId="{258C48E5-895F-4166-9010-73C3E049E78A}"/>
    <dgm:cxn modelId="{CDE03CA0-88E7-4F79-861B-E1C997B96B87}" type="presOf" srcId="{C472ED8F-B128-435F-8C73-C2F955C58104}" destId="{E7FE8866-E5BF-4F6A-89B2-FC79075CEA6E}" srcOrd="0" destOrd="1" presId="urn:microsoft.com/office/officeart/2005/8/layout/vList5"/>
    <dgm:cxn modelId="{14FF3EA8-B534-4558-BFC3-E9A5FD072BEE}" srcId="{CEF636AB-7271-456C-8245-A2FAAAE8D621}" destId="{C472ED8F-B128-435F-8C73-C2F955C58104}" srcOrd="1" destOrd="0" parTransId="{7030D1D3-854A-47E2-A6DE-75F15C0483FF}" sibTransId="{E73BE5DF-A168-4F54-9E1E-D770513A4B94}"/>
    <dgm:cxn modelId="{198617B5-8774-4FDD-83F9-271214BFB7DC}" srcId="{85E563F4-8BB1-41FC-BEB4-B6145B75094F}" destId="{CEF636AB-7271-456C-8245-A2FAAAE8D621}" srcOrd="4" destOrd="0" parTransId="{AA444742-014B-4AEE-B3B7-D7950C4BEA59}" sibTransId="{222BFDE4-2ACF-43A7-94D5-2A912524540F}"/>
    <dgm:cxn modelId="{412D94BC-1FF4-40F9-B73D-5BC17087332D}" srcId="{A3588EDB-D6EB-44A4-AF2D-A30B7FE12E70}" destId="{F85207FD-C574-4CD5-81FC-E325C6E5448A}" srcOrd="0" destOrd="0" parTransId="{B3466074-CAD1-47F7-A1A9-E28C1D46536B}" sibTransId="{47B7D11D-4CAD-43CA-937E-98B0104E97EF}"/>
    <dgm:cxn modelId="{C0734BD4-55D5-4A7A-BDB9-C37E6C02A18A}" type="presOf" srcId="{86036EFB-512C-4FDA-A73B-8D63E0FFC85C}" destId="{627E2A63-BF41-41F4-B233-D75A313CEDA3}" srcOrd="0" destOrd="0" presId="urn:microsoft.com/office/officeart/2005/8/layout/vList5"/>
    <dgm:cxn modelId="{ACECFDD6-26CB-43DC-B4FA-1C80BC3B28A9}" srcId="{18B4E788-AAE4-4D25-953C-3A2237F01B7E}" destId="{722FB6AA-2C3B-4848-8FCB-E066334EF7EF}" srcOrd="2" destOrd="0" parTransId="{3E244D4B-82E5-4CDC-9E23-0A5F5471C3D8}" sibTransId="{0903A872-5982-40DB-8480-26CF08B8E8B2}"/>
    <dgm:cxn modelId="{53FDF1D9-BDF1-47FB-BC4B-66574B4ADF4A}" type="presOf" srcId="{CEF636AB-7271-456C-8245-A2FAAAE8D621}" destId="{93EF5E17-63C1-4CC6-8E2F-2E1E20691AF0}" srcOrd="0" destOrd="0" presId="urn:microsoft.com/office/officeart/2005/8/layout/vList5"/>
    <dgm:cxn modelId="{704933E1-2CEF-41F1-9F93-96795B244E85}" srcId="{A66FBDD7-1855-4738-AF97-F2574307F220}" destId="{41E49D53-D6C8-4BC9-824C-277D895361FC}" srcOrd="1" destOrd="0" parTransId="{1DEDEC5C-5BFB-4B99-8E4D-C44880F61C0B}" sibTransId="{9CAC3164-9C32-4F7F-84EA-FB8E8E2FD035}"/>
    <dgm:cxn modelId="{0B989BF0-B710-4F64-8288-E26995C691F1}" type="presOf" srcId="{3B967EFE-BCD8-447C-9E86-7DD85C3CB229}" destId="{E1016DF6-92FF-4213-8EAE-0F9156FEC9B2}" srcOrd="0" destOrd="1" presId="urn:microsoft.com/office/officeart/2005/8/layout/vList5"/>
    <dgm:cxn modelId="{2A4AF4F7-843E-4B4C-8ABF-0B23E7935570}" type="presOf" srcId="{6003143D-0E3F-4E46-8573-C659A51DE543}" destId="{9F8BB150-E6E9-4F60-A27A-48942EE55EF1}" srcOrd="0" destOrd="0" presId="urn:microsoft.com/office/officeart/2005/8/layout/vList5"/>
    <dgm:cxn modelId="{4B374CFC-EA28-4775-93BD-F4749A93FC51}" type="presOf" srcId="{A3588EDB-D6EB-44A4-AF2D-A30B7FE12E70}" destId="{4DEF30A3-2716-420F-9B7A-5D3D7A63F2B1}" srcOrd="0" destOrd="0" presId="urn:microsoft.com/office/officeart/2005/8/layout/vList5"/>
    <dgm:cxn modelId="{1597FC18-97F2-4E17-804B-6437A7F702D1}" type="presParOf" srcId="{E327C402-475E-4C7B-85C7-9AFF480B6C2A}" destId="{2A47B4B7-99C8-4D19-9A1B-03D63D3D6FDF}" srcOrd="0" destOrd="0" presId="urn:microsoft.com/office/officeart/2005/8/layout/vList5"/>
    <dgm:cxn modelId="{B361C955-E891-4F2F-BFB9-AE81B78BD6D3}" type="presParOf" srcId="{2A47B4B7-99C8-4D19-9A1B-03D63D3D6FDF}" destId="{C463B636-7723-48D4-A352-1EFFF4614CE4}" srcOrd="0" destOrd="0" presId="urn:microsoft.com/office/officeart/2005/8/layout/vList5"/>
    <dgm:cxn modelId="{97FEBDB0-7CB9-4FDD-AA5F-2604C8F99832}" type="presParOf" srcId="{2A47B4B7-99C8-4D19-9A1B-03D63D3D6FDF}" destId="{E1016DF6-92FF-4213-8EAE-0F9156FEC9B2}" srcOrd="1" destOrd="0" presId="urn:microsoft.com/office/officeart/2005/8/layout/vList5"/>
    <dgm:cxn modelId="{7CE9D0AB-D4F4-4DB7-9D8A-F290479ADC18}" type="presParOf" srcId="{E327C402-475E-4C7B-85C7-9AFF480B6C2A}" destId="{41F2C0B5-445D-4E07-A895-47D254D15900}" srcOrd="1" destOrd="0" presId="urn:microsoft.com/office/officeart/2005/8/layout/vList5"/>
    <dgm:cxn modelId="{0A0E20DB-8BCB-4FA4-BDD0-5910137878C9}" type="presParOf" srcId="{E327C402-475E-4C7B-85C7-9AFF480B6C2A}" destId="{76180176-9422-49F9-864E-F15F37F8D1D0}" srcOrd="2" destOrd="0" presId="urn:microsoft.com/office/officeart/2005/8/layout/vList5"/>
    <dgm:cxn modelId="{C693CC6E-57A6-4DB2-83DA-0044D718BA94}" type="presParOf" srcId="{76180176-9422-49F9-864E-F15F37F8D1D0}" destId="{A07C8DBB-D243-49B2-B598-E6969668AEB6}" srcOrd="0" destOrd="0" presId="urn:microsoft.com/office/officeart/2005/8/layout/vList5"/>
    <dgm:cxn modelId="{69D3AC92-C469-4445-AC05-7697451CD448}" type="presParOf" srcId="{76180176-9422-49F9-864E-F15F37F8D1D0}" destId="{CEC58363-797C-4577-92B2-6D1552ACA499}" srcOrd="1" destOrd="0" presId="urn:microsoft.com/office/officeart/2005/8/layout/vList5"/>
    <dgm:cxn modelId="{4E6F30E0-37F6-4FBD-8152-32210BEDA443}" type="presParOf" srcId="{E327C402-475E-4C7B-85C7-9AFF480B6C2A}" destId="{E5296A32-F366-4FA7-867D-2E8DA031BD57}" srcOrd="3" destOrd="0" presId="urn:microsoft.com/office/officeart/2005/8/layout/vList5"/>
    <dgm:cxn modelId="{DDA1D08E-10C7-4E8C-A4ED-85FACB2E0957}" type="presParOf" srcId="{E327C402-475E-4C7B-85C7-9AFF480B6C2A}" destId="{50695238-7F87-40A6-93AF-8B74CB894F25}" srcOrd="4" destOrd="0" presId="urn:microsoft.com/office/officeart/2005/8/layout/vList5"/>
    <dgm:cxn modelId="{69707717-E55B-4896-80F5-881688783D5D}" type="presParOf" srcId="{50695238-7F87-40A6-93AF-8B74CB894F25}" destId="{627E2A63-BF41-41F4-B233-D75A313CEDA3}" srcOrd="0" destOrd="0" presId="urn:microsoft.com/office/officeart/2005/8/layout/vList5"/>
    <dgm:cxn modelId="{A2786AB5-00D8-4D05-8121-4154F3E44F19}" type="presParOf" srcId="{50695238-7F87-40A6-93AF-8B74CB894F25}" destId="{9F8BB150-E6E9-4F60-A27A-48942EE55EF1}" srcOrd="1" destOrd="0" presId="urn:microsoft.com/office/officeart/2005/8/layout/vList5"/>
    <dgm:cxn modelId="{5475219E-8729-4012-8CE8-F74C7D9EBED9}" type="presParOf" srcId="{E327C402-475E-4C7B-85C7-9AFF480B6C2A}" destId="{03B1C5BD-C249-4994-8F0B-6FD2FABEAF67}" srcOrd="5" destOrd="0" presId="urn:microsoft.com/office/officeart/2005/8/layout/vList5"/>
    <dgm:cxn modelId="{94CA930E-E119-43F9-A26B-2B34B4AF2AC6}" type="presParOf" srcId="{E327C402-475E-4C7B-85C7-9AFF480B6C2A}" destId="{FBBFDD45-00F8-4E52-BF7E-6E84A6A43CDD}" srcOrd="6" destOrd="0" presId="urn:microsoft.com/office/officeart/2005/8/layout/vList5"/>
    <dgm:cxn modelId="{D4AA6435-99C9-44D7-84F7-EAC25854D7A5}" type="presParOf" srcId="{FBBFDD45-00F8-4E52-BF7E-6E84A6A43CDD}" destId="{4DEF30A3-2716-420F-9B7A-5D3D7A63F2B1}" srcOrd="0" destOrd="0" presId="urn:microsoft.com/office/officeart/2005/8/layout/vList5"/>
    <dgm:cxn modelId="{A36F362F-AD49-4D25-8FDA-8CAB88C71346}" type="presParOf" srcId="{FBBFDD45-00F8-4E52-BF7E-6E84A6A43CDD}" destId="{CAC99BF7-F0BB-4318-964D-905BA8F5B123}" srcOrd="1" destOrd="0" presId="urn:microsoft.com/office/officeart/2005/8/layout/vList5"/>
    <dgm:cxn modelId="{88FBEE53-BA03-4CCB-B2B6-414F7AE4D600}" type="presParOf" srcId="{E327C402-475E-4C7B-85C7-9AFF480B6C2A}" destId="{54EFD164-19C2-41A9-908A-B9F93D6C5477}" srcOrd="7" destOrd="0" presId="urn:microsoft.com/office/officeart/2005/8/layout/vList5"/>
    <dgm:cxn modelId="{0B337A65-75CD-4E63-BFA1-A4DED981EEA8}" type="presParOf" srcId="{E327C402-475E-4C7B-85C7-9AFF480B6C2A}" destId="{42D36341-E330-4028-B13D-9F0B084D2D77}" srcOrd="8" destOrd="0" presId="urn:microsoft.com/office/officeart/2005/8/layout/vList5"/>
    <dgm:cxn modelId="{E7F2568B-F631-4F30-BEF8-0281542D6DA5}" type="presParOf" srcId="{42D36341-E330-4028-B13D-9F0B084D2D77}" destId="{93EF5E17-63C1-4CC6-8E2F-2E1E20691AF0}" srcOrd="0" destOrd="0" presId="urn:microsoft.com/office/officeart/2005/8/layout/vList5"/>
    <dgm:cxn modelId="{06C97489-110C-4619-868A-93DF888F00E1}" type="presParOf" srcId="{42D36341-E330-4028-B13D-9F0B084D2D77}" destId="{E7FE8866-E5BF-4F6A-89B2-FC79075CEA6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2BAFED-B927-4D74-ACE8-5100B6CE16AE}" type="doc">
      <dgm:prSet loTypeId="urn:microsoft.com/office/officeart/2005/8/layout/process4" loCatId="list" qsTypeId="urn:microsoft.com/office/officeart/2005/8/quickstyle/simple1" qsCatId="simple" csTypeId="urn:microsoft.com/office/officeart/2005/8/colors/accent2_2" csCatId="accent2" phldr="1"/>
      <dgm:spPr/>
      <dgm:t>
        <a:bodyPr/>
        <a:lstStyle/>
        <a:p>
          <a:endParaRPr lang="en-US"/>
        </a:p>
      </dgm:t>
    </dgm:pt>
    <dgm:pt modelId="{308442B7-385B-4858-AD92-2C481EF6367A}">
      <dgm:prSet phldrT="[Text]" custT="1"/>
      <dgm:spPr/>
      <dgm:t>
        <a:bodyPr/>
        <a:lstStyle/>
        <a:p>
          <a:r>
            <a:rPr lang="en-US" sz="1400" b="1" dirty="0">
              <a:latin typeface="IBM Plex Sans" panose="020B0503050203000203" pitchFamily="34" charset="0"/>
            </a:rPr>
            <a:t>Sentence segmentation</a:t>
          </a:r>
        </a:p>
      </dgm:t>
    </dgm:pt>
    <dgm:pt modelId="{8556B231-C477-43B2-92F4-316B2D586137}" type="parTrans" cxnId="{DA9CD20E-3C65-4142-A6E1-A4D10BE96D49}">
      <dgm:prSet/>
      <dgm:spPr/>
      <dgm:t>
        <a:bodyPr/>
        <a:lstStyle/>
        <a:p>
          <a:endParaRPr lang="en-US"/>
        </a:p>
      </dgm:t>
    </dgm:pt>
    <dgm:pt modelId="{29EE5505-2697-4D5C-AAB9-0DD52A429E0F}" type="sibTrans" cxnId="{DA9CD20E-3C65-4142-A6E1-A4D10BE96D49}">
      <dgm:prSet/>
      <dgm:spPr/>
      <dgm:t>
        <a:bodyPr/>
        <a:lstStyle/>
        <a:p>
          <a:endParaRPr lang="en-US"/>
        </a:p>
      </dgm:t>
    </dgm:pt>
    <dgm:pt modelId="{94356E11-C7F0-4A9F-9F09-07989DFE6AF8}">
      <dgm:prSet phldrT="[Text]" custT="1"/>
      <dgm:spPr/>
      <dgm:t>
        <a:bodyPr/>
        <a:lstStyle/>
        <a:p>
          <a:r>
            <a:rPr lang="en-US" sz="1400" b="1" dirty="0">
              <a:latin typeface="IBM Plex Sans" panose="020B0503050203000203" pitchFamily="34" charset="0"/>
            </a:rPr>
            <a:t>Word tokenization</a:t>
          </a:r>
        </a:p>
      </dgm:t>
    </dgm:pt>
    <dgm:pt modelId="{E62A3B23-E94A-4DF2-9857-A5D2CAE4C591}" type="parTrans" cxnId="{3A4C5E94-286F-4757-B928-828EB87FE40C}">
      <dgm:prSet/>
      <dgm:spPr/>
      <dgm:t>
        <a:bodyPr/>
        <a:lstStyle/>
        <a:p>
          <a:endParaRPr lang="en-US"/>
        </a:p>
      </dgm:t>
    </dgm:pt>
    <dgm:pt modelId="{D86D5C8C-FF6D-4238-A2CD-40994003B9C4}" type="sibTrans" cxnId="{3A4C5E94-286F-4757-B928-828EB87FE40C}">
      <dgm:prSet/>
      <dgm:spPr/>
      <dgm:t>
        <a:bodyPr/>
        <a:lstStyle/>
        <a:p>
          <a:endParaRPr lang="en-US"/>
        </a:p>
      </dgm:t>
    </dgm:pt>
    <dgm:pt modelId="{239AE9C4-E875-439A-804F-DDACB0DF8985}">
      <dgm:prSet phldrT="[Text]" custT="1"/>
      <dgm:spPr/>
      <dgm:t>
        <a:bodyPr/>
        <a:lstStyle/>
        <a:p>
          <a:r>
            <a:rPr lang="en-US" sz="1400" b="1" dirty="0">
              <a:latin typeface="IBM Plex Sans" panose="020B0503050203000203" pitchFamily="34" charset="0"/>
            </a:rPr>
            <a:t>Stemming</a:t>
          </a:r>
        </a:p>
      </dgm:t>
    </dgm:pt>
    <dgm:pt modelId="{34A6D7AD-CA0E-4373-9665-1FE3A6D65369}" type="parTrans" cxnId="{D70A7A41-26E1-4722-B698-A84A1FA04AA2}">
      <dgm:prSet/>
      <dgm:spPr/>
      <dgm:t>
        <a:bodyPr/>
        <a:lstStyle/>
        <a:p>
          <a:endParaRPr lang="en-US"/>
        </a:p>
      </dgm:t>
    </dgm:pt>
    <dgm:pt modelId="{4FE6F725-8D08-45A9-A025-0C49DAA390AF}" type="sibTrans" cxnId="{D70A7A41-26E1-4722-B698-A84A1FA04AA2}">
      <dgm:prSet/>
      <dgm:spPr/>
      <dgm:t>
        <a:bodyPr/>
        <a:lstStyle/>
        <a:p>
          <a:endParaRPr lang="en-US"/>
        </a:p>
      </dgm:t>
    </dgm:pt>
    <dgm:pt modelId="{2EFDEDB2-CDC0-4988-A2B4-7474B965F34A}">
      <dgm:prSet phldrT="[Text]" custT="1"/>
      <dgm:spPr/>
      <dgm:t>
        <a:bodyPr/>
        <a:lstStyle/>
        <a:p>
          <a:r>
            <a:rPr lang="en-US" sz="1400" b="1" dirty="0">
              <a:latin typeface="IBM Plex Sans" panose="020B0503050203000203" pitchFamily="34" charset="0"/>
            </a:rPr>
            <a:t>Chunking</a:t>
          </a:r>
        </a:p>
      </dgm:t>
    </dgm:pt>
    <dgm:pt modelId="{5F1023CE-416B-45A0-A43E-F598D7C05B34}" type="parTrans" cxnId="{680ADC2F-9273-403B-A604-5D29F78B4A12}">
      <dgm:prSet/>
      <dgm:spPr/>
      <dgm:t>
        <a:bodyPr/>
        <a:lstStyle/>
        <a:p>
          <a:endParaRPr lang="en-US"/>
        </a:p>
      </dgm:t>
    </dgm:pt>
    <dgm:pt modelId="{DB6F9269-56EC-49E4-9423-7F1FFF98E645}" type="sibTrans" cxnId="{680ADC2F-9273-403B-A604-5D29F78B4A12}">
      <dgm:prSet/>
      <dgm:spPr/>
      <dgm:t>
        <a:bodyPr/>
        <a:lstStyle/>
        <a:p>
          <a:endParaRPr lang="en-US"/>
        </a:p>
      </dgm:t>
    </dgm:pt>
    <dgm:pt modelId="{70AAAA3D-5EC1-424C-A940-D94D4BB8182B}">
      <dgm:prSet phldrT="[Text]" custT="1"/>
      <dgm:spPr/>
      <dgm:t>
        <a:bodyPr/>
        <a:lstStyle/>
        <a:p>
          <a:r>
            <a:rPr lang="en-US" sz="1400" b="1" dirty="0">
              <a:latin typeface="IBM Plex Sans" panose="020B0503050203000203" pitchFamily="34" charset="0"/>
            </a:rPr>
            <a:t>Lemmatization</a:t>
          </a:r>
        </a:p>
      </dgm:t>
    </dgm:pt>
    <dgm:pt modelId="{6EF0EF2C-DA23-411D-A345-67D126719D6D}" type="parTrans" cxnId="{ECAEBF99-38D5-49AC-8027-D85548B5BCAD}">
      <dgm:prSet/>
      <dgm:spPr/>
      <dgm:t>
        <a:bodyPr/>
        <a:lstStyle/>
        <a:p>
          <a:endParaRPr lang="en-US"/>
        </a:p>
      </dgm:t>
    </dgm:pt>
    <dgm:pt modelId="{3A0F685E-83E6-4803-9A5A-3B387A1DD9EA}" type="sibTrans" cxnId="{ECAEBF99-38D5-49AC-8027-D85548B5BCAD}">
      <dgm:prSet/>
      <dgm:spPr/>
      <dgm:t>
        <a:bodyPr/>
        <a:lstStyle/>
        <a:p>
          <a:endParaRPr lang="en-US"/>
        </a:p>
      </dgm:t>
    </dgm:pt>
    <dgm:pt modelId="{074A98B2-51D4-4CDE-8A3A-13A30E913C9B}">
      <dgm:prSet phldrT="[Text]" custT="1"/>
      <dgm:spPr/>
      <dgm:t>
        <a:bodyPr/>
        <a:lstStyle/>
        <a:p>
          <a:r>
            <a:rPr lang="en-US" sz="1400" b="1" dirty="0">
              <a:latin typeface="IBM Plex Sans" panose="020B0503050203000203" pitchFamily="34" charset="0"/>
            </a:rPr>
            <a:t>Stop words removal</a:t>
          </a:r>
        </a:p>
      </dgm:t>
    </dgm:pt>
    <dgm:pt modelId="{4EBB22CB-F92F-4A75-A23A-6EA8408611A6}" type="parTrans" cxnId="{829F9249-E1EE-4D81-B0D6-92BA59281271}">
      <dgm:prSet/>
      <dgm:spPr/>
      <dgm:t>
        <a:bodyPr/>
        <a:lstStyle/>
        <a:p>
          <a:endParaRPr lang="en-US"/>
        </a:p>
      </dgm:t>
    </dgm:pt>
    <dgm:pt modelId="{BCDCC1EF-65D9-49D1-BB8A-DA74D9D6C173}" type="sibTrans" cxnId="{829F9249-E1EE-4D81-B0D6-92BA59281271}">
      <dgm:prSet/>
      <dgm:spPr/>
      <dgm:t>
        <a:bodyPr/>
        <a:lstStyle/>
        <a:p>
          <a:endParaRPr lang="en-US"/>
        </a:p>
      </dgm:t>
    </dgm:pt>
    <dgm:pt modelId="{72541EF7-21B8-4147-88A1-D7604EAF2108}">
      <dgm:prSet phldrT="[Text]" custT="1"/>
      <dgm:spPr/>
      <dgm:t>
        <a:bodyPr/>
        <a:lstStyle/>
        <a:p>
          <a:r>
            <a:rPr lang="en-US" sz="1400" b="1" dirty="0">
              <a:latin typeface="IBM Plex Sans" panose="020B0503050203000203" pitchFamily="34" charset="0"/>
            </a:rPr>
            <a:t>Dependency Parsing (DP)</a:t>
          </a:r>
        </a:p>
      </dgm:t>
    </dgm:pt>
    <dgm:pt modelId="{24861A7D-E58F-42BE-A6B7-EDE827434159}" type="parTrans" cxnId="{A555CFA7-52F8-4A72-81F9-5EA878810093}">
      <dgm:prSet/>
      <dgm:spPr/>
      <dgm:t>
        <a:bodyPr/>
        <a:lstStyle/>
        <a:p>
          <a:endParaRPr lang="en-US"/>
        </a:p>
      </dgm:t>
    </dgm:pt>
    <dgm:pt modelId="{1E969EC2-6FFC-42D2-A446-01D7C78DA70A}" type="sibTrans" cxnId="{A555CFA7-52F8-4A72-81F9-5EA878810093}">
      <dgm:prSet/>
      <dgm:spPr/>
      <dgm:t>
        <a:bodyPr/>
        <a:lstStyle/>
        <a:p>
          <a:endParaRPr lang="en-US"/>
        </a:p>
      </dgm:t>
    </dgm:pt>
    <dgm:pt modelId="{26C96AA1-F707-4772-9A2A-378FA22B6BD1}">
      <dgm:prSet phldrT="[Text]" custT="1"/>
      <dgm:spPr/>
      <dgm:t>
        <a:bodyPr/>
        <a:lstStyle/>
        <a:p>
          <a:r>
            <a:rPr lang="en-US" sz="1400" b="1" dirty="0">
              <a:latin typeface="IBM Plex Sans" panose="020B0503050203000203" pitchFamily="34" charset="0"/>
            </a:rPr>
            <a:t>Part of speech (POS) tagging</a:t>
          </a:r>
        </a:p>
      </dgm:t>
    </dgm:pt>
    <dgm:pt modelId="{A4077042-53FF-4C5C-9AB7-20AA463A0862}" type="parTrans" cxnId="{734036CF-34C5-4E5F-9FF1-1271FB73253F}">
      <dgm:prSet/>
      <dgm:spPr/>
      <dgm:t>
        <a:bodyPr/>
        <a:lstStyle/>
        <a:p>
          <a:endParaRPr lang="en-US"/>
        </a:p>
      </dgm:t>
    </dgm:pt>
    <dgm:pt modelId="{0CBCB725-FD66-4FC3-811C-B3D5D410657F}" type="sibTrans" cxnId="{734036CF-34C5-4E5F-9FF1-1271FB73253F}">
      <dgm:prSet/>
      <dgm:spPr/>
      <dgm:t>
        <a:bodyPr/>
        <a:lstStyle/>
        <a:p>
          <a:endParaRPr lang="en-US"/>
        </a:p>
      </dgm:t>
    </dgm:pt>
    <dgm:pt modelId="{2D004A78-53CF-4F5F-B9E9-BE3191E384FA}">
      <dgm:prSet phldrT="[Text]" custT="1"/>
      <dgm:spPr/>
      <dgm:t>
        <a:bodyPr/>
        <a:lstStyle/>
        <a:p>
          <a:r>
            <a:rPr lang="en-US" sz="1400" b="1" dirty="0">
              <a:latin typeface="IBM Plex Sans" panose="020B0503050203000203" pitchFamily="34" charset="0"/>
            </a:rPr>
            <a:t>Named entity recognition (NER)</a:t>
          </a:r>
        </a:p>
      </dgm:t>
    </dgm:pt>
    <dgm:pt modelId="{A2FD4B0C-0367-4DF5-8929-500B66C64EE7}" type="parTrans" cxnId="{E7ADD92E-40A0-40BC-A14B-89828306AE3D}">
      <dgm:prSet/>
      <dgm:spPr/>
      <dgm:t>
        <a:bodyPr/>
        <a:lstStyle/>
        <a:p>
          <a:endParaRPr lang="en-US"/>
        </a:p>
      </dgm:t>
    </dgm:pt>
    <dgm:pt modelId="{045A63CF-63D1-4228-91F2-9B838A742B08}" type="sibTrans" cxnId="{E7ADD92E-40A0-40BC-A14B-89828306AE3D}">
      <dgm:prSet/>
      <dgm:spPr/>
      <dgm:t>
        <a:bodyPr/>
        <a:lstStyle/>
        <a:p>
          <a:endParaRPr lang="en-US"/>
        </a:p>
      </dgm:t>
    </dgm:pt>
    <dgm:pt modelId="{E467DB69-98EB-43C9-9CE0-92AB2F983574}" type="pres">
      <dgm:prSet presAssocID="{6B2BAFED-B927-4D74-ACE8-5100B6CE16AE}" presName="Name0" presStyleCnt="0">
        <dgm:presLayoutVars>
          <dgm:dir/>
          <dgm:animLvl val="lvl"/>
          <dgm:resizeHandles val="exact"/>
        </dgm:presLayoutVars>
      </dgm:prSet>
      <dgm:spPr/>
    </dgm:pt>
    <dgm:pt modelId="{42CF83F2-BC86-4576-89AD-739BBB31B66D}" type="pres">
      <dgm:prSet presAssocID="{2EFDEDB2-CDC0-4988-A2B4-7474B965F34A}" presName="boxAndChildren" presStyleCnt="0"/>
      <dgm:spPr/>
    </dgm:pt>
    <dgm:pt modelId="{797395F7-86BD-4D2F-9874-789238A5DD59}" type="pres">
      <dgm:prSet presAssocID="{2EFDEDB2-CDC0-4988-A2B4-7474B965F34A}" presName="parentTextBox" presStyleLbl="node1" presStyleIdx="0" presStyleCnt="9"/>
      <dgm:spPr/>
    </dgm:pt>
    <dgm:pt modelId="{BF4024E6-1AFF-48E1-AD07-D8946180E77E}" type="pres">
      <dgm:prSet presAssocID="{045A63CF-63D1-4228-91F2-9B838A742B08}" presName="sp" presStyleCnt="0"/>
      <dgm:spPr/>
    </dgm:pt>
    <dgm:pt modelId="{72862B9B-9CF2-4E6E-9E4B-401EA1480599}" type="pres">
      <dgm:prSet presAssocID="{2D004A78-53CF-4F5F-B9E9-BE3191E384FA}" presName="arrowAndChildren" presStyleCnt="0"/>
      <dgm:spPr/>
    </dgm:pt>
    <dgm:pt modelId="{378B1DBA-E8B8-4DB8-AD33-EA4024059A96}" type="pres">
      <dgm:prSet presAssocID="{2D004A78-53CF-4F5F-B9E9-BE3191E384FA}" presName="parentTextArrow" presStyleLbl="node1" presStyleIdx="1" presStyleCnt="9"/>
      <dgm:spPr/>
    </dgm:pt>
    <dgm:pt modelId="{E15B906C-861F-49B4-844B-747AD65E1883}" type="pres">
      <dgm:prSet presAssocID="{0CBCB725-FD66-4FC3-811C-B3D5D410657F}" presName="sp" presStyleCnt="0"/>
      <dgm:spPr/>
    </dgm:pt>
    <dgm:pt modelId="{376CC8D9-1E8D-44F6-AFC6-5CEFE54590F2}" type="pres">
      <dgm:prSet presAssocID="{26C96AA1-F707-4772-9A2A-378FA22B6BD1}" presName="arrowAndChildren" presStyleCnt="0"/>
      <dgm:spPr/>
    </dgm:pt>
    <dgm:pt modelId="{2B91F51B-4735-4FCC-BF9C-945B62739484}" type="pres">
      <dgm:prSet presAssocID="{26C96AA1-F707-4772-9A2A-378FA22B6BD1}" presName="parentTextArrow" presStyleLbl="node1" presStyleIdx="2" presStyleCnt="9"/>
      <dgm:spPr/>
    </dgm:pt>
    <dgm:pt modelId="{ECD0BD2A-98C8-4E74-B209-95C8475525BF}" type="pres">
      <dgm:prSet presAssocID="{1E969EC2-6FFC-42D2-A446-01D7C78DA70A}" presName="sp" presStyleCnt="0"/>
      <dgm:spPr/>
    </dgm:pt>
    <dgm:pt modelId="{D4A07888-B180-45D8-A006-901705436EF8}" type="pres">
      <dgm:prSet presAssocID="{72541EF7-21B8-4147-88A1-D7604EAF2108}" presName="arrowAndChildren" presStyleCnt="0"/>
      <dgm:spPr/>
    </dgm:pt>
    <dgm:pt modelId="{101E97C7-0A9F-4B9E-8040-860666702AE3}" type="pres">
      <dgm:prSet presAssocID="{72541EF7-21B8-4147-88A1-D7604EAF2108}" presName="parentTextArrow" presStyleLbl="node1" presStyleIdx="3" presStyleCnt="9"/>
      <dgm:spPr/>
    </dgm:pt>
    <dgm:pt modelId="{95FA1B1C-6DCA-44B9-A018-958BC96DC7E5}" type="pres">
      <dgm:prSet presAssocID="{BCDCC1EF-65D9-49D1-BB8A-DA74D9D6C173}" presName="sp" presStyleCnt="0"/>
      <dgm:spPr/>
    </dgm:pt>
    <dgm:pt modelId="{14AE491C-D59E-4F98-AFF9-E7D0FF9DCC07}" type="pres">
      <dgm:prSet presAssocID="{074A98B2-51D4-4CDE-8A3A-13A30E913C9B}" presName="arrowAndChildren" presStyleCnt="0"/>
      <dgm:spPr/>
    </dgm:pt>
    <dgm:pt modelId="{4729AC6D-5177-4FE6-9DC1-8DE30324255F}" type="pres">
      <dgm:prSet presAssocID="{074A98B2-51D4-4CDE-8A3A-13A30E913C9B}" presName="parentTextArrow" presStyleLbl="node1" presStyleIdx="4" presStyleCnt="9"/>
      <dgm:spPr/>
    </dgm:pt>
    <dgm:pt modelId="{3908AAFB-A54C-4CAA-9452-8478D5F4D35A}" type="pres">
      <dgm:prSet presAssocID="{3A0F685E-83E6-4803-9A5A-3B387A1DD9EA}" presName="sp" presStyleCnt="0"/>
      <dgm:spPr/>
    </dgm:pt>
    <dgm:pt modelId="{5E004F14-97AE-4A61-9938-107C8D412790}" type="pres">
      <dgm:prSet presAssocID="{70AAAA3D-5EC1-424C-A940-D94D4BB8182B}" presName="arrowAndChildren" presStyleCnt="0"/>
      <dgm:spPr/>
    </dgm:pt>
    <dgm:pt modelId="{446EB971-02CA-47C4-8F23-6D41A9B70C23}" type="pres">
      <dgm:prSet presAssocID="{70AAAA3D-5EC1-424C-A940-D94D4BB8182B}" presName="parentTextArrow" presStyleLbl="node1" presStyleIdx="5" presStyleCnt="9"/>
      <dgm:spPr/>
    </dgm:pt>
    <dgm:pt modelId="{608080F7-1450-4670-BF99-BFB709D2FE01}" type="pres">
      <dgm:prSet presAssocID="{4FE6F725-8D08-45A9-A025-0C49DAA390AF}" presName="sp" presStyleCnt="0"/>
      <dgm:spPr/>
    </dgm:pt>
    <dgm:pt modelId="{BB3A9B4A-E0E0-4138-9D9E-E5EF087FD109}" type="pres">
      <dgm:prSet presAssocID="{239AE9C4-E875-439A-804F-DDACB0DF8985}" presName="arrowAndChildren" presStyleCnt="0"/>
      <dgm:spPr/>
    </dgm:pt>
    <dgm:pt modelId="{C2FD0E19-549F-4339-9F87-823CEAF4CC37}" type="pres">
      <dgm:prSet presAssocID="{239AE9C4-E875-439A-804F-DDACB0DF8985}" presName="parentTextArrow" presStyleLbl="node1" presStyleIdx="6" presStyleCnt="9"/>
      <dgm:spPr/>
    </dgm:pt>
    <dgm:pt modelId="{9A30236A-D400-4695-B68E-54B5BEDC0735}" type="pres">
      <dgm:prSet presAssocID="{D86D5C8C-FF6D-4238-A2CD-40994003B9C4}" presName="sp" presStyleCnt="0"/>
      <dgm:spPr/>
    </dgm:pt>
    <dgm:pt modelId="{C3D973F8-8DF9-4F92-B30A-2B04E8B8BE98}" type="pres">
      <dgm:prSet presAssocID="{94356E11-C7F0-4A9F-9F09-07989DFE6AF8}" presName="arrowAndChildren" presStyleCnt="0"/>
      <dgm:spPr/>
    </dgm:pt>
    <dgm:pt modelId="{A56D7857-1171-411B-A465-909A6A820F7D}" type="pres">
      <dgm:prSet presAssocID="{94356E11-C7F0-4A9F-9F09-07989DFE6AF8}" presName="parentTextArrow" presStyleLbl="node1" presStyleIdx="7" presStyleCnt="9"/>
      <dgm:spPr/>
    </dgm:pt>
    <dgm:pt modelId="{9F536CC1-EBF9-4252-A957-8F50BC4F7339}" type="pres">
      <dgm:prSet presAssocID="{29EE5505-2697-4D5C-AAB9-0DD52A429E0F}" presName="sp" presStyleCnt="0"/>
      <dgm:spPr/>
    </dgm:pt>
    <dgm:pt modelId="{A8FF45D2-7ED4-4CEA-9C2D-A36F1961A11B}" type="pres">
      <dgm:prSet presAssocID="{308442B7-385B-4858-AD92-2C481EF6367A}" presName="arrowAndChildren" presStyleCnt="0"/>
      <dgm:spPr/>
    </dgm:pt>
    <dgm:pt modelId="{F81B91F6-C4E5-4CBB-A243-3979F1D170A1}" type="pres">
      <dgm:prSet presAssocID="{308442B7-385B-4858-AD92-2C481EF6367A}" presName="parentTextArrow" presStyleLbl="node1" presStyleIdx="8" presStyleCnt="9"/>
      <dgm:spPr/>
    </dgm:pt>
  </dgm:ptLst>
  <dgm:cxnLst>
    <dgm:cxn modelId="{A413470C-4C3A-447B-8845-7A958A33E77B}" type="presOf" srcId="{72541EF7-21B8-4147-88A1-D7604EAF2108}" destId="{101E97C7-0A9F-4B9E-8040-860666702AE3}" srcOrd="0" destOrd="0" presId="urn:microsoft.com/office/officeart/2005/8/layout/process4"/>
    <dgm:cxn modelId="{DA9CD20E-3C65-4142-A6E1-A4D10BE96D49}" srcId="{6B2BAFED-B927-4D74-ACE8-5100B6CE16AE}" destId="{308442B7-385B-4858-AD92-2C481EF6367A}" srcOrd="0" destOrd="0" parTransId="{8556B231-C477-43B2-92F4-316B2D586137}" sibTransId="{29EE5505-2697-4D5C-AAB9-0DD52A429E0F}"/>
    <dgm:cxn modelId="{EF12D622-5D5F-43E6-B949-E5EA884FA924}" type="presOf" srcId="{2D004A78-53CF-4F5F-B9E9-BE3191E384FA}" destId="{378B1DBA-E8B8-4DB8-AD33-EA4024059A96}" srcOrd="0" destOrd="0" presId="urn:microsoft.com/office/officeart/2005/8/layout/process4"/>
    <dgm:cxn modelId="{1D467B2A-80AD-48EE-A398-1D721BCE3233}" type="presOf" srcId="{70AAAA3D-5EC1-424C-A940-D94D4BB8182B}" destId="{446EB971-02CA-47C4-8F23-6D41A9B70C23}" srcOrd="0" destOrd="0" presId="urn:microsoft.com/office/officeart/2005/8/layout/process4"/>
    <dgm:cxn modelId="{E7ADD92E-40A0-40BC-A14B-89828306AE3D}" srcId="{6B2BAFED-B927-4D74-ACE8-5100B6CE16AE}" destId="{2D004A78-53CF-4F5F-B9E9-BE3191E384FA}" srcOrd="7" destOrd="0" parTransId="{A2FD4B0C-0367-4DF5-8929-500B66C64EE7}" sibTransId="{045A63CF-63D1-4228-91F2-9B838A742B08}"/>
    <dgm:cxn modelId="{680ADC2F-9273-403B-A604-5D29F78B4A12}" srcId="{6B2BAFED-B927-4D74-ACE8-5100B6CE16AE}" destId="{2EFDEDB2-CDC0-4988-A2B4-7474B965F34A}" srcOrd="8" destOrd="0" parTransId="{5F1023CE-416B-45A0-A43E-F598D7C05B34}" sibTransId="{DB6F9269-56EC-49E4-9423-7F1FFF98E645}"/>
    <dgm:cxn modelId="{AD03063B-F4D9-4E3B-8531-F5FDF5A66DCD}" type="presOf" srcId="{6B2BAFED-B927-4D74-ACE8-5100B6CE16AE}" destId="{E467DB69-98EB-43C9-9CE0-92AB2F983574}" srcOrd="0" destOrd="0" presId="urn:microsoft.com/office/officeart/2005/8/layout/process4"/>
    <dgm:cxn modelId="{5957A65E-B5B4-45D1-AF20-5407FF5A6F31}" type="presOf" srcId="{26C96AA1-F707-4772-9A2A-378FA22B6BD1}" destId="{2B91F51B-4735-4FCC-BF9C-945B62739484}" srcOrd="0" destOrd="0" presId="urn:microsoft.com/office/officeart/2005/8/layout/process4"/>
    <dgm:cxn modelId="{D70A7A41-26E1-4722-B698-A84A1FA04AA2}" srcId="{6B2BAFED-B927-4D74-ACE8-5100B6CE16AE}" destId="{239AE9C4-E875-439A-804F-DDACB0DF8985}" srcOrd="2" destOrd="0" parTransId="{34A6D7AD-CA0E-4373-9665-1FE3A6D65369}" sibTransId="{4FE6F725-8D08-45A9-A025-0C49DAA390AF}"/>
    <dgm:cxn modelId="{829F9249-E1EE-4D81-B0D6-92BA59281271}" srcId="{6B2BAFED-B927-4D74-ACE8-5100B6CE16AE}" destId="{074A98B2-51D4-4CDE-8A3A-13A30E913C9B}" srcOrd="4" destOrd="0" parTransId="{4EBB22CB-F92F-4A75-A23A-6EA8408611A6}" sibTransId="{BCDCC1EF-65D9-49D1-BB8A-DA74D9D6C173}"/>
    <dgm:cxn modelId="{027C1D58-60F1-4319-8011-2DA5C16A93CB}" type="presOf" srcId="{074A98B2-51D4-4CDE-8A3A-13A30E913C9B}" destId="{4729AC6D-5177-4FE6-9DC1-8DE30324255F}" srcOrd="0" destOrd="0" presId="urn:microsoft.com/office/officeart/2005/8/layout/process4"/>
    <dgm:cxn modelId="{37FC4D93-0B35-4C8D-9D4A-CA0269C0788D}" type="presOf" srcId="{2EFDEDB2-CDC0-4988-A2B4-7474B965F34A}" destId="{797395F7-86BD-4D2F-9874-789238A5DD59}" srcOrd="0" destOrd="0" presId="urn:microsoft.com/office/officeart/2005/8/layout/process4"/>
    <dgm:cxn modelId="{3A4C5E94-286F-4757-B928-828EB87FE40C}" srcId="{6B2BAFED-B927-4D74-ACE8-5100B6CE16AE}" destId="{94356E11-C7F0-4A9F-9F09-07989DFE6AF8}" srcOrd="1" destOrd="0" parTransId="{E62A3B23-E94A-4DF2-9857-A5D2CAE4C591}" sibTransId="{D86D5C8C-FF6D-4238-A2CD-40994003B9C4}"/>
    <dgm:cxn modelId="{ECAEBF99-38D5-49AC-8027-D85548B5BCAD}" srcId="{6B2BAFED-B927-4D74-ACE8-5100B6CE16AE}" destId="{70AAAA3D-5EC1-424C-A940-D94D4BB8182B}" srcOrd="3" destOrd="0" parTransId="{6EF0EF2C-DA23-411D-A345-67D126719D6D}" sibTransId="{3A0F685E-83E6-4803-9A5A-3B387A1DD9EA}"/>
    <dgm:cxn modelId="{2FCCF99D-5CF6-4DDD-AE1E-13888B1851C9}" type="presOf" srcId="{308442B7-385B-4858-AD92-2C481EF6367A}" destId="{F81B91F6-C4E5-4CBB-A243-3979F1D170A1}" srcOrd="0" destOrd="0" presId="urn:microsoft.com/office/officeart/2005/8/layout/process4"/>
    <dgm:cxn modelId="{A555CFA7-52F8-4A72-81F9-5EA878810093}" srcId="{6B2BAFED-B927-4D74-ACE8-5100B6CE16AE}" destId="{72541EF7-21B8-4147-88A1-D7604EAF2108}" srcOrd="5" destOrd="0" parTransId="{24861A7D-E58F-42BE-A6B7-EDE827434159}" sibTransId="{1E969EC2-6FFC-42D2-A446-01D7C78DA70A}"/>
    <dgm:cxn modelId="{8C94A0B6-13F3-4713-9819-676556E13A8A}" type="presOf" srcId="{239AE9C4-E875-439A-804F-DDACB0DF8985}" destId="{C2FD0E19-549F-4339-9F87-823CEAF4CC37}" srcOrd="0" destOrd="0" presId="urn:microsoft.com/office/officeart/2005/8/layout/process4"/>
    <dgm:cxn modelId="{399D80CE-1CE6-4E04-A203-5C7212A08486}" type="presOf" srcId="{94356E11-C7F0-4A9F-9F09-07989DFE6AF8}" destId="{A56D7857-1171-411B-A465-909A6A820F7D}" srcOrd="0" destOrd="0" presId="urn:microsoft.com/office/officeart/2005/8/layout/process4"/>
    <dgm:cxn modelId="{734036CF-34C5-4E5F-9FF1-1271FB73253F}" srcId="{6B2BAFED-B927-4D74-ACE8-5100B6CE16AE}" destId="{26C96AA1-F707-4772-9A2A-378FA22B6BD1}" srcOrd="6" destOrd="0" parTransId="{A4077042-53FF-4C5C-9AB7-20AA463A0862}" sibTransId="{0CBCB725-FD66-4FC3-811C-B3D5D410657F}"/>
    <dgm:cxn modelId="{75B21A04-BD4F-4E89-92A9-DF2F8C02E04C}" type="presParOf" srcId="{E467DB69-98EB-43C9-9CE0-92AB2F983574}" destId="{42CF83F2-BC86-4576-89AD-739BBB31B66D}" srcOrd="0" destOrd="0" presId="urn:microsoft.com/office/officeart/2005/8/layout/process4"/>
    <dgm:cxn modelId="{619E947E-CFB9-4AA7-BC5A-4746F344FF27}" type="presParOf" srcId="{42CF83F2-BC86-4576-89AD-739BBB31B66D}" destId="{797395F7-86BD-4D2F-9874-789238A5DD59}" srcOrd="0" destOrd="0" presId="urn:microsoft.com/office/officeart/2005/8/layout/process4"/>
    <dgm:cxn modelId="{AF744BC7-D8B8-4C76-80CD-68E2AC6ABEF0}" type="presParOf" srcId="{E467DB69-98EB-43C9-9CE0-92AB2F983574}" destId="{BF4024E6-1AFF-48E1-AD07-D8946180E77E}" srcOrd="1" destOrd="0" presId="urn:microsoft.com/office/officeart/2005/8/layout/process4"/>
    <dgm:cxn modelId="{DED0DAD6-FE1F-48B9-86AC-1C1D90107394}" type="presParOf" srcId="{E467DB69-98EB-43C9-9CE0-92AB2F983574}" destId="{72862B9B-9CF2-4E6E-9E4B-401EA1480599}" srcOrd="2" destOrd="0" presId="urn:microsoft.com/office/officeart/2005/8/layout/process4"/>
    <dgm:cxn modelId="{C1150541-BEC9-4FB3-8AD7-6015DBD98F4B}" type="presParOf" srcId="{72862B9B-9CF2-4E6E-9E4B-401EA1480599}" destId="{378B1DBA-E8B8-4DB8-AD33-EA4024059A96}" srcOrd="0" destOrd="0" presId="urn:microsoft.com/office/officeart/2005/8/layout/process4"/>
    <dgm:cxn modelId="{4B57F3F1-4090-452F-B8A8-089BECF936F7}" type="presParOf" srcId="{E467DB69-98EB-43C9-9CE0-92AB2F983574}" destId="{E15B906C-861F-49B4-844B-747AD65E1883}" srcOrd="3" destOrd="0" presId="urn:microsoft.com/office/officeart/2005/8/layout/process4"/>
    <dgm:cxn modelId="{8D0C9A13-9A55-4CDA-B2BE-D05AE2AD10C9}" type="presParOf" srcId="{E467DB69-98EB-43C9-9CE0-92AB2F983574}" destId="{376CC8D9-1E8D-44F6-AFC6-5CEFE54590F2}" srcOrd="4" destOrd="0" presId="urn:microsoft.com/office/officeart/2005/8/layout/process4"/>
    <dgm:cxn modelId="{BE0CF1D0-549D-4E38-851E-AEC7A7E094A5}" type="presParOf" srcId="{376CC8D9-1E8D-44F6-AFC6-5CEFE54590F2}" destId="{2B91F51B-4735-4FCC-BF9C-945B62739484}" srcOrd="0" destOrd="0" presId="urn:microsoft.com/office/officeart/2005/8/layout/process4"/>
    <dgm:cxn modelId="{1DBDAD47-D236-4946-A3E2-C2B234974465}" type="presParOf" srcId="{E467DB69-98EB-43C9-9CE0-92AB2F983574}" destId="{ECD0BD2A-98C8-4E74-B209-95C8475525BF}" srcOrd="5" destOrd="0" presId="urn:microsoft.com/office/officeart/2005/8/layout/process4"/>
    <dgm:cxn modelId="{037EB6F2-B5A7-4689-9041-FED1D46F9794}" type="presParOf" srcId="{E467DB69-98EB-43C9-9CE0-92AB2F983574}" destId="{D4A07888-B180-45D8-A006-901705436EF8}" srcOrd="6" destOrd="0" presId="urn:microsoft.com/office/officeart/2005/8/layout/process4"/>
    <dgm:cxn modelId="{369D5A47-E0B8-4C1F-81F2-1D65E50CC29D}" type="presParOf" srcId="{D4A07888-B180-45D8-A006-901705436EF8}" destId="{101E97C7-0A9F-4B9E-8040-860666702AE3}" srcOrd="0" destOrd="0" presId="urn:microsoft.com/office/officeart/2005/8/layout/process4"/>
    <dgm:cxn modelId="{C20FE02C-EDE8-40F8-9D79-F04E2706DC88}" type="presParOf" srcId="{E467DB69-98EB-43C9-9CE0-92AB2F983574}" destId="{95FA1B1C-6DCA-44B9-A018-958BC96DC7E5}" srcOrd="7" destOrd="0" presId="urn:microsoft.com/office/officeart/2005/8/layout/process4"/>
    <dgm:cxn modelId="{EF1678DD-7C5C-43BB-B34B-8C976008CC77}" type="presParOf" srcId="{E467DB69-98EB-43C9-9CE0-92AB2F983574}" destId="{14AE491C-D59E-4F98-AFF9-E7D0FF9DCC07}" srcOrd="8" destOrd="0" presId="urn:microsoft.com/office/officeart/2005/8/layout/process4"/>
    <dgm:cxn modelId="{192828A3-DA59-4B9F-8D4E-12A19D03BFCD}" type="presParOf" srcId="{14AE491C-D59E-4F98-AFF9-E7D0FF9DCC07}" destId="{4729AC6D-5177-4FE6-9DC1-8DE30324255F}" srcOrd="0" destOrd="0" presId="urn:microsoft.com/office/officeart/2005/8/layout/process4"/>
    <dgm:cxn modelId="{59255C35-1D1F-4FDB-89C5-6A9AFA62F8EB}" type="presParOf" srcId="{E467DB69-98EB-43C9-9CE0-92AB2F983574}" destId="{3908AAFB-A54C-4CAA-9452-8478D5F4D35A}" srcOrd="9" destOrd="0" presId="urn:microsoft.com/office/officeart/2005/8/layout/process4"/>
    <dgm:cxn modelId="{0003C769-3AC9-48B2-93E0-1179EDD7AED9}" type="presParOf" srcId="{E467DB69-98EB-43C9-9CE0-92AB2F983574}" destId="{5E004F14-97AE-4A61-9938-107C8D412790}" srcOrd="10" destOrd="0" presId="urn:microsoft.com/office/officeart/2005/8/layout/process4"/>
    <dgm:cxn modelId="{EFA891F0-DEA5-4848-8975-A27B4727D537}" type="presParOf" srcId="{5E004F14-97AE-4A61-9938-107C8D412790}" destId="{446EB971-02CA-47C4-8F23-6D41A9B70C23}" srcOrd="0" destOrd="0" presId="urn:microsoft.com/office/officeart/2005/8/layout/process4"/>
    <dgm:cxn modelId="{B6B03D4F-7FC6-48E4-BCED-360A749887E7}" type="presParOf" srcId="{E467DB69-98EB-43C9-9CE0-92AB2F983574}" destId="{608080F7-1450-4670-BF99-BFB709D2FE01}" srcOrd="11" destOrd="0" presId="urn:microsoft.com/office/officeart/2005/8/layout/process4"/>
    <dgm:cxn modelId="{66F80ECB-0A78-47BF-860A-3D317503885A}" type="presParOf" srcId="{E467DB69-98EB-43C9-9CE0-92AB2F983574}" destId="{BB3A9B4A-E0E0-4138-9D9E-E5EF087FD109}" srcOrd="12" destOrd="0" presId="urn:microsoft.com/office/officeart/2005/8/layout/process4"/>
    <dgm:cxn modelId="{1FF88EAA-1685-49B4-BB9C-15D564AED499}" type="presParOf" srcId="{BB3A9B4A-E0E0-4138-9D9E-E5EF087FD109}" destId="{C2FD0E19-549F-4339-9F87-823CEAF4CC37}" srcOrd="0" destOrd="0" presId="urn:microsoft.com/office/officeart/2005/8/layout/process4"/>
    <dgm:cxn modelId="{E8F8B6A7-8CC9-406A-AF2D-EAC60FBA7F91}" type="presParOf" srcId="{E467DB69-98EB-43C9-9CE0-92AB2F983574}" destId="{9A30236A-D400-4695-B68E-54B5BEDC0735}" srcOrd="13" destOrd="0" presId="urn:microsoft.com/office/officeart/2005/8/layout/process4"/>
    <dgm:cxn modelId="{13A9097B-08BB-4D86-B427-B4F7CE1D45E6}" type="presParOf" srcId="{E467DB69-98EB-43C9-9CE0-92AB2F983574}" destId="{C3D973F8-8DF9-4F92-B30A-2B04E8B8BE98}" srcOrd="14" destOrd="0" presId="urn:microsoft.com/office/officeart/2005/8/layout/process4"/>
    <dgm:cxn modelId="{6A4BAB36-3086-4EBB-8BD6-FFB3CF625DA3}" type="presParOf" srcId="{C3D973F8-8DF9-4F92-B30A-2B04E8B8BE98}" destId="{A56D7857-1171-411B-A465-909A6A820F7D}" srcOrd="0" destOrd="0" presId="urn:microsoft.com/office/officeart/2005/8/layout/process4"/>
    <dgm:cxn modelId="{4A42DC64-52DB-4942-8235-1B97CD365B87}" type="presParOf" srcId="{E467DB69-98EB-43C9-9CE0-92AB2F983574}" destId="{9F536CC1-EBF9-4252-A957-8F50BC4F7339}" srcOrd="15" destOrd="0" presId="urn:microsoft.com/office/officeart/2005/8/layout/process4"/>
    <dgm:cxn modelId="{AB1AE0AC-8445-4B5D-9B64-A4F9EE332CCD}" type="presParOf" srcId="{E467DB69-98EB-43C9-9CE0-92AB2F983574}" destId="{A8FF45D2-7ED4-4CEA-9C2D-A36F1961A11B}" srcOrd="16" destOrd="0" presId="urn:microsoft.com/office/officeart/2005/8/layout/process4"/>
    <dgm:cxn modelId="{5EE982DD-0313-456F-AE50-73834D7B6532}" type="presParOf" srcId="{A8FF45D2-7ED4-4CEA-9C2D-A36F1961A11B}" destId="{F81B91F6-C4E5-4CBB-A243-3979F1D170A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6DE9CA-1FA4-459B-9831-4E5806977E15}" type="doc">
      <dgm:prSet loTypeId="urn:microsoft.com/office/officeart/2005/8/layout/process4" loCatId="list" qsTypeId="urn:microsoft.com/office/officeart/2005/8/quickstyle/simple5" qsCatId="simple" csTypeId="urn:microsoft.com/office/officeart/2005/8/colors/accent2_5" csCatId="accent2" phldr="1"/>
      <dgm:spPr/>
      <dgm:t>
        <a:bodyPr/>
        <a:lstStyle/>
        <a:p>
          <a:endParaRPr lang="en-US"/>
        </a:p>
      </dgm:t>
    </dgm:pt>
    <dgm:pt modelId="{720FDF57-A7D6-4816-9A13-97EF6A03BA84}">
      <dgm:prSet phldrT="[Text]"/>
      <dgm:spPr/>
      <dgm:t>
        <a:bodyPr/>
        <a:lstStyle/>
        <a:p>
          <a:pPr>
            <a:buFont typeface="Arial" panose="020B0604020202020204" pitchFamily="34" charset="0"/>
            <a:buChar char="•"/>
          </a:pPr>
          <a:r>
            <a:rPr lang="en-US" b="0" i="0" dirty="0">
              <a:latin typeface="IBM Plex Sans" panose="020B0503050203000203" pitchFamily="34" charset="0"/>
            </a:rPr>
            <a:t>Indexing the collection of documents.</a:t>
          </a:r>
          <a:endParaRPr lang="en-US" dirty="0">
            <a:latin typeface="IBM Plex Sans" panose="020B0503050203000203" pitchFamily="34" charset="0"/>
          </a:endParaRPr>
        </a:p>
      </dgm:t>
    </dgm:pt>
    <dgm:pt modelId="{3501CABE-260C-4111-8B8D-32186A2CACD3}" type="parTrans" cxnId="{056A5FB9-999F-4912-B981-4949B7039676}">
      <dgm:prSet/>
      <dgm:spPr/>
      <dgm:t>
        <a:bodyPr/>
        <a:lstStyle/>
        <a:p>
          <a:endParaRPr lang="en-US">
            <a:latin typeface="IBM Plex Sans" panose="020B0503050203000203" pitchFamily="34" charset="0"/>
          </a:endParaRPr>
        </a:p>
      </dgm:t>
    </dgm:pt>
    <dgm:pt modelId="{E62CFD15-6000-486E-A887-F564031209A9}" type="sibTrans" cxnId="{056A5FB9-999F-4912-B981-4949B7039676}">
      <dgm:prSet/>
      <dgm:spPr/>
      <dgm:t>
        <a:bodyPr/>
        <a:lstStyle/>
        <a:p>
          <a:endParaRPr lang="en-US">
            <a:latin typeface="IBM Plex Sans" panose="020B0503050203000203" pitchFamily="34" charset="0"/>
          </a:endParaRPr>
        </a:p>
      </dgm:t>
    </dgm:pt>
    <dgm:pt modelId="{F45D0678-9452-462A-BFB9-51725385F25E}">
      <dgm:prSet/>
      <dgm:spPr/>
      <dgm:t>
        <a:bodyPr/>
        <a:lstStyle/>
        <a:p>
          <a:pPr>
            <a:buFont typeface="Arial" panose="020B0604020202020204" pitchFamily="34" charset="0"/>
            <a:buChar char="•"/>
          </a:pPr>
          <a:r>
            <a:rPr lang="en-US" b="0" i="0" dirty="0">
              <a:latin typeface="IBM Plex Sans" panose="020B0503050203000203" pitchFamily="34" charset="0"/>
            </a:rPr>
            <a:t>Transforming the query in the same way as the document content is represented.</a:t>
          </a:r>
        </a:p>
      </dgm:t>
    </dgm:pt>
    <dgm:pt modelId="{74580035-AAEB-4D39-A0A9-B42909282903}" type="parTrans" cxnId="{9037CAB2-57C8-4D48-8CFF-7441E26C886F}">
      <dgm:prSet/>
      <dgm:spPr/>
      <dgm:t>
        <a:bodyPr/>
        <a:lstStyle/>
        <a:p>
          <a:endParaRPr lang="en-US">
            <a:latin typeface="IBM Plex Sans" panose="020B0503050203000203" pitchFamily="34" charset="0"/>
          </a:endParaRPr>
        </a:p>
      </dgm:t>
    </dgm:pt>
    <dgm:pt modelId="{887755A1-D4EA-4526-B804-445ADE306F91}" type="sibTrans" cxnId="{9037CAB2-57C8-4D48-8CFF-7441E26C886F}">
      <dgm:prSet/>
      <dgm:spPr/>
      <dgm:t>
        <a:bodyPr/>
        <a:lstStyle/>
        <a:p>
          <a:endParaRPr lang="en-US">
            <a:latin typeface="IBM Plex Sans" panose="020B0503050203000203" pitchFamily="34" charset="0"/>
          </a:endParaRPr>
        </a:p>
      </dgm:t>
    </dgm:pt>
    <dgm:pt modelId="{3AFBBFA2-CD21-4C77-A290-E557246102D5}">
      <dgm:prSet/>
      <dgm:spPr/>
      <dgm:t>
        <a:bodyPr/>
        <a:lstStyle/>
        <a:p>
          <a:pPr>
            <a:buFont typeface="Arial" panose="020B0604020202020204" pitchFamily="34" charset="0"/>
            <a:buChar char="•"/>
          </a:pPr>
          <a:r>
            <a:rPr lang="en-US" b="0" i="0" dirty="0">
              <a:latin typeface="IBM Plex Sans" panose="020B0503050203000203" pitchFamily="34" charset="0"/>
            </a:rPr>
            <a:t>Comparing the description of each document with that of the query.</a:t>
          </a:r>
        </a:p>
      </dgm:t>
    </dgm:pt>
    <dgm:pt modelId="{534BEBE2-6077-4624-B07C-D599629669B1}" type="parTrans" cxnId="{1D141EA0-C4FD-4894-9C72-168AF4081675}">
      <dgm:prSet/>
      <dgm:spPr/>
      <dgm:t>
        <a:bodyPr/>
        <a:lstStyle/>
        <a:p>
          <a:endParaRPr lang="en-US">
            <a:latin typeface="IBM Plex Sans" panose="020B0503050203000203" pitchFamily="34" charset="0"/>
          </a:endParaRPr>
        </a:p>
      </dgm:t>
    </dgm:pt>
    <dgm:pt modelId="{CE17F0C6-1BA1-4BEF-851A-341072931270}" type="sibTrans" cxnId="{1D141EA0-C4FD-4894-9C72-168AF4081675}">
      <dgm:prSet/>
      <dgm:spPr/>
      <dgm:t>
        <a:bodyPr/>
        <a:lstStyle/>
        <a:p>
          <a:endParaRPr lang="en-US">
            <a:latin typeface="IBM Plex Sans" panose="020B0503050203000203" pitchFamily="34" charset="0"/>
          </a:endParaRPr>
        </a:p>
      </dgm:t>
    </dgm:pt>
    <dgm:pt modelId="{D11CB9B6-07EB-433F-BA5F-6A76BCAAE2AC}">
      <dgm:prSet/>
      <dgm:spPr/>
      <dgm:t>
        <a:bodyPr/>
        <a:lstStyle/>
        <a:p>
          <a:pPr>
            <a:buFont typeface="Arial" panose="020B0604020202020204" pitchFamily="34" charset="0"/>
            <a:buChar char="•"/>
          </a:pPr>
          <a:r>
            <a:rPr lang="en-US" b="0" i="0" dirty="0">
              <a:latin typeface="IBM Plex Sans" panose="020B0503050203000203" pitchFamily="34" charset="0"/>
            </a:rPr>
            <a:t>Listing the results in order of relevancy.</a:t>
          </a:r>
        </a:p>
      </dgm:t>
    </dgm:pt>
    <dgm:pt modelId="{7E71A9DD-427B-40EB-AC12-5562BC1F97F5}" type="parTrans" cxnId="{ABEDAED5-3351-423D-8A87-0CAE7C0B9697}">
      <dgm:prSet/>
      <dgm:spPr/>
      <dgm:t>
        <a:bodyPr/>
        <a:lstStyle/>
        <a:p>
          <a:endParaRPr lang="en-US">
            <a:latin typeface="IBM Plex Sans" panose="020B0503050203000203" pitchFamily="34" charset="0"/>
          </a:endParaRPr>
        </a:p>
      </dgm:t>
    </dgm:pt>
    <dgm:pt modelId="{1CD54515-3F5E-430F-86E9-97785F49CD76}" type="sibTrans" cxnId="{ABEDAED5-3351-423D-8A87-0CAE7C0B9697}">
      <dgm:prSet/>
      <dgm:spPr/>
      <dgm:t>
        <a:bodyPr/>
        <a:lstStyle/>
        <a:p>
          <a:endParaRPr lang="en-US">
            <a:latin typeface="IBM Plex Sans" panose="020B0503050203000203" pitchFamily="34" charset="0"/>
          </a:endParaRPr>
        </a:p>
      </dgm:t>
    </dgm:pt>
    <dgm:pt modelId="{5DC80647-AE24-4D46-9708-918CC45F8828}" type="pres">
      <dgm:prSet presAssocID="{096DE9CA-1FA4-459B-9831-4E5806977E15}" presName="Name0" presStyleCnt="0">
        <dgm:presLayoutVars>
          <dgm:dir/>
          <dgm:animLvl val="lvl"/>
          <dgm:resizeHandles val="exact"/>
        </dgm:presLayoutVars>
      </dgm:prSet>
      <dgm:spPr/>
    </dgm:pt>
    <dgm:pt modelId="{9004F11F-0186-4F2E-9941-83AE93B60234}" type="pres">
      <dgm:prSet presAssocID="{D11CB9B6-07EB-433F-BA5F-6A76BCAAE2AC}" presName="boxAndChildren" presStyleCnt="0"/>
      <dgm:spPr/>
    </dgm:pt>
    <dgm:pt modelId="{84197695-6220-45B9-BCE2-C8ABDA9F7704}" type="pres">
      <dgm:prSet presAssocID="{D11CB9B6-07EB-433F-BA5F-6A76BCAAE2AC}" presName="parentTextBox" presStyleLbl="node1" presStyleIdx="0" presStyleCnt="4"/>
      <dgm:spPr/>
    </dgm:pt>
    <dgm:pt modelId="{78196EC5-36F0-4727-B8E6-381ACB7B11C1}" type="pres">
      <dgm:prSet presAssocID="{CE17F0C6-1BA1-4BEF-851A-341072931270}" presName="sp" presStyleCnt="0"/>
      <dgm:spPr/>
    </dgm:pt>
    <dgm:pt modelId="{030D633C-75EA-4C4A-A271-ECBCF127BD79}" type="pres">
      <dgm:prSet presAssocID="{3AFBBFA2-CD21-4C77-A290-E557246102D5}" presName="arrowAndChildren" presStyleCnt="0"/>
      <dgm:spPr/>
    </dgm:pt>
    <dgm:pt modelId="{AEFBFCAF-DE3F-48CE-AECC-D2CFDFFBB1E6}" type="pres">
      <dgm:prSet presAssocID="{3AFBBFA2-CD21-4C77-A290-E557246102D5}" presName="parentTextArrow" presStyleLbl="node1" presStyleIdx="1" presStyleCnt="4"/>
      <dgm:spPr/>
    </dgm:pt>
    <dgm:pt modelId="{0F4DC7F9-0A3C-4AC9-883F-679156E03E13}" type="pres">
      <dgm:prSet presAssocID="{887755A1-D4EA-4526-B804-445ADE306F91}" presName="sp" presStyleCnt="0"/>
      <dgm:spPr/>
    </dgm:pt>
    <dgm:pt modelId="{8A237C13-524B-42E8-A8F2-2579D035D027}" type="pres">
      <dgm:prSet presAssocID="{F45D0678-9452-462A-BFB9-51725385F25E}" presName="arrowAndChildren" presStyleCnt="0"/>
      <dgm:spPr/>
    </dgm:pt>
    <dgm:pt modelId="{5E9FD680-A711-4CAB-A477-F21D828B5618}" type="pres">
      <dgm:prSet presAssocID="{F45D0678-9452-462A-BFB9-51725385F25E}" presName="parentTextArrow" presStyleLbl="node1" presStyleIdx="2" presStyleCnt="4"/>
      <dgm:spPr/>
    </dgm:pt>
    <dgm:pt modelId="{92D54283-7977-4D4B-B125-CB61C47EC106}" type="pres">
      <dgm:prSet presAssocID="{E62CFD15-6000-486E-A887-F564031209A9}" presName="sp" presStyleCnt="0"/>
      <dgm:spPr/>
    </dgm:pt>
    <dgm:pt modelId="{C0493488-431E-4371-8BFD-2BE53BCC49D5}" type="pres">
      <dgm:prSet presAssocID="{720FDF57-A7D6-4816-9A13-97EF6A03BA84}" presName="arrowAndChildren" presStyleCnt="0"/>
      <dgm:spPr/>
    </dgm:pt>
    <dgm:pt modelId="{1136EB14-DBF8-4088-8724-DD68FEC5AB2D}" type="pres">
      <dgm:prSet presAssocID="{720FDF57-A7D6-4816-9A13-97EF6A03BA84}" presName="parentTextArrow" presStyleLbl="node1" presStyleIdx="3" presStyleCnt="4"/>
      <dgm:spPr/>
    </dgm:pt>
  </dgm:ptLst>
  <dgm:cxnLst>
    <dgm:cxn modelId="{9EE61740-5F39-4E20-A571-84A67B48A33C}" type="presOf" srcId="{096DE9CA-1FA4-459B-9831-4E5806977E15}" destId="{5DC80647-AE24-4D46-9708-918CC45F8828}" srcOrd="0" destOrd="0" presId="urn:microsoft.com/office/officeart/2005/8/layout/process4"/>
    <dgm:cxn modelId="{D41AA942-630F-45B3-8B7C-E2143CA5C4DA}" type="presOf" srcId="{F45D0678-9452-462A-BFB9-51725385F25E}" destId="{5E9FD680-A711-4CAB-A477-F21D828B5618}" srcOrd="0" destOrd="0" presId="urn:microsoft.com/office/officeart/2005/8/layout/process4"/>
    <dgm:cxn modelId="{F84E3B97-BBC8-4E29-B734-04545826E3C7}" type="presOf" srcId="{720FDF57-A7D6-4816-9A13-97EF6A03BA84}" destId="{1136EB14-DBF8-4088-8724-DD68FEC5AB2D}" srcOrd="0" destOrd="0" presId="urn:microsoft.com/office/officeart/2005/8/layout/process4"/>
    <dgm:cxn modelId="{1D141EA0-C4FD-4894-9C72-168AF4081675}" srcId="{096DE9CA-1FA4-459B-9831-4E5806977E15}" destId="{3AFBBFA2-CD21-4C77-A290-E557246102D5}" srcOrd="2" destOrd="0" parTransId="{534BEBE2-6077-4624-B07C-D599629669B1}" sibTransId="{CE17F0C6-1BA1-4BEF-851A-341072931270}"/>
    <dgm:cxn modelId="{9037CAB2-57C8-4D48-8CFF-7441E26C886F}" srcId="{096DE9CA-1FA4-459B-9831-4E5806977E15}" destId="{F45D0678-9452-462A-BFB9-51725385F25E}" srcOrd="1" destOrd="0" parTransId="{74580035-AAEB-4D39-A0A9-B42909282903}" sibTransId="{887755A1-D4EA-4526-B804-445ADE306F91}"/>
    <dgm:cxn modelId="{056A5FB9-999F-4912-B981-4949B7039676}" srcId="{096DE9CA-1FA4-459B-9831-4E5806977E15}" destId="{720FDF57-A7D6-4816-9A13-97EF6A03BA84}" srcOrd="0" destOrd="0" parTransId="{3501CABE-260C-4111-8B8D-32186A2CACD3}" sibTransId="{E62CFD15-6000-486E-A887-F564031209A9}"/>
    <dgm:cxn modelId="{77EA9CC8-28D0-403E-BEED-0BE34F8173B4}" type="presOf" srcId="{3AFBBFA2-CD21-4C77-A290-E557246102D5}" destId="{AEFBFCAF-DE3F-48CE-AECC-D2CFDFFBB1E6}" srcOrd="0" destOrd="0" presId="urn:microsoft.com/office/officeart/2005/8/layout/process4"/>
    <dgm:cxn modelId="{0C4B2CD0-707E-4727-BF74-BCE3D4F7E457}" type="presOf" srcId="{D11CB9B6-07EB-433F-BA5F-6A76BCAAE2AC}" destId="{84197695-6220-45B9-BCE2-C8ABDA9F7704}" srcOrd="0" destOrd="0" presId="urn:microsoft.com/office/officeart/2005/8/layout/process4"/>
    <dgm:cxn modelId="{ABEDAED5-3351-423D-8A87-0CAE7C0B9697}" srcId="{096DE9CA-1FA4-459B-9831-4E5806977E15}" destId="{D11CB9B6-07EB-433F-BA5F-6A76BCAAE2AC}" srcOrd="3" destOrd="0" parTransId="{7E71A9DD-427B-40EB-AC12-5562BC1F97F5}" sibTransId="{1CD54515-3F5E-430F-86E9-97785F49CD76}"/>
    <dgm:cxn modelId="{95C625AB-C6EB-48D3-8D7B-E86AE412AF44}" type="presParOf" srcId="{5DC80647-AE24-4D46-9708-918CC45F8828}" destId="{9004F11F-0186-4F2E-9941-83AE93B60234}" srcOrd="0" destOrd="0" presId="urn:microsoft.com/office/officeart/2005/8/layout/process4"/>
    <dgm:cxn modelId="{6045A2CA-88CF-47CD-8395-BB4B01280A9A}" type="presParOf" srcId="{9004F11F-0186-4F2E-9941-83AE93B60234}" destId="{84197695-6220-45B9-BCE2-C8ABDA9F7704}" srcOrd="0" destOrd="0" presId="urn:microsoft.com/office/officeart/2005/8/layout/process4"/>
    <dgm:cxn modelId="{080D6D4A-7353-4ACB-BFF4-F5F946A48BA8}" type="presParOf" srcId="{5DC80647-AE24-4D46-9708-918CC45F8828}" destId="{78196EC5-36F0-4727-B8E6-381ACB7B11C1}" srcOrd="1" destOrd="0" presId="urn:microsoft.com/office/officeart/2005/8/layout/process4"/>
    <dgm:cxn modelId="{201AD6B4-56EE-4735-8443-F64A0785E1B5}" type="presParOf" srcId="{5DC80647-AE24-4D46-9708-918CC45F8828}" destId="{030D633C-75EA-4C4A-A271-ECBCF127BD79}" srcOrd="2" destOrd="0" presId="urn:microsoft.com/office/officeart/2005/8/layout/process4"/>
    <dgm:cxn modelId="{47632FE3-7EF8-4EFF-91E1-A06C7596CD88}" type="presParOf" srcId="{030D633C-75EA-4C4A-A271-ECBCF127BD79}" destId="{AEFBFCAF-DE3F-48CE-AECC-D2CFDFFBB1E6}" srcOrd="0" destOrd="0" presId="urn:microsoft.com/office/officeart/2005/8/layout/process4"/>
    <dgm:cxn modelId="{C5ED06C1-9670-4C55-9624-F0ADD5FD14F8}" type="presParOf" srcId="{5DC80647-AE24-4D46-9708-918CC45F8828}" destId="{0F4DC7F9-0A3C-4AC9-883F-679156E03E13}" srcOrd="3" destOrd="0" presId="urn:microsoft.com/office/officeart/2005/8/layout/process4"/>
    <dgm:cxn modelId="{BC003C99-5DDA-4028-9B9C-3D74167FAD32}" type="presParOf" srcId="{5DC80647-AE24-4D46-9708-918CC45F8828}" destId="{8A237C13-524B-42E8-A8F2-2579D035D027}" srcOrd="4" destOrd="0" presId="urn:microsoft.com/office/officeart/2005/8/layout/process4"/>
    <dgm:cxn modelId="{C2F37D2A-A91D-46D6-8C1B-793252491656}" type="presParOf" srcId="{8A237C13-524B-42E8-A8F2-2579D035D027}" destId="{5E9FD680-A711-4CAB-A477-F21D828B5618}" srcOrd="0" destOrd="0" presId="urn:microsoft.com/office/officeart/2005/8/layout/process4"/>
    <dgm:cxn modelId="{9FEDD6FB-0030-45D5-A220-78753C7D3410}" type="presParOf" srcId="{5DC80647-AE24-4D46-9708-918CC45F8828}" destId="{92D54283-7977-4D4B-B125-CB61C47EC106}" srcOrd="5" destOrd="0" presId="urn:microsoft.com/office/officeart/2005/8/layout/process4"/>
    <dgm:cxn modelId="{9061621F-6CE6-4D8B-A034-DE4EA13DFD89}" type="presParOf" srcId="{5DC80647-AE24-4D46-9708-918CC45F8828}" destId="{C0493488-431E-4371-8BFD-2BE53BCC49D5}" srcOrd="6" destOrd="0" presId="urn:microsoft.com/office/officeart/2005/8/layout/process4"/>
    <dgm:cxn modelId="{03AA004E-C2BA-4315-8D15-006AB70CF893}" type="presParOf" srcId="{C0493488-431E-4371-8BFD-2BE53BCC49D5}" destId="{1136EB14-DBF8-4088-8724-DD68FEC5AB2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043AD6-5E3C-4474-B714-59979C93CD2D}" type="doc">
      <dgm:prSet loTypeId="urn:microsoft.com/office/officeart/2005/8/layout/vList5" loCatId="list" qsTypeId="urn:microsoft.com/office/officeart/2005/8/quickstyle/simple5" qsCatId="simple" csTypeId="urn:microsoft.com/office/officeart/2005/8/colors/accent2_5" csCatId="accent2" phldr="1"/>
      <dgm:spPr/>
      <dgm:t>
        <a:bodyPr/>
        <a:lstStyle/>
        <a:p>
          <a:endParaRPr lang="en-US"/>
        </a:p>
      </dgm:t>
    </dgm:pt>
    <dgm:pt modelId="{8637AD5D-0C98-4612-AD04-BEA03E675FCA}">
      <dgm:prSet phldrT="[Text]"/>
      <dgm:spPr/>
      <dgm:t>
        <a:bodyPr/>
        <a:lstStyle/>
        <a:p>
          <a:r>
            <a:rPr lang="en-US" dirty="0">
              <a:latin typeface="IBM Plex Sans" panose="020B0503050203000203" pitchFamily="34" charset="0"/>
            </a:rPr>
            <a:t>Indexing</a:t>
          </a:r>
        </a:p>
      </dgm:t>
    </dgm:pt>
    <dgm:pt modelId="{C04CA130-2CE2-4727-A741-7D600F925015}" type="parTrans" cxnId="{79AB7A48-3646-4ACE-A4DE-F41FA581110B}">
      <dgm:prSet/>
      <dgm:spPr/>
      <dgm:t>
        <a:bodyPr/>
        <a:lstStyle/>
        <a:p>
          <a:endParaRPr lang="en-US">
            <a:latin typeface="IBM Plex Sans" panose="020B0503050203000203" pitchFamily="34" charset="0"/>
          </a:endParaRPr>
        </a:p>
      </dgm:t>
    </dgm:pt>
    <dgm:pt modelId="{849F13A8-4876-4C02-8C84-452482D85F7C}" type="sibTrans" cxnId="{79AB7A48-3646-4ACE-A4DE-F41FA581110B}">
      <dgm:prSet/>
      <dgm:spPr/>
      <dgm:t>
        <a:bodyPr/>
        <a:lstStyle/>
        <a:p>
          <a:endParaRPr lang="en-US">
            <a:latin typeface="IBM Plex Sans" panose="020B0503050203000203" pitchFamily="34" charset="0"/>
          </a:endParaRPr>
        </a:p>
      </dgm:t>
    </dgm:pt>
    <dgm:pt modelId="{671432CC-ABE0-452D-B2DA-321ADD111CB3}">
      <dgm:prSet phldrT="[Text]"/>
      <dgm:spPr/>
      <dgm:t>
        <a:bodyPr/>
        <a:lstStyle/>
        <a:p>
          <a:r>
            <a:rPr lang="en-US" sz="1800" dirty="0">
              <a:latin typeface="IBM Plex Sans" panose="020B0503050203000203" pitchFamily="34" charset="0"/>
            </a:rPr>
            <a:t>The process of selecting terms to represent a text. </a:t>
          </a:r>
        </a:p>
      </dgm:t>
    </dgm:pt>
    <dgm:pt modelId="{FF49D0DC-CE22-4FD0-B2DC-881F1DC97E20}" type="parTrans" cxnId="{AEE77126-ABF7-40B8-8865-DD61F9C122D6}">
      <dgm:prSet/>
      <dgm:spPr/>
      <dgm:t>
        <a:bodyPr/>
        <a:lstStyle/>
        <a:p>
          <a:endParaRPr lang="en-US">
            <a:latin typeface="IBM Plex Sans" panose="020B0503050203000203" pitchFamily="34" charset="0"/>
          </a:endParaRPr>
        </a:p>
      </dgm:t>
    </dgm:pt>
    <dgm:pt modelId="{11898D82-C3FF-4074-B5A7-DD84D7C12E0E}" type="sibTrans" cxnId="{AEE77126-ABF7-40B8-8865-DD61F9C122D6}">
      <dgm:prSet/>
      <dgm:spPr/>
      <dgm:t>
        <a:bodyPr/>
        <a:lstStyle/>
        <a:p>
          <a:endParaRPr lang="en-US">
            <a:latin typeface="IBM Plex Sans" panose="020B0503050203000203" pitchFamily="34" charset="0"/>
          </a:endParaRPr>
        </a:p>
      </dgm:t>
    </dgm:pt>
    <dgm:pt modelId="{FC46EC38-4285-441D-B0C2-0BA2BE246F94}">
      <dgm:prSet phldrT="[Text]"/>
      <dgm:spPr/>
      <dgm:t>
        <a:bodyPr/>
        <a:lstStyle/>
        <a:p>
          <a:r>
            <a:rPr lang="en-US" sz="1800" dirty="0">
              <a:latin typeface="IBM Plex Sans" panose="020B0503050203000203" pitchFamily="34" charset="0"/>
            </a:rPr>
            <a:t>Tasks: </a:t>
          </a:r>
        </a:p>
      </dgm:t>
    </dgm:pt>
    <dgm:pt modelId="{E0AC44E4-F8B0-4DB1-BB8B-0E430500D0F8}" type="parTrans" cxnId="{53E33075-83D1-4BA0-95EB-497F83E012DC}">
      <dgm:prSet/>
      <dgm:spPr/>
      <dgm:t>
        <a:bodyPr/>
        <a:lstStyle/>
        <a:p>
          <a:endParaRPr lang="en-US">
            <a:latin typeface="IBM Plex Sans" panose="020B0503050203000203" pitchFamily="34" charset="0"/>
          </a:endParaRPr>
        </a:p>
      </dgm:t>
    </dgm:pt>
    <dgm:pt modelId="{D3ECC838-83B0-42E1-8F83-E180A2BBFD0B}" type="sibTrans" cxnId="{53E33075-83D1-4BA0-95EB-497F83E012DC}">
      <dgm:prSet/>
      <dgm:spPr/>
      <dgm:t>
        <a:bodyPr/>
        <a:lstStyle/>
        <a:p>
          <a:endParaRPr lang="en-US">
            <a:latin typeface="IBM Plex Sans" panose="020B0503050203000203" pitchFamily="34" charset="0"/>
          </a:endParaRPr>
        </a:p>
      </dgm:t>
    </dgm:pt>
    <dgm:pt modelId="{56A7A8D1-8F38-49F8-B620-1E4D0BEEE28D}">
      <dgm:prSet phldrT="[Text]"/>
      <dgm:spPr/>
      <dgm:t>
        <a:bodyPr/>
        <a:lstStyle/>
        <a:p>
          <a:r>
            <a:rPr lang="en-US" dirty="0">
              <a:latin typeface="IBM Plex Sans" panose="020B0503050203000203" pitchFamily="34" charset="0"/>
            </a:rPr>
            <a:t>Matching</a:t>
          </a:r>
        </a:p>
      </dgm:t>
    </dgm:pt>
    <dgm:pt modelId="{3E6B82D6-9516-46AC-AB68-53DD1F52BA0F}" type="parTrans" cxnId="{7395B71F-FACD-474C-82C6-0B11A17D5A7E}">
      <dgm:prSet/>
      <dgm:spPr/>
      <dgm:t>
        <a:bodyPr/>
        <a:lstStyle/>
        <a:p>
          <a:endParaRPr lang="en-US">
            <a:latin typeface="IBM Plex Sans" panose="020B0503050203000203" pitchFamily="34" charset="0"/>
          </a:endParaRPr>
        </a:p>
      </dgm:t>
    </dgm:pt>
    <dgm:pt modelId="{C4EBA31B-187D-4D3B-B02C-8235808B566B}" type="sibTrans" cxnId="{7395B71F-FACD-474C-82C6-0B11A17D5A7E}">
      <dgm:prSet/>
      <dgm:spPr/>
      <dgm:t>
        <a:bodyPr/>
        <a:lstStyle/>
        <a:p>
          <a:endParaRPr lang="en-US">
            <a:latin typeface="IBM Plex Sans" panose="020B0503050203000203" pitchFamily="34" charset="0"/>
          </a:endParaRPr>
        </a:p>
      </dgm:t>
    </dgm:pt>
    <dgm:pt modelId="{8C9FCD2A-13A1-40A0-B658-E0CE11763DE1}">
      <dgm:prSet phldrT="[Text]" custT="1"/>
      <dgm:spPr/>
      <dgm:t>
        <a:bodyPr/>
        <a:lstStyle/>
        <a:p>
          <a:pPr marL="171450" lvl="1" indent="-171450" algn="l" defTabSz="800100">
            <a:lnSpc>
              <a:spcPct val="90000"/>
            </a:lnSpc>
            <a:spcBef>
              <a:spcPct val="0"/>
            </a:spcBef>
            <a:spcAft>
              <a:spcPct val="15000"/>
            </a:spcAft>
            <a:buChar char="•"/>
          </a:pPr>
          <a:r>
            <a:rPr lang="en-US" sz="1800" kern="1200" dirty="0">
              <a:solidFill>
                <a:srgbClr val="181818">
                  <a:hueOff val="0"/>
                  <a:satOff val="0"/>
                  <a:lumOff val="0"/>
                  <a:alphaOff val="0"/>
                </a:srgbClr>
              </a:solidFill>
              <a:latin typeface="IBM Plex Sans" panose="020B0503050203000203" pitchFamily="34" charset="0"/>
              <a:ea typeface="+mn-ea"/>
              <a:cs typeface="+mn-cs"/>
            </a:rPr>
            <a:t>The process of finding a measure of similarity between two text representations</a:t>
          </a:r>
        </a:p>
      </dgm:t>
    </dgm:pt>
    <dgm:pt modelId="{812F56A5-89F3-4E50-96F9-20369EF4859A}" type="parTrans" cxnId="{53605812-444A-4A7D-8CC3-C1B4C2E6D515}">
      <dgm:prSet/>
      <dgm:spPr/>
      <dgm:t>
        <a:bodyPr/>
        <a:lstStyle/>
        <a:p>
          <a:endParaRPr lang="en-US">
            <a:latin typeface="IBM Plex Sans" panose="020B0503050203000203" pitchFamily="34" charset="0"/>
          </a:endParaRPr>
        </a:p>
      </dgm:t>
    </dgm:pt>
    <dgm:pt modelId="{EA29CD11-C0E7-4290-8883-4687DF23E605}" type="sibTrans" cxnId="{53605812-444A-4A7D-8CC3-C1B4C2E6D515}">
      <dgm:prSet/>
      <dgm:spPr/>
      <dgm:t>
        <a:bodyPr/>
        <a:lstStyle/>
        <a:p>
          <a:endParaRPr lang="en-US">
            <a:latin typeface="IBM Plex Sans" panose="020B0503050203000203" pitchFamily="34" charset="0"/>
          </a:endParaRPr>
        </a:p>
      </dgm:t>
    </dgm:pt>
    <dgm:pt modelId="{319A6CF8-FCE3-4585-91C9-E057F8358434}">
      <dgm:prSet phldrT="[Text]" custT="1"/>
      <dgm:spPr/>
      <dgm:t>
        <a:bodyPr/>
        <a:lstStyle/>
        <a:p>
          <a:pPr>
            <a:buFont typeface="IBM Plex Sans" panose="020B0503050203000203" pitchFamily="34" charset="0"/>
            <a:buChar char="-"/>
          </a:pPr>
          <a:r>
            <a:rPr lang="en-US" sz="1600" dirty="0">
              <a:latin typeface="IBM Plex Sans" panose="020B0503050203000203" pitchFamily="34" charset="0"/>
            </a:rPr>
            <a:t>Tokenization of string</a:t>
          </a:r>
        </a:p>
      </dgm:t>
    </dgm:pt>
    <dgm:pt modelId="{B00E2659-C810-4696-A174-EF916890F9D8}" type="parTrans" cxnId="{5AF46F4E-B120-4F6C-A4FD-CB4C48306061}">
      <dgm:prSet/>
      <dgm:spPr/>
      <dgm:t>
        <a:bodyPr/>
        <a:lstStyle/>
        <a:p>
          <a:endParaRPr lang="en-US"/>
        </a:p>
      </dgm:t>
    </dgm:pt>
    <dgm:pt modelId="{AAE343BA-24A1-4765-834E-FC390FC1D0C1}" type="sibTrans" cxnId="{5AF46F4E-B120-4F6C-A4FD-CB4C48306061}">
      <dgm:prSet/>
      <dgm:spPr/>
      <dgm:t>
        <a:bodyPr/>
        <a:lstStyle/>
        <a:p>
          <a:endParaRPr lang="en-US"/>
        </a:p>
      </dgm:t>
    </dgm:pt>
    <dgm:pt modelId="{1AAAF141-FE27-4D8B-B79A-9BBC442E5182}">
      <dgm:prSet custT="1"/>
      <dgm:spPr/>
      <dgm:t>
        <a:bodyPr/>
        <a:lstStyle/>
        <a:p>
          <a:pPr>
            <a:buFont typeface="IBM Plex Sans" panose="020B0503050203000203" pitchFamily="34" charset="0"/>
            <a:buChar char="-"/>
          </a:pPr>
          <a:r>
            <a:rPr lang="en-US" sz="1600" dirty="0">
              <a:latin typeface="IBM Plex Sans" panose="020B0503050203000203" pitchFamily="34" charset="0"/>
            </a:rPr>
            <a:t>Removing frequent words</a:t>
          </a:r>
        </a:p>
      </dgm:t>
    </dgm:pt>
    <dgm:pt modelId="{63401743-CC4D-4256-AD29-4AE0674C1B33}" type="parTrans" cxnId="{1F4D09B1-7F19-4187-B73C-B92148FA85F7}">
      <dgm:prSet/>
      <dgm:spPr/>
      <dgm:t>
        <a:bodyPr/>
        <a:lstStyle/>
        <a:p>
          <a:endParaRPr lang="en-US"/>
        </a:p>
      </dgm:t>
    </dgm:pt>
    <dgm:pt modelId="{B677526D-1796-46A9-AC49-1B9712E653BA}" type="sibTrans" cxnId="{1F4D09B1-7F19-4187-B73C-B92148FA85F7}">
      <dgm:prSet/>
      <dgm:spPr/>
      <dgm:t>
        <a:bodyPr/>
        <a:lstStyle/>
        <a:p>
          <a:endParaRPr lang="en-US"/>
        </a:p>
      </dgm:t>
    </dgm:pt>
    <dgm:pt modelId="{83987C31-B8D1-431D-B414-BC35B3EC9778}">
      <dgm:prSet custT="1"/>
      <dgm:spPr/>
      <dgm:t>
        <a:bodyPr/>
        <a:lstStyle/>
        <a:p>
          <a:pPr>
            <a:buFont typeface="IBM Plex Sans" panose="020B0503050203000203" pitchFamily="34" charset="0"/>
            <a:buChar char="-"/>
          </a:pPr>
          <a:r>
            <a:rPr lang="en-US" sz="1600" dirty="0">
              <a:latin typeface="IBM Plex Sans" panose="020B0503050203000203" pitchFamily="34" charset="0"/>
            </a:rPr>
            <a:t>Stemming</a:t>
          </a:r>
        </a:p>
      </dgm:t>
    </dgm:pt>
    <dgm:pt modelId="{263E352A-E7AD-4F07-A294-645DF9511201}" type="parTrans" cxnId="{89D0F51D-6E0C-4282-9431-1F7D15FF3093}">
      <dgm:prSet/>
      <dgm:spPr/>
      <dgm:t>
        <a:bodyPr/>
        <a:lstStyle/>
        <a:p>
          <a:endParaRPr lang="en-US"/>
        </a:p>
      </dgm:t>
    </dgm:pt>
    <dgm:pt modelId="{4158ED18-8D30-4DE6-AE68-B05780F49551}" type="sibTrans" cxnId="{89D0F51D-6E0C-4282-9431-1F7D15FF3093}">
      <dgm:prSet/>
      <dgm:spPr/>
      <dgm:t>
        <a:bodyPr/>
        <a:lstStyle/>
        <a:p>
          <a:endParaRPr lang="en-US"/>
        </a:p>
      </dgm:t>
    </dgm:pt>
    <dgm:pt modelId="{25C7458B-3E8D-4045-B16B-D9AF05943BE3}">
      <dgm:prSet custT="1"/>
      <dgm:spPr/>
      <dgm:t>
        <a:bodyPr/>
        <a:lstStyle/>
        <a:p>
          <a:pPr marL="171450" lvl="1" indent="-171450" algn="l" defTabSz="800100">
            <a:lnSpc>
              <a:spcPct val="90000"/>
            </a:lnSpc>
            <a:spcBef>
              <a:spcPct val="0"/>
            </a:spcBef>
            <a:spcAft>
              <a:spcPct val="15000"/>
            </a:spcAft>
            <a:buChar char="•"/>
          </a:pPr>
          <a:r>
            <a:rPr lang="en-US" sz="1800" kern="1200" dirty="0">
              <a:solidFill>
                <a:srgbClr val="181818">
                  <a:hueOff val="0"/>
                  <a:satOff val="0"/>
                  <a:lumOff val="0"/>
                  <a:alphaOff val="0"/>
                </a:srgbClr>
              </a:solidFill>
              <a:latin typeface="IBM Plex Sans" panose="020B0503050203000203" pitchFamily="34" charset="0"/>
              <a:ea typeface="+mn-ea"/>
              <a:cs typeface="+mn-cs"/>
            </a:rPr>
            <a:t>The relevance of a document is computed based on the following parameters: </a:t>
          </a:r>
        </a:p>
      </dgm:t>
    </dgm:pt>
    <dgm:pt modelId="{12C7FCB0-CE3A-4A1B-817C-E10D4A2A100C}" type="parTrans" cxnId="{2AFCD2A7-B946-49F2-A51E-AA0C518072A8}">
      <dgm:prSet/>
      <dgm:spPr/>
      <dgm:t>
        <a:bodyPr/>
        <a:lstStyle/>
        <a:p>
          <a:endParaRPr lang="en-US"/>
        </a:p>
      </dgm:t>
    </dgm:pt>
    <dgm:pt modelId="{D2B046F8-3561-4E38-B208-BEC71BC6F7E5}" type="sibTrans" cxnId="{2AFCD2A7-B946-49F2-A51E-AA0C518072A8}">
      <dgm:prSet/>
      <dgm:spPr/>
      <dgm:t>
        <a:bodyPr/>
        <a:lstStyle/>
        <a:p>
          <a:endParaRPr lang="en-US"/>
        </a:p>
      </dgm:t>
    </dgm:pt>
    <dgm:pt modelId="{CFA23083-F914-4E34-B909-F6B0D0755A37}">
      <dgm:prSet custT="1"/>
      <dgm:spPr/>
      <dgm:t>
        <a:bodyPr/>
        <a:lstStyle/>
        <a:p>
          <a:pPr marL="342900" lvl="2" indent="-171450" algn="l" defTabSz="711200">
            <a:lnSpc>
              <a:spcPct val="90000"/>
            </a:lnSpc>
            <a:spcBef>
              <a:spcPct val="0"/>
            </a:spcBef>
            <a:spcAft>
              <a:spcPct val="15000"/>
            </a:spcAft>
            <a:buFont typeface="IBM Plex Sans" panose="020B0503050203000203" pitchFamily="34" charset="0"/>
            <a:buChar char="-"/>
          </a:pPr>
          <a:r>
            <a:rPr lang="en-US" sz="1600" kern="1200" dirty="0">
              <a:solidFill>
                <a:srgbClr val="181818">
                  <a:hueOff val="0"/>
                  <a:satOff val="0"/>
                  <a:lumOff val="0"/>
                  <a:alphaOff val="0"/>
                </a:srgbClr>
              </a:solidFill>
              <a:latin typeface="IBM Plex Sans" panose="020B0503050203000203" pitchFamily="34" charset="0"/>
              <a:ea typeface="+mn-ea"/>
              <a:cs typeface="+mn-cs"/>
            </a:rPr>
            <a:t>Term frequency (TF)</a:t>
          </a:r>
        </a:p>
      </dgm:t>
    </dgm:pt>
    <dgm:pt modelId="{18391497-BE32-4FE6-934C-A14B6D2922CF}" type="parTrans" cxnId="{8B9C7752-0592-4741-B43F-4EC20214EBDB}">
      <dgm:prSet/>
      <dgm:spPr/>
      <dgm:t>
        <a:bodyPr/>
        <a:lstStyle/>
        <a:p>
          <a:endParaRPr lang="en-US"/>
        </a:p>
      </dgm:t>
    </dgm:pt>
    <dgm:pt modelId="{3A715C8D-9DFA-455A-BBF5-41F15253EAF6}" type="sibTrans" cxnId="{8B9C7752-0592-4741-B43F-4EC20214EBDB}">
      <dgm:prSet/>
      <dgm:spPr/>
      <dgm:t>
        <a:bodyPr/>
        <a:lstStyle/>
        <a:p>
          <a:endParaRPr lang="en-US"/>
        </a:p>
      </dgm:t>
    </dgm:pt>
    <dgm:pt modelId="{D4BD0359-3C05-4284-BFD7-772BCEA3EBCF}">
      <dgm:prSet custT="1"/>
      <dgm:spPr/>
      <dgm:t>
        <a:bodyPr/>
        <a:lstStyle/>
        <a:p>
          <a:pPr marL="342900" lvl="2" indent="-171450" algn="l" defTabSz="711200">
            <a:lnSpc>
              <a:spcPct val="90000"/>
            </a:lnSpc>
            <a:spcBef>
              <a:spcPct val="0"/>
            </a:spcBef>
            <a:spcAft>
              <a:spcPct val="15000"/>
            </a:spcAft>
            <a:buFont typeface="IBM Plex Sans" panose="020B0503050203000203" pitchFamily="34" charset="0"/>
            <a:buChar char="-"/>
          </a:pPr>
          <a:r>
            <a:rPr lang="en-US" sz="1600" kern="1200" dirty="0">
              <a:solidFill>
                <a:srgbClr val="181818">
                  <a:hueOff val="0"/>
                  <a:satOff val="0"/>
                  <a:lumOff val="0"/>
                  <a:alphaOff val="0"/>
                </a:srgbClr>
              </a:solidFill>
              <a:latin typeface="IBM Plex Sans" panose="020B0503050203000203" pitchFamily="34" charset="0"/>
              <a:ea typeface="+mn-ea"/>
              <a:cs typeface="+mn-cs"/>
            </a:rPr>
            <a:t>Inverse Document Frequency (IDF)</a:t>
          </a:r>
        </a:p>
      </dgm:t>
    </dgm:pt>
    <dgm:pt modelId="{6768FA12-EBBC-4289-88C4-CCE20FCF9EBC}" type="parTrans" cxnId="{02B264A4-120A-4072-8C98-D5B5ABA7AABF}">
      <dgm:prSet/>
      <dgm:spPr/>
      <dgm:t>
        <a:bodyPr/>
        <a:lstStyle/>
        <a:p>
          <a:endParaRPr lang="en-US"/>
        </a:p>
      </dgm:t>
    </dgm:pt>
    <dgm:pt modelId="{B9E83291-9763-417D-B402-6F175CAC63D9}" type="sibTrans" cxnId="{02B264A4-120A-4072-8C98-D5B5ABA7AABF}">
      <dgm:prSet/>
      <dgm:spPr/>
      <dgm:t>
        <a:bodyPr/>
        <a:lstStyle/>
        <a:p>
          <a:endParaRPr lang="en-US"/>
        </a:p>
      </dgm:t>
    </dgm:pt>
    <dgm:pt modelId="{92E958FB-A494-494E-9026-633960BDC444}">
      <dgm:prSet custT="1"/>
      <dgm:spPr/>
      <dgm:t>
        <a:bodyPr/>
        <a:lstStyle/>
        <a:p>
          <a:pPr marL="342900" lvl="2" indent="-171450" algn="l" defTabSz="711200">
            <a:lnSpc>
              <a:spcPct val="90000"/>
            </a:lnSpc>
            <a:spcBef>
              <a:spcPct val="0"/>
            </a:spcBef>
            <a:spcAft>
              <a:spcPct val="15000"/>
            </a:spcAft>
            <a:buFont typeface="IBM Plex Sans" panose="020B0503050203000203" pitchFamily="34" charset="0"/>
            <a:buChar char="-"/>
          </a:pPr>
          <a:r>
            <a:rPr lang="en-US" sz="1600" kern="1200" dirty="0">
              <a:solidFill>
                <a:srgbClr val="181818">
                  <a:hueOff val="0"/>
                  <a:satOff val="0"/>
                  <a:lumOff val="0"/>
                  <a:alphaOff val="0"/>
                </a:srgbClr>
              </a:solidFill>
              <a:latin typeface="IBM Plex Sans" panose="020B0503050203000203" pitchFamily="34" charset="0"/>
              <a:ea typeface="+mn-ea"/>
              <a:cs typeface="+mn-cs"/>
            </a:rPr>
            <a:t>TF-IDF score</a:t>
          </a:r>
        </a:p>
      </dgm:t>
    </dgm:pt>
    <dgm:pt modelId="{4305D0AF-53E9-418C-A874-5005EDCB9044}" type="parTrans" cxnId="{3EA30C0E-1440-4D13-B0DE-2D461A55C28C}">
      <dgm:prSet/>
      <dgm:spPr/>
      <dgm:t>
        <a:bodyPr/>
        <a:lstStyle/>
        <a:p>
          <a:endParaRPr lang="en-US"/>
        </a:p>
      </dgm:t>
    </dgm:pt>
    <dgm:pt modelId="{3FCC1612-BB68-49F7-BF55-572BA8838545}" type="sibTrans" cxnId="{3EA30C0E-1440-4D13-B0DE-2D461A55C28C}">
      <dgm:prSet/>
      <dgm:spPr/>
      <dgm:t>
        <a:bodyPr/>
        <a:lstStyle/>
        <a:p>
          <a:endParaRPr lang="en-US"/>
        </a:p>
      </dgm:t>
    </dgm:pt>
    <dgm:pt modelId="{8FA3600A-6357-4450-A81A-55FDB036395D}" type="pres">
      <dgm:prSet presAssocID="{7D043AD6-5E3C-4474-B714-59979C93CD2D}" presName="Name0" presStyleCnt="0">
        <dgm:presLayoutVars>
          <dgm:dir/>
          <dgm:animLvl val="lvl"/>
          <dgm:resizeHandles val="exact"/>
        </dgm:presLayoutVars>
      </dgm:prSet>
      <dgm:spPr/>
    </dgm:pt>
    <dgm:pt modelId="{8C4521A7-FAD3-4268-89C8-09F0B126796F}" type="pres">
      <dgm:prSet presAssocID="{8637AD5D-0C98-4612-AD04-BEA03E675FCA}" presName="linNode" presStyleCnt="0"/>
      <dgm:spPr/>
    </dgm:pt>
    <dgm:pt modelId="{8324935A-13E2-46AB-BD52-B9D6DA038881}" type="pres">
      <dgm:prSet presAssocID="{8637AD5D-0C98-4612-AD04-BEA03E675FCA}" presName="parentText" presStyleLbl="node1" presStyleIdx="0" presStyleCnt="2">
        <dgm:presLayoutVars>
          <dgm:chMax val="1"/>
          <dgm:bulletEnabled val="1"/>
        </dgm:presLayoutVars>
      </dgm:prSet>
      <dgm:spPr/>
    </dgm:pt>
    <dgm:pt modelId="{FE7DB62E-F107-4A1A-AD5F-79368CB2AE12}" type="pres">
      <dgm:prSet presAssocID="{8637AD5D-0C98-4612-AD04-BEA03E675FCA}" presName="descendantText" presStyleLbl="alignAccFollowNode1" presStyleIdx="0" presStyleCnt="2" custScaleY="116676">
        <dgm:presLayoutVars>
          <dgm:bulletEnabled val="1"/>
        </dgm:presLayoutVars>
      </dgm:prSet>
      <dgm:spPr/>
    </dgm:pt>
    <dgm:pt modelId="{A0142704-3EDF-4F6F-86D4-9F48D949BD9B}" type="pres">
      <dgm:prSet presAssocID="{849F13A8-4876-4C02-8C84-452482D85F7C}" presName="sp" presStyleCnt="0"/>
      <dgm:spPr/>
    </dgm:pt>
    <dgm:pt modelId="{C8CA242E-0547-4FDB-B224-B5123EB4AD09}" type="pres">
      <dgm:prSet presAssocID="{56A7A8D1-8F38-49F8-B620-1E4D0BEEE28D}" presName="linNode" presStyleCnt="0"/>
      <dgm:spPr/>
    </dgm:pt>
    <dgm:pt modelId="{89E6AB63-7A5B-4637-B629-E06947F73262}" type="pres">
      <dgm:prSet presAssocID="{56A7A8D1-8F38-49F8-B620-1E4D0BEEE28D}" presName="parentText" presStyleLbl="node1" presStyleIdx="1" presStyleCnt="2">
        <dgm:presLayoutVars>
          <dgm:chMax val="1"/>
          <dgm:bulletEnabled val="1"/>
        </dgm:presLayoutVars>
      </dgm:prSet>
      <dgm:spPr/>
    </dgm:pt>
    <dgm:pt modelId="{4B9BDD64-7B82-43C1-BFC6-5B83C8E5D63B}" type="pres">
      <dgm:prSet presAssocID="{56A7A8D1-8F38-49F8-B620-1E4D0BEEE28D}" presName="descendantText" presStyleLbl="alignAccFollowNode1" presStyleIdx="1" presStyleCnt="2" custScaleY="121534">
        <dgm:presLayoutVars>
          <dgm:bulletEnabled val="1"/>
        </dgm:presLayoutVars>
      </dgm:prSet>
      <dgm:spPr/>
    </dgm:pt>
  </dgm:ptLst>
  <dgm:cxnLst>
    <dgm:cxn modelId="{A3210E08-0602-4B62-AE83-D7B82AFD9162}" type="presOf" srcId="{25C7458B-3E8D-4045-B16B-D9AF05943BE3}" destId="{4B9BDD64-7B82-43C1-BFC6-5B83C8E5D63B}" srcOrd="0" destOrd="1" presId="urn:microsoft.com/office/officeart/2005/8/layout/vList5"/>
    <dgm:cxn modelId="{3EA30C0E-1440-4D13-B0DE-2D461A55C28C}" srcId="{25C7458B-3E8D-4045-B16B-D9AF05943BE3}" destId="{92E958FB-A494-494E-9026-633960BDC444}" srcOrd="2" destOrd="0" parTransId="{4305D0AF-53E9-418C-A874-5005EDCB9044}" sibTransId="{3FCC1612-BB68-49F7-BF55-572BA8838545}"/>
    <dgm:cxn modelId="{AE7BBD0F-7115-48F6-9014-608D3F1D7E9D}" type="presOf" srcId="{FC46EC38-4285-441D-B0C2-0BA2BE246F94}" destId="{FE7DB62E-F107-4A1A-AD5F-79368CB2AE12}" srcOrd="0" destOrd="1" presId="urn:microsoft.com/office/officeart/2005/8/layout/vList5"/>
    <dgm:cxn modelId="{53605812-444A-4A7D-8CC3-C1B4C2E6D515}" srcId="{56A7A8D1-8F38-49F8-B620-1E4D0BEEE28D}" destId="{8C9FCD2A-13A1-40A0-B658-E0CE11763DE1}" srcOrd="0" destOrd="0" parTransId="{812F56A5-89F3-4E50-96F9-20369EF4859A}" sibTransId="{EA29CD11-C0E7-4290-8883-4687DF23E605}"/>
    <dgm:cxn modelId="{89D0F51D-6E0C-4282-9431-1F7D15FF3093}" srcId="{FC46EC38-4285-441D-B0C2-0BA2BE246F94}" destId="{83987C31-B8D1-431D-B414-BC35B3EC9778}" srcOrd="2" destOrd="0" parTransId="{263E352A-E7AD-4F07-A294-645DF9511201}" sibTransId="{4158ED18-8D30-4DE6-AE68-B05780F49551}"/>
    <dgm:cxn modelId="{7395B71F-FACD-474C-82C6-0B11A17D5A7E}" srcId="{7D043AD6-5E3C-4474-B714-59979C93CD2D}" destId="{56A7A8D1-8F38-49F8-B620-1E4D0BEEE28D}" srcOrd="1" destOrd="0" parTransId="{3E6B82D6-9516-46AC-AB68-53DD1F52BA0F}" sibTransId="{C4EBA31B-187D-4D3B-B02C-8235808B566B}"/>
    <dgm:cxn modelId="{AEE77126-ABF7-40B8-8865-DD61F9C122D6}" srcId="{8637AD5D-0C98-4612-AD04-BEA03E675FCA}" destId="{671432CC-ABE0-452D-B2DA-321ADD111CB3}" srcOrd="0" destOrd="0" parTransId="{FF49D0DC-CE22-4FD0-B2DC-881F1DC97E20}" sibTransId="{11898D82-C3FF-4074-B5A7-DD84D7C12E0E}"/>
    <dgm:cxn modelId="{04389636-5A3B-41DD-B9E2-001ECFECEAB8}" type="presOf" srcId="{319A6CF8-FCE3-4585-91C9-E057F8358434}" destId="{FE7DB62E-F107-4A1A-AD5F-79368CB2AE12}" srcOrd="0" destOrd="2" presId="urn:microsoft.com/office/officeart/2005/8/layout/vList5"/>
    <dgm:cxn modelId="{26831E43-E5FB-4094-9C3C-027DFD4061B1}" type="presOf" srcId="{D4BD0359-3C05-4284-BFD7-772BCEA3EBCF}" destId="{4B9BDD64-7B82-43C1-BFC6-5B83C8E5D63B}" srcOrd="0" destOrd="3" presId="urn:microsoft.com/office/officeart/2005/8/layout/vList5"/>
    <dgm:cxn modelId="{79AB7A48-3646-4ACE-A4DE-F41FA581110B}" srcId="{7D043AD6-5E3C-4474-B714-59979C93CD2D}" destId="{8637AD5D-0C98-4612-AD04-BEA03E675FCA}" srcOrd="0" destOrd="0" parTransId="{C04CA130-2CE2-4727-A741-7D600F925015}" sibTransId="{849F13A8-4876-4C02-8C84-452482D85F7C}"/>
    <dgm:cxn modelId="{5AF46F4E-B120-4F6C-A4FD-CB4C48306061}" srcId="{FC46EC38-4285-441D-B0C2-0BA2BE246F94}" destId="{319A6CF8-FCE3-4585-91C9-E057F8358434}" srcOrd="0" destOrd="0" parTransId="{B00E2659-C810-4696-A174-EF916890F9D8}" sibTransId="{AAE343BA-24A1-4765-834E-FC390FC1D0C1}"/>
    <dgm:cxn modelId="{DFD74C4F-8612-4E12-99FA-9D4ABB33ACE9}" type="presOf" srcId="{92E958FB-A494-494E-9026-633960BDC444}" destId="{4B9BDD64-7B82-43C1-BFC6-5B83C8E5D63B}" srcOrd="0" destOrd="4" presId="urn:microsoft.com/office/officeart/2005/8/layout/vList5"/>
    <dgm:cxn modelId="{8B9C7752-0592-4741-B43F-4EC20214EBDB}" srcId="{25C7458B-3E8D-4045-B16B-D9AF05943BE3}" destId="{CFA23083-F914-4E34-B909-F6B0D0755A37}" srcOrd="0" destOrd="0" parTransId="{18391497-BE32-4FE6-934C-A14B6D2922CF}" sibTransId="{3A715C8D-9DFA-455A-BBF5-41F15253EAF6}"/>
    <dgm:cxn modelId="{53E33075-83D1-4BA0-95EB-497F83E012DC}" srcId="{8637AD5D-0C98-4612-AD04-BEA03E675FCA}" destId="{FC46EC38-4285-441D-B0C2-0BA2BE246F94}" srcOrd="1" destOrd="0" parTransId="{E0AC44E4-F8B0-4DB1-BB8B-0E430500D0F8}" sibTransId="{D3ECC838-83B0-42E1-8F83-E180A2BBFD0B}"/>
    <dgm:cxn modelId="{B718D579-B545-40D8-B337-ABAF2BDF8CFE}" type="presOf" srcId="{CFA23083-F914-4E34-B909-F6B0D0755A37}" destId="{4B9BDD64-7B82-43C1-BFC6-5B83C8E5D63B}" srcOrd="0" destOrd="2" presId="urn:microsoft.com/office/officeart/2005/8/layout/vList5"/>
    <dgm:cxn modelId="{02B264A4-120A-4072-8C98-D5B5ABA7AABF}" srcId="{25C7458B-3E8D-4045-B16B-D9AF05943BE3}" destId="{D4BD0359-3C05-4284-BFD7-772BCEA3EBCF}" srcOrd="1" destOrd="0" parTransId="{6768FA12-EBBC-4289-88C4-CCE20FCF9EBC}" sibTransId="{B9E83291-9763-417D-B402-6F175CAC63D9}"/>
    <dgm:cxn modelId="{2AFCD2A7-B946-49F2-A51E-AA0C518072A8}" srcId="{56A7A8D1-8F38-49F8-B620-1E4D0BEEE28D}" destId="{25C7458B-3E8D-4045-B16B-D9AF05943BE3}" srcOrd="1" destOrd="0" parTransId="{12C7FCB0-CE3A-4A1B-817C-E10D4A2A100C}" sibTransId="{D2B046F8-3561-4E38-B208-BEC71BC6F7E5}"/>
    <dgm:cxn modelId="{79A5CEAB-1B49-4242-A97B-C9C561302D3B}" type="presOf" srcId="{8C9FCD2A-13A1-40A0-B658-E0CE11763DE1}" destId="{4B9BDD64-7B82-43C1-BFC6-5B83C8E5D63B}" srcOrd="0" destOrd="0" presId="urn:microsoft.com/office/officeart/2005/8/layout/vList5"/>
    <dgm:cxn modelId="{1F4D09B1-7F19-4187-B73C-B92148FA85F7}" srcId="{FC46EC38-4285-441D-B0C2-0BA2BE246F94}" destId="{1AAAF141-FE27-4D8B-B79A-9BBC442E5182}" srcOrd="1" destOrd="0" parTransId="{63401743-CC4D-4256-AD29-4AE0674C1B33}" sibTransId="{B677526D-1796-46A9-AC49-1B9712E653BA}"/>
    <dgm:cxn modelId="{D6590FB2-EF62-4A1C-9A14-45B0B9FFA306}" type="presOf" srcId="{1AAAF141-FE27-4D8B-B79A-9BBC442E5182}" destId="{FE7DB62E-F107-4A1A-AD5F-79368CB2AE12}" srcOrd="0" destOrd="3" presId="urn:microsoft.com/office/officeart/2005/8/layout/vList5"/>
    <dgm:cxn modelId="{3AC525B9-839D-4BB8-AC57-66F5799FA0F7}" type="presOf" srcId="{671432CC-ABE0-452D-B2DA-321ADD111CB3}" destId="{FE7DB62E-F107-4A1A-AD5F-79368CB2AE12}" srcOrd="0" destOrd="0" presId="urn:microsoft.com/office/officeart/2005/8/layout/vList5"/>
    <dgm:cxn modelId="{AA4435C6-BF79-4BC5-B32D-A764F4EDD254}" type="presOf" srcId="{7D043AD6-5E3C-4474-B714-59979C93CD2D}" destId="{8FA3600A-6357-4450-A81A-55FDB036395D}" srcOrd="0" destOrd="0" presId="urn:microsoft.com/office/officeart/2005/8/layout/vList5"/>
    <dgm:cxn modelId="{0B183BCB-0D3B-40C7-B7D7-A060BF4C6AB2}" type="presOf" srcId="{83987C31-B8D1-431D-B414-BC35B3EC9778}" destId="{FE7DB62E-F107-4A1A-AD5F-79368CB2AE12}" srcOrd="0" destOrd="4" presId="urn:microsoft.com/office/officeart/2005/8/layout/vList5"/>
    <dgm:cxn modelId="{D4000CD8-08DF-49F0-B5AE-F3E31A38636F}" type="presOf" srcId="{56A7A8D1-8F38-49F8-B620-1E4D0BEEE28D}" destId="{89E6AB63-7A5B-4637-B629-E06947F73262}" srcOrd="0" destOrd="0" presId="urn:microsoft.com/office/officeart/2005/8/layout/vList5"/>
    <dgm:cxn modelId="{F77F2BDE-F7B5-4AB6-94FE-CE4C84A7006D}" type="presOf" srcId="{8637AD5D-0C98-4612-AD04-BEA03E675FCA}" destId="{8324935A-13E2-46AB-BD52-B9D6DA038881}" srcOrd="0" destOrd="0" presId="urn:microsoft.com/office/officeart/2005/8/layout/vList5"/>
    <dgm:cxn modelId="{9A6802EC-BDF4-4A36-9F5E-0AFF4D9E53E2}" type="presParOf" srcId="{8FA3600A-6357-4450-A81A-55FDB036395D}" destId="{8C4521A7-FAD3-4268-89C8-09F0B126796F}" srcOrd="0" destOrd="0" presId="urn:microsoft.com/office/officeart/2005/8/layout/vList5"/>
    <dgm:cxn modelId="{7F883548-132F-446D-9BE7-55E7B64B554A}" type="presParOf" srcId="{8C4521A7-FAD3-4268-89C8-09F0B126796F}" destId="{8324935A-13E2-46AB-BD52-B9D6DA038881}" srcOrd="0" destOrd="0" presId="urn:microsoft.com/office/officeart/2005/8/layout/vList5"/>
    <dgm:cxn modelId="{AF3CBC37-41BB-40FC-9B3C-4E805B9E676C}" type="presParOf" srcId="{8C4521A7-FAD3-4268-89C8-09F0B126796F}" destId="{FE7DB62E-F107-4A1A-AD5F-79368CB2AE12}" srcOrd="1" destOrd="0" presId="urn:microsoft.com/office/officeart/2005/8/layout/vList5"/>
    <dgm:cxn modelId="{7FD075F3-2C2D-4DB8-A440-459DC2C14CA1}" type="presParOf" srcId="{8FA3600A-6357-4450-A81A-55FDB036395D}" destId="{A0142704-3EDF-4F6F-86D4-9F48D949BD9B}" srcOrd="1" destOrd="0" presId="urn:microsoft.com/office/officeart/2005/8/layout/vList5"/>
    <dgm:cxn modelId="{02D714D3-18F6-490E-9B23-B27DFF3037FE}" type="presParOf" srcId="{8FA3600A-6357-4450-A81A-55FDB036395D}" destId="{C8CA242E-0547-4FDB-B224-B5123EB4AD09}" srcOrd="2" destOrd="0" presId="urn:microsoft.com/office/officeart/2005/8/layout/vList5"/>
    <dgm:cxn modelId="{2C5F886F-78DA-4296-93D1-3FE495F27C4E}" type="presParOf" srcId="{C8CA242E-0547-4FDB-B224-B5123EB4AD09}" destId="{89E6AB63-7A5B-4637-B629-E06947F73262}" srcOrd="0" destOrd="0" presId="urn:microsoft.com/office/officeart/2005/8/layout/vList5"/>
    <dgm:cxn modelId="{088E04D0-B1E4-4DBB-B305-861F57B545D6}" type="presParOf" srcId="{C8CA242E-0547-4FDB-B224-B5123EB4AD09}" destId="{4B9BDD64-7B82-43C1-BFC6-5B83C8E5D63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16DF6-92FF-4213-8EAE-0F9156FEC9B2}">
      <dsp:nvSpPr>
        <dsp:cNvPr id="0" name=""/>
        <dsp:cNvSpPr/>
      </dsp:nvSpPr>
      <dsp:spPr>
        <a:xfrm rot="5400000">
          <a:off x="6988729" y="-3695416"/>
          <a:ext cx="847711" cy="8455320"/>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IBM Plex Sans" panose="020B0503050203000203" pitchFamily="34" charset="0"/>
            </a:rPr>
            <a:t>Breaks down the text paragraphs, sentences, and words.</a:t>
          </a:r>
        </a:p>
        <a:p>
          <a:pPr marL="171450" lvl="1" indent="-171450" algn="l" defTabSz="711200">
            <a:lnSpc>
              <a:spcPct val="90000"/>
            </a:lnSpc>
            <a:spcBef>
              <a:spcPct val="0"/>
            </a:spcBef>
            <a:spcAft>
              <a:spcPct val="15000"/>
            </a:spcAft>
            <a:buChar char="•"/>
          </a:pPr>
          <a:r>
            <a:rPr lang="en-US" sz="1600" kern="1200" dirty="0">
              <a:latin typeface="IBM Plex Sans" panose="020B0503050203000203" pitchFamily="34" charset="0"/>
            </a:rPr>
            <a:t>Analysis is done for identification and description of the structure of words.</a:t>
          </a:r>
        </a:p>
        <a:p>
          <a:pPr marL="171450" lvl="1" indent="-171450" algn="l" defTabSz="711200">
            <a:lnSpc>
              <a:spcPct val="90000"/>
            </a:lnSpc>
            <a:spcBef>
              <a:spcPct val="0"/>
            </a:spcBef>
            <a:spcAft>
              <a:spcPct val="15000"/>
            </a:spcAft>
            <a:buChar char="•"/>
          </a:pPr>
          <a:r>
            <a:rPr lang="en-US" sz="1600" kern="1200" dirty="0">
              <a:latin typeface="IBM Plex Sans" panose="020B0503050203000203" pitchFamily="34" charset="0"/>
            </a:rPr>
            <a:t>Techniques used: stop word removal, tokenization, stemming, and lemmatization.</a:t>
          </a:r>
        </a:p>
      </dsp:txBody>
      <dsp:txXfrm rot="-5400000">
        <a:off x="3184925" y="149770"/>
        <a:ext cx="8413938" cy="764947"/>
      </dsp:txXfrm>
    </dsp:sp>
    <dsp:sp modelId="{C463B636-7723-48D4-A352-1EFFF4614CE4}">
      <dsp:nvSpPr>
        <dsp:cNvPr id="0" name=""/>
        <dsp:cNvSpPr/>
      </dsp:nvSpPr>
      <dsp:spPr>
        <a:xfrm>
          <a:off x="892" y="2423"/>
          <a:ext cx="3184033" cy="1059639"/>
        </a:xfrm>
        <a:prstGeom prst="roundRect">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IBM Plex Sans" panose="020B0503050203000203" pitchFamily="34" charset="0"/>
            </a:rPr>
            <a:t>Morphological Analysis/ Lexical Analysis</a:t>
          </a:r>
        </a:p>
      </dsp:txBody>
      <dsp:txXfrm>
        <a:off x="52619" y="54150"/>
        <a:ext cx="3080579" cy="956185"/>
      </dsp:txXfrm>
    </dsp:sp>
    <dsp:sp modelId="{CEC58363-797C-4577-92B2-6D1552ACA499}">
      <dsp:nvSpPr>
        <dsp:cNvPr id="0" name=""/>
        <dsp:cNvSpPr/>
      </dsp:nvSpPr>
      <dsp:spPr>
        <a:xfrm rot="5400000">
          <a:off x="6988729" y="-2582794"/>
          <a:ext cx="847711" cy="8455320"/>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IBM Plex Sans" panose="020B0503050203000203" pitchFamily="34" charset="0"/>
            </a:rPr>
            <a:t>Checks grammar, arrangements of words, and the relationship between the words.</a:t>
          </a:r>
        </a:p>
        <a:p>
          <a:pPr marL="171450" lvl="1" indent="-171450" algn="l" defTabSz="711200">
            <a:lnSpc>
              <a:spcPct val="90000"/>
            </a:lnSpc>
            <a:spcBef>
              <a:spcPct val="0"/>
            </a:spcBef>
            <a:spcAft>
              <a:spcPct val="15000"/>
            </a:spcAft>
            <a:buChar char="•"/>
          </a:pPr>
          <a:r>
            <a:rPr lang="en-US" sz="1600" kern="1200" dirty="0">
              <a:latin typeface="IBM Plex Sans" panose="020B0503050203000203" pitchFamily="34" charset="0"/>
            </a:rPr>
            <a:t>Techniques used: dependency parsing, and part of speech (POS) tagging.</a:t>
          </a:r>
        </a:p>
      </dsp:txBody>
      <dsp:txXfrm rot="-5400000">
        <a:off x="3184925" y="1262392"/>
        <a:ext cx="8413938" cy="764947"/>
      </dsp:txXfrm>
    </dsp:sp>
    <dsp:sp modelId="{A07C8DBB-D243-49B2-B598-E6969668AEB6}">
      <dsp:nvSpPr>
        <dsp:cNvPr id="0" name=""/>
        <dsp:cNvSpPr/>
      </dsp:nvSpPr>
      <dsp:spPr>
        <a:xfrm>
          <a:off x="892" y="1115045"/>
          <a:ext cx="3184033" cy="1059639"/>
        </a:xfrm>
        <a:prstGeom prst="roundRect">
          <a:avLst/>
        </a:prstGeom>
        <a:gradFill rotWithShape="0">
          <a:gsLst>
            <a:gs pos="0">
              <a:schemeClr val="accent2">
                <a:alpha val="90000"/>
                <a:hueOff val="0"/>
                <a:satOff val="0"/>
                <a:lumOff val="0"/>
                <a:alphaOff val="-10000"/>
                <a:satMod val="103000"/>
                <a:lumMod val="102000"/>
                <a:tint val="94000"/>
              </a:schemeClr>
            </a:gs>
            <a:gs pos="50000">
              <a:schemeClr val="accent2">
                <a:alpha val="90000"/>
                <a:hueOff val="0"/>
                <a:satOff val="0"/>
                <a:lumOff val="0"/>
                <a:alphaOff val="-10000"/>
                <a:satMod val="110000"/>
                <a:lumMod val="100000"/>
                <a:shade val="100000"/>
              </a:schemeClr>
            </a:gs>
            <a:gs pos="100000">
              <a:schemeClr val="accent2">
                <a:alpha val="90000"/>
                <a:hueOff val="0"/>
                <a:satOff val="0"/>
                <a:lumOff val="0"/>
                <a:alphaOff val="-1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IBM Plex Sans" panose="020B0503050203000203" pitchFamily="34" charset="0"/>
            </a:rPr>
            <a:t>Syntactic Analysis</a:t>
          </a:r>
        </a:p>
      </dsp:txBody>
      <dsp:txXfrm>
        <a:off x="52619" y="1166772"/>
        <a:ext cx="3080579" cy="956185"/>
      </dsp:txXfrm>
    </dsp:sp>
    <dsp:sp modelId="{9F8BB150-E6E9-4F60-A27A-48942EE55EF1}">
      <dsp:nvSpPr>
        <dsp:cNvPr id="0" name=""/>
        <dsp:cNvSpPr/>
      </dsp:nvSpPr>
      <dsp:spPr>
        <a:xfrm rot="5400000">
          <a:off x="6988729" y="-1470172"/>
          <a:ext cx="847711" cy="8455320"/>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IBM Plex Sans" panose="020B0503050203000203" pitchFamily="34" charset="0"/>
            </a:rPr>
            <a:t>Extracts meaningful information from the text.</a:t>
          </a:r>
        </a:p>
        <a:p>
          <a:pPr marL="171450" lvl="1" indent="-171450" algn="l" defTabSz="711200">
            <a:lnSpc>
              <a:spcPct val="90000"/>
            </a:lnSpc>
            <a:spcBef>
              <a:spcPct val="0"/>
            </a:spcBef>
            <a:spcAft>
              <a:spcPct val="15000"/>
            </a:spcAft>
            <a:buChar char="•"/>
          </a:pPr>
          <a:r>
            <a:rPr lang="en-US" sz="1600" kern="1200" dirty="0">
              <a:latin typeface="IBM Plex Sans" panose="020B0503050203000203" pitchFamily="34" charset="0"/>
            </a:rPr>
            <a:t>Rejects and ignores the sentences that do not make sense.</a:t>
          </a:r>
        </a:p>
      </dsp:txBody>
      <dsp:txXfrm rot="-5400000">
        <a:off x="3184925" y="2375014"/>
        <a:ext cx="8413938" cy="764947"/>
      </dsp:txXfrm>
    </dsp:sp>
    <dsp:sp modelId="{627E2A63-BF41-41F4-B233-D75A313CEDA3}">
      <dsp:nvSpPr>
        <dsp:cNvPr id="0" name=""/>
        <dsp:cNvSpPr/>
      </dsp:nvSpPr>
      <dsp:spPr>
        <a:xfrm>
          <a:off x="892" y="2227667"/>
          <a:ext cx="3184033" cy="1059639"/>
        </a:xfrm>
        <a:prstGeom prst="roundRect">
          <a:avLst/>
        </a:prstGeom>
        <a:gradFill rotWithShape="0">
          <a:gsLst>
            <a:gs pos="0">
              <a:schemeClr val="accent2">
                <a:alpha val="90000"/>
                <a:hueOff val="0"/>
                <a:satOff val="0"/>
                <a:lumOff val="0"/>
                <a:alphaOff val="-20000"/>
                <a:satMod val="103000"/>
                <a:lumMod val="102000"/>
                <a:tint val="94000"/>
              </a:schemeClr>
            </a:gs>
            <a:gs pos="50000">
              <a:schemeClr val="accent2">
                <a:alpha val="90000"/>
                <a:hueOff val="0"/>
                <a:satOff val="0"/>
                <a:lumOff val="0"/>
                <a:alphaOff val="-20000"/>
                <a:satMod val="110000"/>
                <a:lumMod val="100000"/>
                <a:shade val="100000"/>
              </a:schemeClr>
            </a:gs>
            <a:gs pos="100000">
              <a:schemeClr val="accent2">
                <a:alpha val="90000"/>
                <a:hueOff val="0"/>
                <a:satOff val="0"/>
                <a:lumOff val="0"/>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IBM Plex Sans" panose="020B0503050203000203" pitchFamily="34" charset="0"/>
            </a:rPr>
            <a:t>Semantic Analysis</a:t>
          </a:r>
        </a:p>
      </dsp:txBody>
      <dsp:txXfrm>
        <a:off x="52619" y="2279394"/>
        <a:ext cx="3080579" cy="956185"/>
      </dsp:txXfrm>
    </dsp:sp>
    <dsp:sp modelId="{CAC99BF7-F0BB-4318-964D-905BA8F5B123}">
      <dsp:nvSpPr>
        <dsp:cNvPr id="0" name=""/>
        <dsp:cNvSpPr/>
      </dsp:nvSpPr>
      <dsp:spPr>
        <a:xfrm rot="5400000">
          <a:off x="6988729" y="-357550"/>
          <a:ext cx="847711" cy="8455320"/>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IBM Plex Sans" panose="020B0503050203000203" pitchFamily="34" charset="0"/>
            </a:rPr>
            <a:t>Studies the underlying meaning of a spoken or written text as it considers the social and historical contexts.</a:t>
          </a:r>
        </a:p>
        <a:p>
          <a:pPr marL="171450" lvl="1" indent="-171450" algn="l" defTabSz="711200">
            <a:lnSpc>
              <a:spcPct val="90000"/>
            </a:lnSpc>
            <a:spcBef>
              <a:spcPct val="0"/>
            </a:spcBef>
            <a:spcAft>
              <a:spcPct val="15000"/>
            </a:spcAft>
            <a:buChar char="•"/>
          </a:pPr>
          <a:r>
            <a:rPr lang="en-US" sz="1600" kern="1200" dirty="0">
              <a:latin typeface="IBM Plex Sans" panose="020B0503050203000203" pitchFamily="34" charset="0"/>
            </a:rPr>
            <a:t>Helps in studying the whole text.</a:t>
          </a:r>
        </a:p>
      </dsp:txBody>
      <dsp:txXfrm rot="-5400000">
        <a:off x="3184925" y="3487636"/>
        <a:ext cx="8413938" cy="764947"/>
      </dsp:txXfrm>
    </dsp:sp>
    <dsp:sp modelId="{4DEF30A3-2716-420F-9B7A-5D3D7A63F2B1}">
      <dsp:nvSpPr>
        <dsp:cNvPr id="0" name=""/>
        <dsp:cNvSpPr/>
      </dsp:nvSpPr>
      <dsp:spPr>
        <a:xfrm>
          <a:off x="892" y="3340289"/>
          <a:ext cx="3184033" cy="1059639"/>
        </a:xfrm>
        <a:prstGeom prst="roundRect">
          <a:avLst/>
        </a:prstGeom>
        <a:gradFill rotWithShape="0">
          <a:gsLst>
            <a:gs pos="0">
              <a:schemeClr val="accent2">
                <a:alpha val="90000"/>
                <a:hueOff val="0"/>
                <a:satOff val="0"/>
                <a:lumOff val="0"/>
                <a:alphaOff val="-30000"/>
                <a:satMod val="103000"/>
                <a:lumMod val="102000"/>
                <a:tint val="94000"/>
              </a:schemeClr>
            </a:gs>
            <a:gs pos="50000">
              <a:schemeClr val="accent2">
                <a:alpha val="90000"/>
                <a:hueOff val="0"/>
                <a:satOff val="0"/>
                <a:lumOff val="0"/>
                <a:alphaOff val="-30000"/>
                <a:satMod val="110000"/>
                <a:lumMod val="100000"/>
                <a:shade val="100000"/>
              </a:schemeClr>
            </a:gs>
            <a:gs pos="100000">
              <a:schemeClr val="accent2">
                <a:alpha val="90000"/>
                <a:hueOff val="0"/>
                <a:satOff val="0"/>
                <a:lumOff val="0"/>
                <a:alpha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IBM Plex Sans" panose="020B0503050203000203" pitchFamily="34" charset="0"/>
            </a:rPr>
            <a:t>Discourse Integration</a:t>
          </a:r>
        </a:p>
      </dsp:txBody>
      <dsp:txXfrm>
        <a:off x="52619" y="3392016"/>
        <a:ext cx="3080579" cy="956185"/>
      </dsp:txXfrm>
    </dsp:sp>
    <dsp:sp modelId="{E7FE8866-E5BF-4F6A-89B2-FC79075CEA6E}">
      <dsp:nvSpPr>
        <dsp:cNvPr id="0" name=""/>
        <dsp:cNvSpPr/>
      </dsp:nvSpPr>
      <dsp:spPr>
        <a:xfrm rot="5400000">
          <a:off x="6988729" y="755071"/>
          <a:ext cx="847711" cy="8455320"/>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IBM Plex Sans" panose="020B0503050203000203" pitchFamily="34" charset="0"/>
            </a:rPr>
            <a:t>Interprets the text by using information from the previous steps.</a:t>
          </a:r>
        </a:p>
        <a:p>
          <a:pPr marL="171450" lvl="1" indent="-171450" algn="l" defTabSz="711200">
            <a:lnSpc>
              <a:spcPct val="90000"/>
            </a:lnSpc>
            <a:spcBef>
              <a:spcPct val="0"/>
            </a:spcBef>
            <a:spcAft>
              <a:spcPct val="15000"/>
            </a:spcAft>
            <a:buChar char="•"/>
          </a:pPr>
          <a:r>
            <a:rPr lang="en-US" sz="1600" kern="1200" dirty="0">
              <a:latin typeface="IBM Plex Sans" panose="020B0503050203000203" pitchFamily="34" charset="0"/>
            </a:rPr>
            <a:t>Understands the communicative and social content.</a:t>
          </a:r>
        </a:p>
      </dsp:txBody>
      <dsp:txXfrm rot="-5400000">
        <a:off x="3184925" y="4600257"/>
        <a:ext cx="8413938" cy="764947"/>
      </dsp:txXfrm>
    </dsp:sp>
    <dsp:sp modelId="{93EF5E17-63C1-4CC6-8E2F-2E1E20691AF0}">
      <dsp:nvSpPr>
        <dsp:cNvPr id="0" name=""/>
        <dsp:cNvSpPr/>
      </dsp:nvSpPr>
      <dsp:spPr>
        <a:xfrm>
          <a:off x="892" y="4452911"/>
          <a:ext cx="3184033" cy="1059639"/>
        </a:xfrm>
        <a:prstGeom prst="roundRect">
          <a:avLst/>
        </a:prstGeom>
        <a:gradFill rotWithShape="0">
          <a:gsLst>
            <a:gs pos="0">
              <a:schemeClr val="accent2">
                <a:alpha val="90000"/>
                <a:hueOff val="0"/>
                <a:satOff val="0"/>
                <a:lumOff val="0"/>
                <a:alphaOff val="-40000"/>
                <a:satMod val="103000"/>
                <a:lumMod val="102000"/>
                <a:tint val="94000"/>
              </a:schemeClr>
            </a:gs>
            <a:gs pos="50000">
              <a:schemeClr val="accent2">
                <a:alpha val="90000"/>
                <a:hueOff val="0"/>
                <a:satOff val="0"/>
                <a:lumOff val="0"/>
                <a:alphaOff val="-40000"/>
                <a:satMod val="110000"/>
                <a:lumMod val="100000"/>
                <a:shade val="100000"/>
              </a:schemeClr>
            </a:gs>
            <a:gs pos="100000">
              <a:schemeClr val="accent2">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IBM Plex Sans" panose="020B0503050203000203" pitchFamily="34" charset="0"/>
            </a:rPr>
            <a:t>Pragmatic Analysis</a:t>
          </a:r>
        </a:p>
      </dsp:txBody>
      <dsp:txXfrm>
        <a:off x="52619" y="4504638"/>
        <a:ext cx="3080579" cy="9561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395F7-86BD-4D2F-9874-789238A5DD59}">
      <dsp:nvSpPr>
        <dsp:cNvPr id="0" name=""/>
        <dsp:cNvSpPr/>
      </dsp:nvSpPr>
      <dsp:spPr>
        <a:xfrm>
          <a:off x="0" y="5095314"/>
          <a:ext cx="3339193" cy="41806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IBM Plex Sans" panose="020B0503050203000203" pitchFamily="34" charset="0"/>
            </a:rPr>
            <a:t>Chunking</a:t>
          </a:r>
        </a:p>
      </dsp:txBody>
      <dsp:txXfrm>
        <a:off x="0" y="5095314"/>
        <a:ext cx="3339193" cy="418066"/>
      </dsp:txXfrm>
    </dsp:sp>
    <dsp:sp modelId="{378B1DBA-E8B8-4DB8-AD33-EA4024059A96}">
      <dsp:nvSpPr>
        <dsp:cNvPr id="0" name=""/>
        <dsp:cNvSpPr/>
      </dsp:nvSpPr>
      <dsp:spPr>
        <a:xfrm rot="10800000">
          <a:off x="0" y="4458599"/>
          <a:ext cx="3339193" cy="642986"/>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IBM Plex Sans" panose="020B0503050203000203" pitchFamily="34" charset="0"/>
            </a:rPr>
            <a:t>Named entity recognition (NER)</a:t>
          </a:r>
        </a:p>
      </dsp:txBody>
      <dsp:txXfrm rot="10800000">
        <a:off x="0" y="4458599"/>
        <a:ext cx="3339193" cy="417793"/>
      </dsp:txXfrm>
    </dsp:sp>
    <dsp:sp modelId="{2B91F51B-4735-4FCC-BF9C-945B62739484}">
      <dsp:nvSpPr>
        <dsp:cNvPr id="0" name=""/>
        <dsp:cNvSpPr/>
      </dsp:nvSpPr>
      <dsp:spPr>
        <a:xfrm rot="10800000">
          <a:off x="0" y="3821884"/>
          <a:ext cx="3339193" cy="642986"/>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IBM Plex Sans" panose="020B0503050203000203" pitchFamily="34" charset="0"/>
            </a:rPr>
            <a:t>Part of speech (POS) tagging</a:t>
          </a:r>
        </a:p>
      </dsp:txBody>
      <dsp:txXfrm rot="10800000">
        <a:off x="0" y="3821884"/>
        <a:ext cx="3339193" cy="417793"/>
      </dsp:txXfrm>
    </dsp:sp>
    <dsp:sp modelId="{101E97C7-0A9F-4B9E-8040-860666702AE3}">
      <dsp:nvSpPr>
        <dsp:cNvPr id="0" name=""/>
        <dsp:cNvSpPr/>
      </dsp:nvSpPr>
      <dsp:spPr>
        <a:xfrm rot="10800000">
          <a:off x="0" y="3185169"/>
          <a:ext cx="3339193" cy="642986"/>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IBM Plex Sans" panose="020B0503050203000203" pitchFamily="34" charset="0"/>
            </a:rPr>
            <a:t>Dependency Parsing (DP)</a:t>
          </a:r>
        </a:p>
      </dsp:txBody>
      <dsp:txXfrm rot="10800000">
        <a:off x="0" y="3185169"/>
        <a:ext cx="3339193" cy="417793"/>
      </dsp:txXfrm>
    </dsp:sp>
    <dsp:sp modelId="{4729AC6D-5177-4FE6-9DC1-8DE30324255F}">
      <dsp:nvSpPr>
        <dsp:cNvPr id="0" name=""/>
        <dsp:cNvSpPr/>
      </dsp:nvSpPr>
      <dsp:spPr>
        <a:xfrm rot="10800000">
          <a:off x="0" y="2548454"/>
          <a:ext cx="3339193" cy="642986"/>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IBM Plex Sans" panose="020B0503050203000203" pitchFamily="34" charset="0"/>
            </a:rPr>
            <a:t>Stop words removal</a:t>
          </a:r>
        </a:p>
      </dsp:txBody>
      <dsp:txXfrm rot="10800000">
        <a:off x="0" y="2548454"/>
        <a:ext cx="3339193" cy="417793"/>
      </dsp:txXfrm>
    </dsp:sp>
    <dsp:sp modelId="{446EB971-02CA-47C4-8F23-6D41A9B70C23}">
      <dsp:nvSpPr>
        <dsp:cNvPr id="0" name=""/>
        <dsp:cNvSpPr/>
      </dsp:nvSpPr>
      <dsp:spPr>
        <a:xfrm rot="10800000">
          <a:off x="0" y="1911739"/>
          <a:ext cx="3339193" cy="642986"/>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IBM Plex Sans" panose="020B0503050203000203" pitchFamily="34" charset="0"/>
            </a:rPr>
            <a:t>Lemmatization</a:t>
          </a:r>
        </a:p>
      </dsp:txBody>
      <dsp:txXfrm rot="10800000">
        <a:off x="0" y="1911739"/>
        <a:ext cx="3339193" cy="417793"/>
      </dsp:txXfrm>
    </dsp:sp>
    <dsp:sp modelId="{C2FD0E19-549F-4339-9F87-823CEAF4CC37}">
      <dsp:nvSpPr>
        <dsp:cNvPr id="0" name=""/>
        <dsp:cNvSpPr/>
      </dsp:nvSpPr>
      <dsp:spPr>
        <a:xfrm rot="10800000">
          <a:off x="0" y="1275024"/>
          <a:ext cx="3339193" cy="642986"/>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IBM Plex Sans" panose="020B0503050203000203" pitchFamily="34" charset="0"/>
            </a:rPr>
            <a:t>Stemming</a:t>
          </a:r>
        </a:p>
      </dsp:txBody>
      <dsp:txXfrm rot="10800000">
        <a:off x="0" y="1275024"/>
        <a:ext cx="3339193" cy="417793"/>
      </dsp:txXfrm>
    </dsp:sp>
    <dsp:sp modelId="{A56D7857-1171-411B-A465-909A6A820F7D}">
      <dsp:nvSpPr>
        <dsp:cNvPr id="0" name=""/>
        <dsp:cNvSpPr/>
      </dsp:nvSpPr>
      <dsp:spPr>
        <a:xfrm rot="10800000">
          <a:off x="0" y="638309"/>
          <a:ext cx="3339193" cy="642986"/>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IBM Plex Sans" panose="020B0503050203000203" pitchFamily="34" charset="0"/>
            </a:rPr>
            <a:t>Word tokenization</a:t>
          </a:r>
        </a:p>
      </dsp:txBody>
      <dsp:txXfrm rot="10800000">
        <a:off x="0" y="638309"/>
        <a:ext cx="3339193" cy="417793"/>
      </dsp:txXfrm>
    </dsp:sp>
    <dsp:sp modelId="{F81B91F6-C4E5-4CBB-A243-3979F1D170A1}">
      <dsp:nvSpPr>
        <dsp:cNvPr id="0" name=""/>
        <dsp:cNvSpPr/>
      </dsp:nvSpPr>
      <dsp:spPr>
        <a:xfrm rot="10800000">
          <a:off x="0" y="1594"/>
          <a:ext cx="3339193" cy="642986"/>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IBM Plex Sans" panose="020B0503050203000203" pitchFamily="34" charset="0"/>
            </a:rPr>
            <a:t>Sentence segmentation</a:t>
          </a:r>
        </a:p>
      </dsp:txBody>
      <dsp:txXfrm rot="10800000">
        <a:off x="0" y="1594"/>
        <a:ext cx="3339193" cy="4177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97695-6220-45B9-BCE2-C8ABDA9F7704}">
      <dsp:nvSpPr>
        <dsp:cNvPr id="0" name=""/>
        <dsp:cNvSpPr/>
      </dsp:nvSpPr>
      <dsp:spPr>
        <a:xfrm>
          <a:off x="0" y="3844889"/>
          <a:ext cx="9683070" cy="841167"/>
        </a:xfrm>
        <a:prstGeom prst="rect">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latin typeface="IBM Plex Sans" panose="020B0503050203000203" pitchFamily="34" charset="0"/>
            </a:rPr>
            <a:t>Listing the results in order of relevancy.</a:t>
          </a:r>
        </a:p>
      </dsp:txBody>
      <dsp:txXfrm>
        <a:off x="0" y="3844889"/>
        <a:ext cx="9683070" cy="841167"/>
      </dsp:txXfrm>
    </dsp:sp>
    <dsp:sp modelId="{AEFBFCAF-DE3F-48CE-AECC-D2CFDFFBB1E6}">
      <dsp:nvSpPr>
        <dsp:cNvPr id="0" name=""/>
        <dsp:cNvSpPr/>
      </dsp:nvSpPr>
      <dsp:spPr>
        <a:xfrm rot="10800000">
          <a:off x="0" y="2563790"/>
          <a:ext cx="9683070" cy="1293716"/>
        </a:xfrm>
        <a:prstGeom prst="upArrowCallout">
          <a:avLst/>
        </a:prstGeom>
        <a:gradFill rotWithShape="0">
          <a:gsLst>
            <a:gs pos="0">
              <a:schemeClr val="accent2">
                <a:alpha val="90000"/>
                <a:hueOff val="0"/>
                <a:satOff val="0"/>
                <a:lumOff val="0"/>
                <a:alphaOff val="-13333"/>
                <a:satMod val="103000"/>
                <a:lumMod val="102000"/>
                <a:tint val="94000"/>
              </a:schemeClr>
            </a:gs>
            <a:gs pos="50000">
              <a:schemeClr val="accent2">
                <a:alpha val="90000"/>
                <a:hueOff val="0"/>
                <a:satOff val="0"/>
                <a:lumOff val="0"/>
                <a:alphaOff val="-13333"/>
                <a:satMod val="110000"/>
                <a:lumMod val="100000"/>
                <a:shade val="100000"/>
              </a:schemeClr>
            </a:gs>
            <a:gs pos="100000">
              <a:schemeClr val="accent2">
                <a:alpha val="90000"/>
                <a:hueOff val="0"/>
                <a:satOff val="0"/>
                <a:lumOff val="0"/>
                <a:alphaOff val="-1333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latin typeface="IBM Plex Sans" panose="020B0503050203000203" pitchFamily="34" charset="0"/>
            </a:rPr>
            <a:t>Comparing the description of each document with that of the query.</a:t>
          </a:r>
        </a:p>
      </dsp:txBody>
      <dsp:txXfrm rot="10800000">
        <a:off x="0" y="2563790"/>
        <a:ext cx="9683070" cy="840618"/>
      </dsp:txXfrm>
    </dsp:sp>
    <dsp:sp modelId="{5E9FD680-A711-4CAB-A477-F21D828B5618}">
      <dsp:nvSpPr>
        <dsp:cNvPr id="0" name=""/>
        <dsp:cNvSpPr/>
      </dsp:nvSpPr>
      <dsp:spPr>
        <a:xfrm rot="10800000">
          <a:off x="0" y="1282692"/>
          <a:ext cx="9683070" cy="1293716"/>
        </a:xfrm>
        <a:prstGeom prst="upArrowCallout">
          <a:avLst/>
        </a:prstGeom>
        <a:gradFill rotWithShape="0">
          <a:gsLst>
            <a:gs pos="0">
              <a:schemeClr val="accent2">
                <a:alpha val="90000"/>
                <a:hueOff val="0"/>
                <a:satOff val="0"/>
                <a:lumOff val="0"/>
                <a:alphaOff val="-26667"/>
                <a:satMod val="103000"/>
                <a:lumMod val="102000"/>
                <a:tint val="94000"/>
              </a:schemeClr>
            </a:gs>
            <a:gs pos="50000">
              <a:schemeClr val="accent2">
                <a:alpha val="90000"/>
                <a:hueOff val="0"/>
                <a:satOff val="0"/>
                <a:lumOff val="0"/>
                <a:alphaOff val="-26667"/>
                <a:satMod val="110000"/>
                <a:lumMod val="100000"/>
                <a:shade val="100000"/>
              </a:schemeClr>
            </a:gs>
            <a:gs pos="100000">
              <a:schemeClr val="accent2">
                <a:alpha val="90000"/>
                <a:hueOff val="0"/>
                <a:satOff val="0"/>
                <a:lumOff val="0"/>
                <a:alphaOff val="-26667"/>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latin typeface="IBM Plex Sans" panose="020B0503050203000203" pitchFamily="34" charset="0"/>
            </a:rPr>
            <a:t>Transforming the query in the same way as the document content is represented.</a:t>
          </a:r>
        </a:p>
      </dsp:txBody>
      <dsp:txXfrm rot="10800000">
        <a:off x="0" y="1282692"/>
        <a:ext cx="9683070" cy="840618"/>
      </dsp:txXfrm>
    </dsp:sp>
    <dsp:sp modelId="{1136EB14-DBF8-4088-8724-DD68FEC5AB2D}">
      <dsp:nvSpPr>
        <dsp:cNvPr id="0" name=""/>
        <dsp:cNvSpPr/>
      </dsp:nvSpPr>
      <dsp:spPr>
        <a:xfrm rot="10800000">
          <a:off x="0" y="1593"/>
          <a:ext cx="9683070" cy="1293716"/>
        </a:xfrm>
        <a:prstGeom prst="upArrowCallout">
          <a:avLst/>
        </a:prstGeom>
        <a:gradFill rotWithShape="0">
          <a:gsLst>
            <a:gs pos="0">
              <a:schemeClr val="accent2">
                <a:alpha val="90000"/>
                <a:hueOff val="0"/>
                <a:satOff val="0"/>
                <a:lumOff val="0"/>
                <a:alphaOff val="-40000"/>
                <a:satMod val="103000"/>
                <a:lumMod val="102000"/>
                <a:tint val="94000"/>
              </a:schemeClr>
            </a:gs>
            <a:gs pos="50000">
              <a:schemeClr val="accent2">
                <a:alpha val="90000"/>
                <a:hueOff val="0"/>
                <a:satOff val="0"/>
                <a:lumOff val="0"/>
                <a:alphaOff val="-40000"/>
                <a:satMod val="110000"/>
                <a:lumMod val="100000"/>
                <a:shade val="100000"/>
              </a:schemeClr>
            </a:gs>
            <a:gs pos="100000">
              <a:schemeClr val="accent2">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latin typeface="IBM Plex Sans" panose="020B0503050203000203" pitchFamily="34" charset="0"/>
            </a:rPr>
            <a:t>Indexing the collection of documents.</a:t>
          </a:r>
          <a:endParaRPr lang="en-US" sz="2000" kern="1200" dirty="0">
            <a:latin typeface="IBM Plex Sans" panose="020B0503050203000203" pitchFamily="34" charset="0"/>
          </a:endParaRPr>
        </a:p>
      </dsp:txBody>
      <dsp:txXfrm rot="10800000">
        <a:off x="0" y="1593"/>
        <a:ext cx="9683070" cy="8406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DB62E-F107-4A1A-AD5F-79368CB2AE12}">
      <dsp:nvSpPr>
        <dsp:cNvPr id="0" name=""/>
        <dsp:cNvSpPr/>
      </dsp:nvSpPr>
      <dsp:spPr>
        <a:xfrm rot="5400000">
          <a:off x="6782150" y="-2563277"/>
          <a:ext cx="2091589" cy="7367477"/>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IBM Plex Sans" panose="020B0503050203000203" pitchFamily="34" charset="0"/>
            </a:rPr>
            <a:t>The process of selecting terms to represent a text. </a:t>
          </a:r>
        </a:p>
        <a:p>
          <a:pPr marL="171450" lvl="1" indent="-171450" algn="l" defTabSz="800100">
            <a:lnSpc>
              <a:spcPct val="90000"/>
            </a:lnSpc>
            <a:spcBef>
              <a:spcPct val="0"/>
            </a:spcBef>
            <a:spcAft>
              <a:spcPct val="15000"/>
            </a:spcAft>
            <a:buChar char="•"/>
          </a:pPr>
          <a:r>
            <a:rPr lang="en-US" sz="1800" kern="1200" dirty="0">
              <a:latin typeface="IBM Plex Sans" panose="020B0503050203000203" pitchFamily="34" charset="0"/>
            </a:rPr>
            <a:t>Tasks: </a:t>
          </a:r>
        </a:p>
        <a:p>
          <a:pPr marL="342900" lvl="2" indent="-171450" algn="l" defTabSz="711200">
            <a:lnSpc>
              <a:spcPct val="90000"/>
            </a:lnSpc>
            <a:spcBef>
              <a:spcPct val="0"/>
            </a:spcBef>
            <a:spcAft>
              <a:spcPct val="15000"/>
            </a:spcAft>
            <a:buFont typeface="IBM Plex Sans" panose="020B0503050203000203" pitchFamily="34" charset="0"/>
            <a:buChar char="-"/>
          </a:pPr>
          <a:r>
            <a:rPr lang="en-US" sz="1600" kern="1200" dirty="0">
              <a:latin typeface="IBM Plex Sans" panose="020B0503050203000203" pitchFamily="34" charset="0"/>
            </a:rPr>
            <a:t>Tokenization of string</a:t>
          </a:r>
        </a:p>
        <a:p>
          <a:pPr marL="342900" lvl="2" indent="-171450" algn="l" defTabSz="711200">
            <a:lnSpc>
              <a:spcPct val="90000"/>
            </a:lnSpc>
            <a:spcBef>
              <a:spcPct val="0"/>
            </a:spcBef>
            <a:spcAft>
              <a:spcPct val="15000"/>
            </a:spcAft>
            <a:buFont typeface="IBM Plex Sans" panose="020B0503050203000203" pitchFamily="34" charset="0"/>
            <a:buChar char="-"/>
          </a:pPr>
          <a:r>
            <a:rPr lang="en-US" sz="1600" kern="1200" dirty="0">
              <a:latin typeface="IBM Plex Sans" panose="020B0503050203000203" pitchFamily="34" charset="0"/>
            </a:rPr>
            <a:t>Removing frequent words</a:t>
          </a:r>
        </a:p>
        <a:p>
          <a:pPr marL="342900" lvl="2" indent="-171450" algn="l" defTabSz="711200">
            <a:lnSpc>
              <a:spcPct val="90000"/>
            </a:lnSpc>
            <a:spcBef>
              <a:spcPct val="0"/>
            </a:spcBef>
            <a:spcAft>
              <a:spcPct val="15000"/>
            </a:spcAft>
            <a:buFont typeface="IBM Plex Sans" panose="020B0503050203000203" pitchFamily="34" charset="0"/>
            <a:buChar char="-"/>
          </a:pPr>
          <a:r>
            <a:rPr lang="en-US" sz="1600" kern="1200" dirty="0">
              <a:latin typeface="IBM Plex Sans" panose="020B0503050203000203" pitchFamily="34" charset="0"/>
            </a:rPr>
            <a:t>Stemming</a:t>
          </a:r>
        </a:p>
      </dsp:txBody>
      <dsp:txXfrm rot="-5400000">
        <a:off x="4144207" y="176769"/>
        <a:ext cx="7265374" cy="1887383"/>
      </dsp:txXfrm>
    </dsp:sp>
    <dsp:sp modelId="{8324935A-13E2-46AB-BD52-B9D6DA038881}">
      <dsp:nvSpPr>
        <dsp:cNvPr id="0" name=""/>
        <dsp:cNvSpPr/>
      </dsp:nvSpPr>
      <dsp:spPr>
        <a:xfrm>
          <a:off x="0" y="56"/>
          <a:ext cx="4144206" cy="2240809"/>
        </a:xfrm>
        <a:prstGeom prst="roundRect">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6220" tIns="118110" rIns="236220" bIns="118110" numCol="1" spcCol="1270" anchor="ctr" anchorCtr="0">
          <a:noAutofit/>
        </a:bodyPr>
        <a:lstStyle/>
        <a:p>
          <a:pPr marL="0" lvl="0" indent="0" algn="ctr" defTabSz="2755900">
            <a:lnSpc>
              <a:spcPct val="90000"/>
            </a:lnSpc>
            <a:spcBef>
              <a:spcPct val="0"/>
            </a:spcBef>
            <a:spcAft>
              <a:spcPct val="35000"/>
            </a:spcAft>
            <a:buNone/>
          </a:pPr>
          <a:r>
            <a:rPr lang="en-US" sz="6200" kern="1200" dirty="0">
              <a:latin typeface="IBM Plex Sans" panose="020B0503050203000203" pitchFamily="34" charset="0"/>
            </a:rPr>
            <a:t>Indexing</a:t>
          </a:r>
        </a:p>
      </dsp:txBody>
      <dsp:txXfrm>
        <a:off x="109387" y="109443"/>
        <a:ext cx="3925432" cy="2022035"/>
      </dsp:txXfrm>
    </dsp:sp>
    <dsp:sp modelId="{4B9BDD64-7B82-43C1-BFC6-5B83C8E5D63B}">
      <dsp:nvSpPr>
        <dsp:cNvPr id="0" name=""/>
        <dsp:cNvSpPr/>
      </dsp:nvSpPr>
      <dsp:spPr>
        <a:xfrm rot="5400000">
          <a:off x="6738606" y="-210427"/>
          <a:ext cx="2178676" cy="7367477"/>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srgbClr val="181818">
                  <a:hueOff val="0"/>
                  <a:satOff val="0"/>
                  <a:lumOff val="0"/>
                  <a:alphaOff val="0"/>
                </a:srgbClr>
              </a:solidFill>
              <a:latin typeface="IBM Plex Sans" panose="020B0503050203000203" pitchFamily="34" charset="0"/>
              <a:ea typeface="+mn-ea"/>
              <a:cs typeface="+mn-cs"/>
            </a:rPr>
            <a:t>The process of finding a measure of similarity between two text representations</a:t>
          </a:r>
        </a:p>
        <a:p>
          <a:pPr marL="171450" lvl="1" indent="-171450" algn="l" defTabSz="800100">
            <a:lnSpc>
              <a:spcPct val="90000"/>
            </a:lnSpc>
            <a:spcBef>
              <a:spcPct val="0"/>
            </a:spcBef>
            <a:spcAft>
              <a:spcPct val="15000"/>
            </a:spcAft>
            <a:buChar char="•"/>
          </a:pPr>
          <a:r>
            <a:rPr lang="en-US" sz="1800" kern="1200" dirty="0">
              <a:solidFill>
                <a:srgbClr val="181818">
                  <a:hueOff val="0"/>
                  <a:satOff val="0"/>
                  <a:lumOff val="0"/>
                  <a:alphaOff val="0"/>
                </a:srgbClr>
              </a:solidFill>
              <a:latin typeface="IBM Plex Sans" panose="020B0503050203000203" pitchFamily="34" charset="0"/>
              <a:ea typeface="+mn-ea"/>
              <a:cs typeface="+mn-cs"/>
            </a:rPr>
            <a:t>The relevance of a document is computed based on the following parameters: </a:t>
          </a:r>
        </a:p>
        <a:p>
          <a:pPr marL="342900" lvl="2" indent="-171450" algn="l" defTabSz="711200">
            <a:lnSpc>
              <a:spcPct val="90000"/>
            </a:lnSpc>
            <a:spcBef>
              <a:spcPct val="0"/>
            </a:spcBef>
            <a:spcAft>
              <a:spcPct val="15000"/>
            </a:spcAft>
            <a:buFont typeface="IBM Plex Sans" panose="020B0503050203000203" pitchFamily="34" charset="0"/>
            <a:buChar char="-"/>
          </a:pPr>
          <a:r>
            <a:rPr lang="en-US" sz="1600" kern="1200" dirty="0">
              <a:solidFill>
                <a:srgbClr val="181818">
                  <a:hueOff val="0"/>
                  <a:satOff val="0"/>
                  <a:lumOff val="0"/>
                  <a:alphaOff val="0"/>
                </a:srgbClr>
              </a:solidFill>
              <a:latin typeface="IBM Plex Sans" panose="020B0503050203000203" pitchFamily="34" charset="0"/>
              <a:ea typeface="+mn-ea"/>
              <a:cs typeface="+mn-cs"/>
            </a:rPr>
            <a:t>Term frequency (TF)</a:t>
          </a:r>
        </a:p>
        <a:p>
          <a:pPr marL="342900" lvl="2" indent="-171450" algn="l" defTabSz="711200">
            <a:lnSpc>
              <a:spcPct val="90000"/>
            </a:lnSpc>
            <a:spcBef>
              <a:spcPct val="0"/>
            </a:spcBef>
            <a:spcAft>
              <a:spcPct val="15000"/>
            </a:spcAft>
            <a:buFont typeface="IBM Plex Sans" panose="020B0503050203000203" pitchFamily="34" charset="0"/>
            <a:buChar char="-"/>
          </a:pPr>
          <a:r>
            <a:rPr lang="en-US" sz="1600" kern="1200" dirty="0">
              <a:solidFill>
                <a:srgbClr val="181818">
                  <a:hueOff val="0"/>
                  <a:satOff val="0"/>
                  <a:lumOff val="0"/>
                  <a:alphaOff val="0"/>
                </a:srgbClr>
              </a:solidFill>
              <a:latin typeface="IBM Plex Sans" panose="020B0503050203000203" pitchFamily="34" charset="0"/>
              <a:ea typeface="+mn-ea"/>
              <a:cs typeface="+mn-cs"/>
            </a:rPr>
            <a:t>Inverse Document Frequency (IDF)</a:t>
          </a:r>
        </a:p>
        <a:p>
          <a:pPr marL="342900" lvl="2" indent="-171450" algn="l" defTabSz="711200">
            <a:lnSpc>
              <a:spcPct val="90000"/>
            </a:lnSpc>
            <a:spcBef>
              <a:spcPct val="0"/>
            </a:spcBef>
            <a:spcAft>
              <a:spcPct val="15000"/>
            </a:spcAft>
            <a:buFont typeface="IBM Plex Sans" panose="020B0503050203000203" pitchFamily="34" charset="0"/>
            <a:buChar char="-"/>
          </a:pPr>
          <a:r>
            <a:rPr lang="en-US" sz="1600" kern="1200" dirty="0">
              <a:solidFill>
                <a:srgbClr val="181818">
                  <a:hueOff val="0"/>
                  <a:satOff val="0"/>
                  <a:lumOff val="0"/>
                  <a:alphaOff val="0"/>
                </a:srgbClr>
              </a:solidFill>
              <a:latin typeface="IBM Plex Sans" panose="020B0503050203000203" pitchFamily="34" charset="0"/>
              <a:ea typeface="+mn-ea"/>
              <a:cs typeface="+mn-cs"/>
            </a:rPr>
            <a:t>TF-IDF score</a:t>
          </a:r>
        </a:p>
      </dsp:txBody>
      <dsp:txXfrm rot="-5400000">
        <a:off x="4144206" y="2490327"/>
        <a:ext cx="7261123" cy="1965968"/>
      </dsp:txXfrm>
    </dsp:sp>
    <dsp:sp modelId="{89E6AB63-7A5B-4637-B629-E06947F73262}">
      <dsp:nvSpPr>
        <dsp:cNvPr id="0" name=""/>
        <dsp:cNvSpPr/>
      </dsp:nvSpPr>
      <dsp:spPr>
        <a:xfrm>
          <a:off x="0" y="2352906"/>
          <a:ext cx="4144206" cy="2240809"/>
        </a:xfrm>
        <a:prstGeom prst="roundRect">
          <a:avLst/>
        </a:prstGeom>
        <a:gradFill rotWithShape="0">
          <a:gsLst>
            <a:gs pos="0">
              <a:schemeClr val="accent2">
                <a:alpha val="90000"/>
                <a:hueOff val="0"/>
                <a:satOff val="0"/>
                <a:lumOff val="0"/>
                <a:alphaOff val="-40000"/>
                <a:satMod val="103000"/>
                <a:lumMod val="102000"/>
                <a:tint val="94000"/>
              </a:schemeClr>
            </a:gs>
            <a:gs pos="50000">
              <a:schemeClr val="accent2">
                <a:alpha val="90000"/>
                <a:hueOff val="0"/>
                <a:satOff val="0"/>
                <a:lumOff val="0"/>
                <a:alphaOff val="-40000"/>
                <a:satMod val="110000"/>
                <a:lumMod val="100000"/>
                <a:shade val="100000"/>
              </a:schemeClr>
            </a:gs>
            <a:gs pos="100000">
              <a:schemeClr val="accent2">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6220" tIns="118110" rIns="236220" bIns="118110" numCol="1" spcCol="1270" anchor="ctr" anchorCtr="0">
          <a:noAutofit/>
        </a:bodyPr>
        <a:lstStyle/>
        <a:p>
          <a:pPr marL="0" lvl="0" indent="0" algn="ctr" defTabSz="2755900">
            <a:lnSpc>
              <a:spcPct val="90000"/>
            </a:lnSpc>
            <a:spcBef>
              <a:spcPct val="0"/>
            </a:spcBef>
            <a:spcAft>
              <a:spcPct val="35000"/>
            </a:spcAft>
            <a:buNone/>
          </a:pPr>
          <a:r>
            <a:rPr lang="en-US" sz="6200" kern="1200" dirty="0">
              <a:latin typeface="IBM Plex Sans" panose="020B0503050203000203" pitchFamily="34" charset="0"/>
            </a:rPr>
            <a:t>Matching</a:t>
          </a:r>
        </a:p>
      </dsp:txBody>
      <dsp:txXfrm>
        <a:off x="109387" y="2462293"/>
        <a:ext cx="3925432" cy="202203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773958"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a:p>
        </p:txBody>
      </p:sp>
      <p:sp>
        <p:nvSpPr>
          <p:cNvPr id="109571" name="Rectangle 3"/>
          <p:cNvSpPr>
            <a:spLocks noGrp="1" noChangeArrowheads="1"/>
          </p:cNvSpPr>
          <p:nvPr>
            <p:ph type="dt" sz="quarter" idx="1"/>
          </p:nvPr>
        </p:nvSpPr>
        <p:spPr bwMode="auto">
          <a:xfrm>
            <a:off x="3626843" y="0"/>
            <a:ext cx="2771179"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pPr>
                <a:defRPr/>
              </a:pPr>
              <a:t>June 29, 2022</a:t>
            </a:fld>
            <a:endParaRPr lang="en-US"/>
          </a:p>
        </p:txBody>
      </p:sp>
      <p:sp>
        <p:nvSpPr>
          <p:cNvPr id="109572" name="Rectangle 4"/>
          <p:cNvSpPr>
            <a:spLocks noGrp="1" noChangeArrowheads="1"/>
          </p:cNvSpPr>
          <p:nvPr>
            <p:ph type="ftr" sz="quarter" idx="2"/>
          </p:nvPr>
        </p:nvSpPr>
        <p:spPr bwMode="auto">
          <a:xfrm>
            <a:off x="0" y="11140865"/>
            <a:ext cx="2773958"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a:t>© Copyright IBM Corporation 2012</a:t>
            </a:r>
          </a:p>
        </p:txBody>
      </p:sp>
      <p:sp>
        <p:nvSpPr>
          <p:cNvPr id="109573" name="Rectangle 5"/>
          <p:cNvSpPr>
            <a:spLocks noGrp="1" noChangeArrowheads="1"/>
          </p:cNvSpPr>
          <p:nvPr>
            <p:ph type="sldNum" sz="quarter" idx="3"/>
          </p:nvPr>
        </p:nvSpPr>
        <p:spPr bwMode="auto">
          <a:xfrm>
            <a:off x="3626843" y="11140865"/>
            <a:ext cx="2771179"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pPr>
                <a:defRPr/>
              </a:pPr>
              <a:t>‹#›</a:t>
            </a:fld>
            <a:endParaRPr lang="en-US"/>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648693" y="0"/>
            <a:ext cx="4158853" cy="25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vl1pPr>
          </a:lstStyle>
          <a:p>
            <a:pPr>
              <a:defRPr/>
            </a:pPr>
            <a:endParaRPr lang="en-US"/>
          </a:p>
        </p:txBody>
      </p:sp>
      <p:sp>
        <p:nvSpPr>
          <p:cNvPr id="18435" name="Rectangle 4"/>
          <p:cNvSpPr>
            <a:spLocks noGrp="1" noRot="1" noChangeAspect="1" noChangeArrowheads="1" noTextEdit="1"/>
          </p:cNvSpPr>
          <p:nvPr>
            <p:ph type="sldImg" idx="2"/>
          </p:nvPr>
        </p:nvSpPr>
        <p:spPr bwMode="gray">
          <a:xfrm>
            <a:off x="-1500188" y="334963"/>
            <a:ext cx="9405938" cy="5292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gray">
          <a:xfrm>
            <a:off x="640359" y="5656729"/>
            <a:ext cx="5120084" cy="555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gray">
          <a:xfrm>
            <a:off x="636190" y="11398782"/>
            <a:ext cx="4611688" cy="16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vl1pPr>
          </a:lstStyle>
          <a:p>
            <a:pPr>
              <a:defRPr/>
            </a:pPr>
            <a:r>
              <a:rPr lang="en-US"/>
              <a:t>© Copyright IBM Corporation 2019, 2022</a:t>
            </a:r>
            <a:endParaRPr lang="en-US" dirty="0"/>
          </a:p>
        </p:txBody>
      </p:sp>
      <p:sp>
        <p:nvSpPr>
          <p:cNvPr id="111623" name="Rectangle 7"/>
          <p:cNvSpPr>
            <a:spLocks noGrp="1" noChangeArrowheads="1"/>
          </p:cNvSpPr>
          <p:nvPr>
            <p:ph type="sldNum" sz="quarter" idx="5"/>
          </p:nvPr>
        </p:nvSpPr>
        <p:spPr bwMode="gray">
          <a:xfrm>
            <a:off x="5352059" y="11389086"/>
            <a:ext cx="612576" cy="17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vl1pPr>
          </a:lstStyle>
          <a:p>
            <a:pPr>
              <a:defRPr/>
            </a:pPr>
            <a:fld id="{45275DD5-0764-482C-9A5A-1DB6DE378BB8}" type="slidenum">
              <a:rPr lang="en-US"/>
              <a:pPr>
                <a:defRPr/>
              </a:pPr>
              <a:t>‹#›</a:t>
            </a:fld>
            <a:endParaRPr lang="en-US"/>
          </a:p>
        </p:txBody>
      </p:sp>
      <p:sp>
        <p:nvSpPr>
          <p:cNvPr id="5127" name="Line 10"/>
          <p:cNvSpPr>
            <a:spLocks noChangeShapeType="1"/>
          </p:cNvSpPr>
          <p:nvPr/>
        </p:nvSpPr>
        <p:spPr bwMode="gray">
          <a:xfrm>
            <a:off x="634802" y="11317334"/>
            <a:ext cx="5338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defRPr/>
            </a:pPr>
            <a:endParaRPr lang="en-GB" sz="1786"/>
          </a:p>
        </p:txBody>
      </p:sp>
      <p:sp>
        <p:nvSpPr>
          <p:cNvPr id="111627" name="Rectangle 11"/>
          <p:cNvSpPr>
            <a:spLocks noGrp="1" noChangeArrowheads="1"/>
          </p:cNvSpPr>
          <p:nvPr>
            <p:ph type="dt" idx="1"/>
          </p:nvPr>
        </p:nvSpPr>
        <p:spPr bwMode="gray">
          <a:xfrm>
            <a:off x="4845051" y="0"/>
            <a:ext cx="1119584" cy="25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vl1pPr>
          </a:lstStyle>
          <a:p>
            <a:pPr>
              <a:defRPr/>
            </a:pPr>
            <a:fld id="{EA8B60DD-9923-4BD1-9FF3-C1FEABD2F26C}" type="datetime4">
              <a:rPr lang="en-US"/>
              <a:pPr>
                <a:defRPr/>
              </a:pPr>
              <a:t>June 29, 2022</a:t>
            </a:fld>
            <a:endParaRPr lang="en-US"/>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1pPr>
    <a:lvl2pPr marL="2714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2pPr>
    <a:lvl3pPr marL="5381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3pPr>
    <a:lvl4pPr marL="8048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4pPr>
    <a:lvl5pPr marL="10715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sz="quarter" idx="3"/>
          </p:nvPr>
        </p:nvSpPr>
        <p:spPr/>
        <p:txBody>
          <a:bodyPr/>
          <a:lstStyle/>
          <a:p>
            <a:endParaRPr lang="en-US" dirty="0"/>
          </a:p>
        </p:txBody>
      </p:sp>
      <p:sp>
        <p:nvSpPr>
          <p:cNvPr id="4" name="Footer Placeholder 3"/>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93207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Here are two more types of language ambiguity:</a:t>
            </a:r>
          </a:p>
          <a:p>
            <a:pPr marL="254832" indent="-254832">
              <a:buFont typeface="Arial" panose="020B0604020202020204" pitchFamily="34" charset="0"/>
              <a:buChar char="•"/>
            </a:pPr>
            <a:r>
              <a:rPr lang="en-GB" b="1" dirty="0"/>
              <a:t>Syntactic-level ambiguity: </a:t>
            </a:r>
            <a:r>
              <a:rPr lang="en-GB" dirty="0"/>
              <a:t>A sentence that can be parsed in various ways. For example: “She pointed at the guy with the umbrella.” Did she use her umbrella to point at the guy or did she point at the guy who is carrying an umbrella?</a:t>
            </a:r>
          </a:p>
          <a:p>
            <a:pPr marL="254832" indent="-254832">
              <a:buFont typeface="Arial" panose="020B0604020202020204" pitchFamily="34" charset="0"/>
              <a:buChar char="•"/>
            </a:pPr>
            <a:r>
              <a:rPr lang="en-US" b="1" dirty="0"/>
              <a:t>Anaphora</a:t>
            </a:r>
            <a:r>
              <a:rPr lang="en-US" dirty="0"/>
              <a:t> is an expression for which the interpretation depends on another expression that was previously introduced. The referring term is called </a:t>
            </a:r>
            <a:r>
              <a:rPr lang="en-US" i="1" dirty="0"/>
              <a:t>anaphor</a:t>
            </a:r>
            <a:r>
              <a:rPr lang="en-US" dirty="0"/>
              <a:t> and it is usually a pronoun. The pronoun takes the place of a noun but, to avoid</a:t>
            </a:r>
            <a:r>
              <a:rPr lang="en-US" baseline="0" dirty="0"/>
              <a:t> ambiguity, </a:t>
            </a:r>
            <a:r>
              <a:rPr lang="en-US" dirty="0"/>
              <a:t>the pronoun must refer clearly to the noun that the pronoun replaces. </a:t>
            </a:r>
          </a:p>
          <a:p>
            <a:pPr marL="254832" indent="-254832">
              <a:buFont typeface="Arial" panose="020B0604020202020204" pitchFamily="34" charset="0"/>
              <a:buChar char="•"/>
            </a:pPr>
            <a:r>
              <a:rPr lang="en-US" dirty="0"/>
              <a:t>An </a:t>
            </a:r>
            <a:r>
              <a:rPr lang="en-US" b="1" dirty="0"/>
              <a:t>anaphora ambiguity </a:t>
            </a:r>
            <a:r>
              <a:rPr lang="en-US" dirty="0"/>
              <a:t>occurs when more than one possible antecedent exists. For example</a:t>
            </a:r>
            <a:r>
              <a:rPr lang="en-US" baseline="0" dirty="0"/>
              <a:t>: “</a:t>
            </a:r>
            <a:r>
              <a:rPr lang="en-US" dirty="0"/>
              <a:t>When Mary invited Ann to play she did not know that she would be late.” Is the first “she” replacing Mary or Ann? Who did not know?  Is</a:t>
            </a:r>
            <a:r>
              <a:rPr lang="en-US" baseline="0" dirty="0"/>
              <a:t> the second “she” replacing Mary or Ann? Who would be late?</a:t>
            </a:r>
          </a:p>
          <a:p>
            <a:pPr marL="254832" indent="-254832">
              <a:buFont typeface="Arial" panose="020B0604020202020204" pitchFamily="34" charset="0"/>
              <a:buChar char="•"/>
            </a:pPr>
            <a:endParaRPr lang="en-GB" dirty="0"/>
          </a:p>
          <a:p>
            <a:r>
              <a:rPr lang="en-GB" b="1" dirty="0"/>
              <a:t>References</a:t>
            </a:r>
            <a:r>
              <a:rPr lang="en-GB" dirty="0"/>
              <a:t>:</a:t>
            </a:r>
          </a:p>
          <a:p>
            <a:r>
              <a:rPr lang="en-GB" dirty="0"/>
              <a:t>Syntactic ambiguity</a:t>
            </a:r>
          </a:p>
          <a:p>
            <a:r>
              <a:rPr lang="en-GB" dirty="0"/>
              <a:t>https://en.wikipedia.org/wiki/Syntactic_ambiguity</a:t>
            </a:r>
          </a:p>
          <a:p>
            <a:r>
              <a:rPr lang="en-GB" dirty="0"/>
              <a:t>Anaphora (linguistics)</a:t>
            </a:r>
          </a:p>
          <a:p>
            <a:r>
              <a:rPr lang="en-GB" dirty="0"/>
              <a:t>https://en.wikipedia.org/wiki/Anaphora_(linguistics)</a:t>
            </a:r>
          </a:p>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299704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80751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The NLP five phases or stages are:</a:t>
            </a:r>
          </a:p>
          <a:p>
            <a:pPr marL="0" marR="0">
              <a:spcBef>
                <a:spcPts val="600"/>
              </a:spcBef>
              <a:spcAft>
                <a:spcPts val="600"/>
              </a:spcAft>
            </a:pPr>
            <a:r>
              <a:rPr lang="en-US" sz="1800" b="1" dirty="0">
                <a:effectLst/>
                <a:latin typeface="Arial" panose="020B0604020202020204" pitchFamily="34" charset="0"/>
                <a:ea typeface="MS Mincho" panose="02020609040205080304" pitchFamily="49" charset="-128"/>
                <a:cs typeface="Times New Roman" panose="02020603050405020304" pitchFamily="18" charset="0"/>
              </a:rPr>
              <a:t>Morphological Analysis</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Morphological analysis is </a:t>
            </a:r>
            <a:r>
              <a:rPr lang="en-US" sz="1800" b="0" dirty="0">
                <a:effectLst/>
                <a:latin typeface="Arial" panose="020B0604020202020204" pitchFamily="34" charset="0"/>
                <a:ea typeface="MS Mincho" panose="02020609040205080304" pitchFamily="49" charset="-128"/>
                <a:cs typeface="Times New Roman" panose="02020603050405020304" pitchFamily="18" charset="0"/>
              </a:rPr>
              <a:t>a </a:t>
            </a:r>
            <a:r>
              <a:rPr lang="en-US" sz="1800" b="0" i="1" dirty="0">
                <a:effectLst/>
                <a:latin typeface="Arial" panose="020B0604020202020204" pitchFamily="34" charset="0"/>
                <a:ea typeface="MS Mincho" panose="02020609040205080304" pitchFamily="49" charset="-128"/>
                <a:cs typeface="Times New Roman" panose="02020603050405020304" pitchFamily="18" charset="0"/>
              </a:rPr>
              <a:t>field of linguistics that studies the structure of words</a:t>
            </a:r>
            <a:r>
              <a:rPr lang="en-US" sz="1800" b="0" dirty="0">
                <a:effectLst/>
                <a:latin typeface="Arial" panose="020B0604020202020204" pitchFamily="34" charset="0"/>
                <a:ea typeface="MS Mincho" panose="02020609040205080304" pitchFamily="49" charset="-128"/>
                <a:cs typeface="Times New Roman" panose="02020603050405020304" pitchFamily="18" charset="0"/>
              </a:rPr>
              <a:t>. </a:t>
            </a:r>
            <a:r>
              <a:rPr lang="en-US" sz="1800" dirty="0">
                <a:effectLst/>
                <a:latin typeface="Arial" panose="020B0604020202020204" pitchFamily="34" charset="0"/>
                <a:ea typeface="MS Mincho" panose="02020609040205080304" pitchFamily="49" charset="-128"/>
                <a:cs typeface="Times New Roman" panose="02020603050405020304" pitchFamily="18" charset="0"/>
              </a:rPr>
              <a:t>It identifies how a word is produced by using morphemes. The morpheme is the smallest element of a word that has grammatical function and meaning. It is a meaningful morphological unit of a language that cannot be further divided. </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Also, this phase is called lexical analysis, which </a:t>
            </a:r>
            <a:r>
              <a:rPr lang="en-US" sz="1800" b="0" i="1" dirty="0">
                <a:effectLst/>
                <a:latin typeface="Arial" panose="020B0604020202020204" pitchFamily="34" charset="0"/>
                <a:ea typeface="MS Mincho" panose="02020609040205080304" pitchFamily="49" charset="-128"/>
                <a:cs typeface="Times New Roman" panose="02020603050405020304" pitchFamily="18" charset="0"/>
              </a:rPr>
              <a:t>deals with the study at the level of words regarding their lexical meaning and part-of-speech</a:t>
            </a:r>
            <a:r>
              <a:rPr lang="en-US" sz="1800" dirty="0">
                <a:effectLst/>
                <a:latin typeface="Arial" panose="020B0604020202020204" pitchFamily="34" charset="0"/>
                <a:ea typeface="MS Mincho" panose="02020609040205080304" pitchFamily="49" charset="-128"/>
                <a:cs typeface="Times New Roman" panose="02020603050405020304" pitchFamily="18" charset="0"/>
              </a:rPr>
              <a:t>. This level of linguistic processing uses a language's lexicon. Lexicon of a language is the collection of words and phrases in that language. The lexical analysis divides the text into paragraphs, sentences, and words. Lexical normalization, which is the process of converting or transforming a nonstandard text to a standard register, is performed. Lexical normalization includes techniques such as:</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Stop word removal (removing for example ‘and’, ‘of’, ‘the’ from text)</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Tokenization (breaking the text into sentences or words)</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Word tokenizer</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Sentence tokenizer</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Tweet tokenizer</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Stemming (removing ‘</a:t>
            </a:r>
            <a:r>
              <a:rPr lang="en-US" sz="1800" dirty="0" err="1">
                <a:effectLst/>
                <a:latin typeface="Arial" panose="020B0604020202020204" pitchFamily="34" charset="0"/>
                <a:ea typeface="MS Mincho" panose="02020609040205080304" pitchFamily="49" charset="-128"/>
                <a:cs typeface="Times New Roman" panose="02020603050405020304" pitchFamily="18" charset="0"/>
              </a:rPr>
              <a:t>ing</a:t>
            </a:r>
            <a:r>
              <a:rPr lang="en-US" sz="1800" dirty="0">
                <a:effectLst/>
                <a:latin typeface="Arial" panose="020B0604020202020204" pitchFamily="34" charset="0"/>
                <a:ea typeface="MS Mincho" panose="02020609040205080304" pitchFamily="49" charset="-128"/>
                <a:cs typeface="Times New Roman" panose="02020603050405020304" pitchFamily="18" charset="0"/>
              </a:rPr>
              <a:t>’, ‘es’, ‘s’ from the tail of the words)</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Lemmatization (converting the words to their base forms)</a:t>
            </a:r>
          </a:p>
          <a:p>
            <a:pPr marL="0" marR="0">
              <a:spcBef>
                <a:spcPts val="600"/>
              </a:spcBef>
              <a:spcAft>
                <a:spcPts val="600"/>
              </a:spcAft>
            </a:pPr>
            <a:r>
              <a:rPr lang="en-US" sz="1800" b="1" dirty="0">
                <a:effectLst/>
                <a:latin typeface="Arial" panose="020B0604020202020204" pitchFamily="34" charset="0"/>
                <a:ea typeface="MS Mincho" panose="02020609040205080304" pitchFamily="49" charset="-128"/>
                <a:cs typeface="Times New Roman" panose="02020603050405020304" pitchFamily="18" charset="0"/>
              </a:rPr>
              <a:t>Syntactic Analysis</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Syntactic analysis is the analysis that provides the logical meaning of a sentence or parts of that sentence. It is the process of analyzing natural language with the rules of formal grammar. Grammatical rules are applied to categories and groups of words, not to individual words. </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Syntactic Analysis is used to check grammar, arrangements of words, and the interrelationship between the words.</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Example</a:t>
            </a:r>
            <a:r>
              <a:rPr lang="en-US" sz="1800" b="1" dirty="0">
                <a:effectLst/>
                <a:latin typeface="Arial" panose="020B0604020202020204" pitchFamily="34" charset="0"/>
                <a:ea typeface="MS Mincho" panose="02020609040205080304" pitchFamily="49" charset="-128"/>
                <a:cs typeface="Times New Roman" panose="02020603050405020304" pitchFamily="18" charset="0"/>
              </a:rPr>
              <a:t>:</a:t>
            </a:r>
            <a:r>
              <a:rPr lang="en-US" sz="1800" dirty="0">
                <a:effectLst/>
                <a:latin typeface="Arial" panose="020B0604020202020204" pitchFamily="34" charset="0"/>
                <a:ea typeface="MS Mincho" panose="02020609040205080304" pitchFamily="49" charset="-128"/>
                <a:cs typeface="Times New Roman" panose="02020603050405020304" pitchFamily="18" charset="0"/>
              </a:rPr>
              <a:t> “Mumbai goes to the Sara”. This sentence does not make sense, so this sentence is rejected by a syntactic analyzer.</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Syntactical parsing involves the analysis of words in the sentence for grammar. Dependency grammar and part of speech (POS) tags are the important attributes of text syntactic. </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Some of the techniques that are used in this phase are:</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Dependency Parsing</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Part of Speech (POS) tagging</a:t>
            </a:r>
          </a:p>
          <a:p>
            <a:pPr marL="0" marR="0">
              <a:spcBef>
                <a:spcPts val="600"/>
              </a:spcBef>
              <a:spcAft>
                <a:spcPts val="600"/>
              </a:spcAft>
            </a:pPr>
            <a:r>
              <a:rPr lang="en-US" sz="1800" b="1" dirty="0">
                <a:effectLst/>
                <a:latin typeface="Arial" panose="020B0604020202020204" pitchFamily="34" charset="0"/>
                <a:ea typeface="MS Mincho" panose="02020609040205080304" pitchFamily="49" charset="-128"/>
                <a:cs typeface="Times New Roman" panose="02020603050405020304" pitchFamily="18" charset="0"/>
              </a:rPr>
              <a:t>Semantic Analysis</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Semantic analysis retrieves the possible meanings of a sentence that is clear and semantically correct. It is the process of retrieving meaningful insights from text.</a:t>
            </a:r>
          </a:p>
          <a:p>
            <a:pPr marL="0" marR="0">
              <a:spcBef>
                <a:spcPts val="600"/>
              </a:spcBef>
              <a:spcAft>
                <a:spcPts val="600"/>
              </a:spcAft>
            </a:pPr>
            <a:r>
              <a:rPr lang="en-US" sz="1800" b="1" dirty="0">
                <a:effectLst/>
                <a:latin typeface="Arial" panose="020B0604020202020204" pitchFamily="34" charset="0"/>
                <a:ea typeface="MS Mincho" panose="02020609040205080304" pitchFamily="49" charset="-128"/>
                <a:cs typeface="Times New Roman" panose="02020603050405020304" pitchFamily="18" charset="0"/>
              </a:rPr>
              <a:t>Discourse Integration</a:t>
            </a:r>
          </a:p>
          <a:p>
            <a:pPr marL="0" marR="0" lvl="0" indent="0" algn="l" defTabSz="914400" rtl="0" eaLnBrk="0" fontAlgn="base" latinLnBrk="0" hangingPunct="0">
              <a:lnSpc>
                <a:spcPct val="100000"/>
              </a:lnSpc>
              <a:spcBef>
                <a:spcPts val="600"/>
              </a:spcBef>
              <a:spcAft>
                <a:spcPts val="600"/>
              </a:spcAft>
              <a:buClrTx/>
              <a:buSzTx/>
              <a:buFontTx/>
              <a:buNone/>
              <a:tabLst/>
              <a:defRPr/>
            </a:pPr>
            <a:r>
              <a:rPr lang="en-US" sz="1800" dirty="0">
                <a:effectLst/>
                <a:latin typeface="Arial" panose="020B0604020202020204" pitchFamily="34" charset="0"/>
                <a:ea typeface="MS Mincho" panose="02020609040205080304" pitchFamily="49" charset="-128"/>
                <a:cs typeface="Times New Roman" panose="02020603050405020304" pitchFamily="18" charset="0"/>
              </a:rPr>
              <a:t>Discourse integration refers to the context of a sentence or word. The meaning of a sentence depends on the meaning of the sentence just before it. In addition, it also brings about the meaning of the immediately succeeding sentence.</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For example, the word “that” in the sentence “He wanted that” depends upon the prior discourse context.</a:t>
            </a:r>
          </a:p>
          <a:p>
            <a:pPr marL="0" marR="0">
              <a:spcBef>
                <a:spcPts val="600"/>
              </a:spcBef>
              <a:spcAft>
                <a:spcPts val="600"/>
              </a:spcAft>
            </a:pPr>
            <a:r>
              <a:rPr lang="en-US" sz="1800" b="1" dirty="0">
                <a:effectLst/>
                <a:latin typeface="Arial" panose="020B0604020202020204" pitchFamily="34" charset="0"/>
                <a:ea typeface="MS Mincho" panose="02020609040205080304" pitchFamily="49" charset="-128"/>
                <a:cs typeface="Times New Roman" panose="02020603050405020304" pitchFamily="18" charset="0"/>
              </a:rPr>
              <a:t>Pragmatic Analysis</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Pragmatic analysis is the study of meanings in a language. In involves the process of extraction of insights from the text. Through Pragmatic Analysis, what was described is reinterpreted by what it was meant. It derives the various aspects of language that require real-world knowledge. It means to abstract the meaningful use of language in situations. In this analysis, the focus is always on what was said is reinterpreted on what is intended.</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For example, the sentence “Please crack the door open” does not mean to break the door but to open it a small amount.</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 </a:t>
            </a:r>
            <a:endParaRPr lang="en-US" dirty="0"/>
          </a:p>
          <a:p>
            <a:r>
              <a:rPr lang="en-US" b="1" dirty="0"/>
              <a:t>References</a:t>
            </a:r>
            <a:r>
              <a:rPr lang="en-US" dirty="0"/>
              <a:t>:</a:t>
            </a:r>
          </a:p>
          <a:p>
            <a:r>
              <a:rPr lang="en-US" dirty="0"/>
              <a:t>Phases in Natural Language Processing</a:t>
            </a:r>
          </a:p>
          <a:p>
            <a:r>
              <a:rPr lang="en-US" dirty="0"/>
              <a:t>https://padhaitime.com/Natural-Language-Processing/Phases-in-NLP</a:t>
            </a:r>
          </a:p>
          <a:p>
            <a:r>
              <a:rPr lang="en-US" dirty="0"/>
              <a:t>Stages of Natural Language Processing</a:t>
            </a:r>
          </a:p>
          <a:p>
            <a:r>
              <a:rPr lang="en-US" dirty="0"/>
              <a:t>https://byteiota.com/stages-of-nlp/</a:t>
            </a:r>
          </a:p>
          <a:p>
            <a:r>
              <a:rPr lang="en-US" dirty="0"/>
              <a:t>The 5 Phases of Natural Language Processing</a:t>
            </a:r>
          </a:p>
          <a:p>
            <a:r>
              <a:rPr lang="en-US" dirty="0"/>
              <a:t>https://www.optisolbusiness.com/insight/the-5-phases-of-natural-language-processing</a:t>
            </a:r>
          </a:p>
          <a:p>
            <a:r>
              <a:rPr lang="en-US" dirty="0"/>
              <a:t>Natural Language Processing Step by Step Guide</a:t>
            </a:r>
          </a:p>
          <a:p>
            <a:r>
              <a:rPr lang="en-US" dirty="0"/>
              <a:t>https://www.analyticsvidhya.com/blog/2021/05/natural-language-processing-step-by-step-guide/#h2_6</a:t>
            </a:r>
          </a:p>
        </p:txBody>
      </p:sp>
      <p:sp>
        <p:nvSpPr>
          <p:cNvPr id="4" name="Footer Placeholder 3"/>
          <p:cNvSpPr>
            <a:spLocks noGrp="1"/>
          </p:cNvSpPr>
          <p:nvPr>
            <p:ph type="ftr" sz="quarter" idx="4"/>
          </p:nvPr>
        </p:nvSpPr>
        <p:spPr/>
        <p:txBody>
          <a:bodyPr/>
          <a:lstStyle/>
          <a:p>
            <a:pPr>
              <a:defRPr/>
            </a:pPr>
            <a:r>
              <a:rPr lang="en-US"/>
              <a:t>© Copyright IBM Corporation 2019, 2022</a:t>
            </a:r>
            <a:endParaRPr lang="en-US" dirty="0"/>
          </a:p>
        </p:txBody>
      </p:sp>
      <p:sp>
        <p:nvSpPr>
          <p:cNvPr id="5" name="Slide Number Placeholder 4"/>
          <p:cNvSpPr>
            <a:spLocks noGrp="1"/>
          </p:cNvSpPr>
          <p:nvPr>
            <p:ph type="sldNum" sz="quarter" idx="5"/>
          </p:nvPr>
        </p:nvSpPr>
        <p:spPr/>
        <p:txBody>
          <a:bodyPr/>
          <a:lstStyle/>
          <a:p>
            <a:pPr>
              <a:defRPr/>
            </a:pPr>
            <a:fld id="{45275DD5-0764-482C-9A5A-1DB6DE378BB8}" type="slidenum">
              <a:rPr lang="en-US" smtClean="0"/>
              <a:pPr>
                <a:defRPr/>
              </a:pPr>
              <a:t>12</a:t>
            </a:fld>
            <a:endParaRPr lang="en-US"/>
          </a:p>
        </p:txBody>
      </p:sp>
    </p:spTree>
    <p:extLst>
      <p:ext uri="{BB962C8B-B14F-4D97-AF65-F5344CB8AC3E}">
        <p14:creationId xmlns:p14="http://schemas.microsoft.com/office/powerpoint/2010/main" val="1215421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When you work on an NLP task like machine translation, you must perform a set of processes and activities. This set of processes is the NLP pipeline.</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A pipeline is a process for designing a program in which the output of one module feeds into the input of the next module. You use the pipeline to break down the complexity of the NLP task into a smaller set of less complicated tasks. There are no strict rules for the activities that must be done in the pipeline. </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The following slides, explore some of these activities by using the following example: </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“Yes, I received your invitation, and I will happily attend your party in London.” </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This statement is understandable by a human but not a computer. We use the pipeline to walk through each stage to </a:t>
            </a:r>
            <a:r>
              <a:rPr lang="en-US" sz="1800" dirty="0">
                <a:effectLst/>
                <a:latin typeface="Arial" panose="020B0604020202020204" pitchFamily="34" charset="0"/>
                <a:ea typeface="MS Mincho" panose="02020609040205080304" pitchFamily="49" charset="-128"/>
                <a:cs typeface="Times New Roman" panose="02020603050405020304" pitchFamily="18" charset="0"/>
              </a:rPr>
              <a:t>analyze</a:t>
            </a:r>
            <a:r>
              <a:rPr lang="en-GB" sz="1800" dirty="0">
                <a:effectLst/>
                <a:latin typeface="Arial" panose="020B0604020202020204" pitchFamily="34" charset="0"/>
                <a:ea typeface="MS Mincho" panose="02020609040205080304" pitchFamily="49" charset="-128"/>
                <a:cs typeface="Times New Roman" panose="02020603050405020304" pitchFamily="18" charset="0"/>
              </a:rPr>
              <a:t> the statement.</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endParaRPr lang="en-GB" dirty="0"/>
          </a:p>
          <a:p>
            <a:r>
              <a:rPr lang="en-US" b="1" dirty="0"/>
              <a:t>Reference</a:t>
            </a:r>
            <a:r>
              <a:rPr lang="en-US" dirty="0"/>
              <a:t>:</a:t>
            </a:r>
          </a:p>
          <a:p>
            <a:r>
              <a:rPr lang="en-US" dirty="0" err="1"/>
              <a:t>CoreNLP</a:t>
            </a:r>
            <a:r>
              <a:rPr lang="en-US" dirty="0"/>
              <a:t> Pipelines</a:t>
            </a:r>
          </a:p>
          <a:p>
            <a:r>
              <a:rPr lang="en-US" dirty="0"/>
              <a:t>https://stanfordnlp.github.io/CoreNLP/pipelines.html</a:t>
            </a:r>
          </a:p>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307578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Arial" panose="020B0604020202020204" pitchFamily="34" charset="0"/>
                <a:ea typeface="MS Mincho" panose="02020609040205080304" pitchFamily="49" charset="-128"/>
                <a:cs typeface="Times New Roman" panose="02020603050405020304" pitchFamily="18" charset="0"/>
              </a:rPr>
              <a:t>NLP uses pipelines to read, decipher, and understand human languages. The slide shows the prime processes of the NLP pipelines. </a:t>
            </a:r>
          </a:p>
          <a:p>
            <a:endParaRPr lang="en-US" dirty="0"/>
          </a:p>
          <a:p>
            <a:r>
              <a:rPr lang="en-US" b="1" dirty="0"/>
              <a:t>References</a:t>
            </a:r>
            <a:r>
              <a:rPr lang="en-US" dirty="0"/>
              <a:t>:</a:t>
            </a:r>
          </a:p>
          <a:p>
            <a:r>
              <a:rPr lang="en-US" dirty="0"/>
              <a:t>Preprocessing steps in Natural Language Processing (NLP)</a:t>
            </a:r>
          </a:p>
          <a:p>
            <a:r>
              <a:rPr lang="en-US" dirty="0"/>
              <a:t>https://www.educative.io/answers/preprocessing-steps-in-natural-language-processing-nlp</a:t>
            </a:r>
          </a:p>
          <a:p>
            <a:r>
              <a:rPr lang="en-US" dirty="0"/>
              <a:t>How to build an NLP pipeline</a:t>
            </a:r>
          </a:p>
          <a:p>
            <a:r>
              <a:rPr lang="en-US" dirty="0"/>
              <a:t>https://www.wikitechy.com/tutorial/nlp/how-to-build-an-nlp-pipeline</a:t>
            </a:r>
          </a:p>
        </p:txBody>
      </p:sp>
      <p:sp>
        <p:nvSpPr>
          <p:cNvPr id="4" name="Footer Placeholder 3"/>
          <p:cNvSpPr>
            <a:spLocks noGrp="1"/>
          </p:cNvSpPr>
          <p:nvPr>
            <p:ph type="ftr" sz="quarter" idx="4"/>
          </p:nvPr>
        </p:nvSpPr>
        <p:spPr/>
        <p:txBody>
          <a:bodyPr/>
          <a:lstStyle/>
          <a:p>
            <a:pPr>
              <a:defRPr/>
            </a:pPr>
            <a:r>
              <a:rPr lang="en-US"/>
              <a:t>© Copyright IBM Corporation 2019, 2022</a:t>
            </a:r>
            <a:endParaRPr lang="en-US" dirty="0"/>
          </a:p>
        </p:txBody>
      </p:sp>
      <p:sp>
        <p:nvSpPr>
          <p:cNvPr id="5" name="Slide Number Placeholder 4"/>
          <p:cNvSpPr>
            <a:spLocks noGrp="1"/>
          </p:cNvSpPr>
          <p:nvPr>
            <p:ph type="sldNum" sz="quarter" idx="5"/>
          </p:nvPr>
        </p:nvSpPr>
        <p:spPr/>
        <p:txBody>
          <a:bodyPr/>
          <a:lstStyle/>
          <a:p>
            <a:pPr>
              <a:defRPr/>
            </a:pPr>
            <a:fld id="{45275DD5-0764-482C-9A5A-1DB6DE378BB8}" type="slidenum">
              <a:rPr lang="en-US" smtClean="0"/>
              <a:pPr>
                <a:defRPr/>
              </a:pPr>
              <a:t>14</a:t>
            </a:fld>
            <a:endParaRPr lang="en-US"/>
          </a:p>
        </p:txBody>
      </p:sp>
    </p:spTree>
    <p:extLst>
      <p:ext uri="{BB962C8B-B14F-4D97-AF65-F5344CB8AC3E}">
        <p14:creationId xmlns:p14="http://schemas.microsoft.com/office/powerpoint/2010/main" val="1753367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Sentence segmentation focuses on finding the boundaries of sentences in text, that is, where the sentence starts and ends. This is not an easy task to accomplish due to the possible ambiguity that is caused by punctuation marks. </a:t>
            </a:r>
          </a:p>
          <a:p>
            <a:r>
              <a:rPr lang="en-GB" dirty="0"/>
              <a:t>For example, a period might indicate the end of a sentence, but it might also indicate an abbreviation, a decimal point, or an email address. </a:t>
            </a:r>
          </a:p>
          <a:p>
            <a:r>
              <a:rPr lang="en-GB" dirty="0"/>
              <a:t>Assume that the two sentences here are separated by the conjunction “and”, so the result of this stage is the following sentences:</a:t>
            </a:r>
          </a:p>
          <a:p>
            <a:pPr marL="285750" indent="-285750">
              <a:buFont typeface="Arial" panose="020B0604020202020204" pitchFamily="34" charset="0"/>
              <a:buChar char="•"/>
            </a:pPr>
            <a:r>
              <a:rPr lang="en-GB" dirty="0"/>
              <a:t>“Yes, I received your invitation.”</a:t>
            </a:r>
          </a:p>
          <a:p>
            <a:pPr marL="285750" indent="-285750">
              <a:buFont typeface="Arial" panose="020B0604020202020204" pitchFamily="34" charset="0"/>
              <a:buChar char="•"/>
            </a:pPr>
            <a:r>
              <a:rPr lang="en-GB" dirty="0"/>
              <a:t> “I will happily attend your party in London.” </a:t>
            </a:r>
          </a:p>
          <a:p>
            <a:pPr marL="285750" indent="-285750">
              <a:buFont typeface="Arial" panose="020B0604020202020204" pitchFamily="34" charset="0"/>
              <a:buChar char="•"/>
            </a:pPr>
            <a:endParaRPr lang="en-GB" dirty="0"/>
          </a:p>
          <a:p>
            <a:r>
              <a:rPr lang="en-US" b="1" dirty="0"/>
              <a:t>Reference</a:t>
            </a:r>
            <a:r>
              <a:rPr lang="en-US" dirty="0"/>
              <a:t>:</a:t>
            </a:r>
          </a:p>
          <a:p>
            <a:r>
              <a:rPr lang="en-US" dirty="0"/>
              <a:t>Sentence boundary disambiguation</a:t>
            </a:r>
          </a:p>
          <a:p>
            <a:r>
              <a:rPr lang="en-US" dirty="0"/>
              <a:t>https://en.wikipedia.org/wiki/Sentence_boundary_disambiguation</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4252871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Tokenization is a basic process that breaks a sentence into a group of words, punctuation, numbers, and </a:t>
            </a:r>
            <a:r>
              <a:rPr lang="en-US" noProof="0" dirty="0"/>
              <a:t>alphanumerics</a:t>
            </a:r>
            <a:r>
              <a:rPr lang="en-GB" dirty="0"/>
              <a:t> that are called tokens. The tokenization can be done on multiple delimiters. Assume in the example that you use the white space as delimiter and apply tokenization to the example:</a:t>
            </a:r>
            <a:br>
              <a:rPr lang="en-GB" dirty="0"/>
            </a:br>
            <a:r>
              <a:rPr lang="en-GB" dirty="0"/>
              <a:t>First sentence: “Yes””,” “I” “received” “your” “invitation”</a:t>
            </a:r>
            <a:br>
              <a:rPr lang="en-GB" dirty="0"/>
            </a:br>
            <a:r>
              <a:rPr lang="en-GB" dirty="0"/>
              <a:t>Second sentence: “I” “will” “happily” “attend” “your” “party” “in” “London”</a:t>
            </a:r>
          </a:p>
          <a:p>
            <a:r>
              <a:rPr lang="en-GB" dirty="0"/>
              <a:t>White space is a standard delimiter but is not sufficiently useful by itself. For example, segmenting “New York” into “New” and “York” might introduce ambiguity because they both refer to a state, so you should preserve the space in-between. </a:t>
            </a:r>
          </a:p>
          <a:p>
            <a:r>
              <a:rPr lang="en-GB" dirty="0">
                <a:latin typeface="Arial" panose="020B0604020202020204" pitchFamily="34" charset="0"/>
                <a:cs typeface="Arial" panose="020B0604020202020204" pitchFamily="34" charset="0"/>
              </a:rPr>
              <a:t>┌ Note ─────────────────</a:t>
            </a:r>
          </a:p>
          <a:p>
            <a:pPr defTabSz="815462"/>
            <a:r>
              <a:rPr lang="en-GB" dirty="0"/>
              <a:t>Sentence segmentation, tokenization, and other activities in the pipeline might also differ depending on the language. For example, you cannot use the same English </a:t>
            </a:r>
            <a:r>
              <a:rPr lang="en-GB" dirty="0" err="1"/>
              <a:t>tokenizer</a:t>
            </a:r>
            <a:r>
              <a:rPr lang="en-GB" dirty="0"/>
              <a:t> with the Japanese language. </a:t>
            </a:r>
            <a:endParaRPr lang="en-US" dirty="0"/>
          </a:p>
          <a:p>
            <a:r>
              <a:rPr lang="en-GB" dirty="0">
                <a:latin typeface="Arial" panose="020B0604020202020204" pitchFamily="34" charset="0"/>
                <a:cs typeface="Arial" panose="020B0604020202020204" pitchFamily="34" charset="0"/>
              </a:rPr>
              <a:t>└────────────────────</a:t>
            </a:r>
            <a:endParaRPr lang="en-GB"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114094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In the stemming step, the prefixes and suffixes are removed to obtain the root word.</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Stemming chops words without knowing the context of the word in sentences. It might create the nonexistence meaning of a word. For Example: “Studies” =&gt; “</a:t>
            </a:r>
            <a:r>
              <a:rPr lang="en-US" sz="1800" dirty="0" err="1">
                <a:effectLst/>
                <a:latin typeface="Arial" panose="020B0604020202020204" pitchFamily="34" charset="0"/>
                <a:ea typeface="MS Mincho" panose="02020609040205080304" pitchFamily="49" charset="-128"/>
                <a:cs typeface="Times New Roman" panose="02020603050405020304" pitchFamily="18" charset="0"/>
              </a:rPr>
              <a:t>Studi</a:t>
            </a:r>
            <a:r>
              <a:rPr lang="en-US" sz="1800" dirty="0">
                <a:effectLst/>
                <a:latin typeface="Arial" panose="020B0604020202020204" pitchFamily="34" charset="0"/>
                <a:ea typeface="MS Mincho" panose="02020609040205080304" pitchFamily="49" charset="-128"/>
                <a:cs typeface="Times New Roman" panose="02020603050405020304" pitchFamily="18" charset="0"/>
              </a:rPr>
              <a:t>”, "troubled" =&gt; "</a:t>
            </a:r>
            <a:r>
              <a:rPr lang="en-US" sz="1800" dirty="0" err="1">
                <a:effectLst/>
                <a:latin typeface="Arial" panose="020B0604020202020204" pitchFamily="34" charset="0"/>
                <a:ea typeface="MS Mincho" panose="02020609040205080304" pitchFamily="49" charset="-128"/>
                <a:cs typeface="Times New Roman" panose="02020603050405020304" pitchFamily="18" charset="0"/>
              </a:rPr>
              <a:t>troubl</a:t>
            </a:r>
            <a:r>
              <a:rPr lang="en-US" sz="1800" dirty="0">
                <a:effectLst/>
                <a:latin typeface="Arial" panose="020B0604020202020204" pitchFamily="34" charset="0"/>
                <a:ea typeface="MS Mincho" panose="02020609040205080304" pitchFamily="49" charset="-128"/>
                <a:cs typeface="Times New Roman" panose="02020603050405020304" pitchFamily="18" charset="0"/>
              </a:rPr>
              <a:t>".</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Stemming is preferred when the meaning of the word is not important for analysis, for example spam detection. Lemmatization is recommended when the meaning of the word is important for analysis, for example, Question &amp; Answer system. </a:t>
            </a:r>
          </a:p>
          <a:p>
            <a:endParaRPr lang="en-US" dirty="0"/>
          </a:p>
          <a:p>
            <a:r>
              <a:rPr lang="en-US" b="1" dirty="0"/>
              <a:t>References</a:t>
            </a:r>
            <a:r>
              <a:rPr lang="en-US" dirty="0"/>
              <a:t>:</a:t>
            </a:r>
          </a:p>
          <a:p>
            <a:r>
              <a:rPr lang="en-US" dirty="0"/>
              <a:t>Preprocessing steps in Natural Language Processing (NLP)</a:t>
            </a:r>
          </a:p>
          <a:p>
            <a:r>
              <a:rPr lang="en-GB" dirty="0"/>
              <a:t>https://www.educative.io/answers/preprocessing-steps-in-natural-language-processing-nlp</a:t>
            </a:r>
          </a:p>
          <a:p>
            <a:r>
              <a:rPr lang="en-US" dirty="0"/>
              <a:t>What is Stemming and Lemmatization in NLP?</a:t>
            </a:r>
            <a:endParaRPr lang="en-GB" dirty="0"/>
          </a:p>
          <a:p>
            <a:r>
              <a:rPr lang="en-GB" dirty="0"/>
              <a:t>https://www.analyticssteps.com/blogs/what-stemming-and-lemmatization-nlp</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604549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This table demonstrates some of the rules of the Porter stemmer.</a:t>
            </a:r>
          </a:p>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656850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An </a:t>
            </a:r>
            <a:r>
              <a:rPr lang="en-US" sz="1800" i="1" dirty="0">
                <a:effectLst/>
                <a:latin typeface="Arial" panose="020B0604020202020204" pitchFamily="34" charset="0"/>
                <a:ea typeface="MS Mincho" panose="02020609040205080304" pitchFamily="49" charset="-128"/>
                <a:cs typeface="Times New Roman" panose="02020603050405020304" pitchFamily="18" charset="0"/>
              </a:rPr>
              <a:t>inflected</a:t>
            </a:r>
            <a:r>
              <a:rPr lang="en-US" sz="1800" dirty="0">
                <a:effectLst/>
                <a:latin typeface="Arial" panose="020B0604020202020204" pitchFamily="34" charset="0"/>
                <a:ea typeface="MS Mincho" panose="02020609040205080304" pitchFamily="49" charset="-128"/>
                <a:cs typeface="Times New Roman" panose="02020603050405020304" pitchFamily="18" charset="0"/>
              </a:rPr>
              <a:t> form of a word has a changed spelling or ending that shows the way it is used in sentences: "Finds" and "found" are inflected forms of "find."</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Lemmatization groups different inflected forms of a word into a base word called </a:t>
            </a:r>
            <a:r>
              <a:rPr lang="en-US" sz="1800" i="1" dirty="0">
                <a:effectLst/>
                <a:latin typeface="Arial" panose="020B0604020202020204" pitchFamily="34" charset="0"/>
                <a:ea typeface="MS Mincho" panose="02020609040205080304" pitchFamily="49" charset="-128"/>
                <a:cs typeface="Times New Roman" panose="02020603050405020304" pitchFamily="18" charset="0"/>
              </a:rPr>
              <a:t>lemma</a:t>
            </a:r>
            <a:r>
              <a:rPr lang="en-US" sz="1800" dirty="0">
                <a:effectLst/>
                <a:latin typeface="Arial" panose="020B0604020202020204" pitchFamily="34" charset="0"/>
                <a:ea typeface="MS Mincho" panose="02020609040205080304" pitchFamily="49" charset="-128"/>
                <a:cs typeface="Times New Roman" panose="02020603050405020304" pitchFamily="18" charset="0"/>
              </a:rPr>
              <a:t>. For example, </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List of words:  going, gone, went </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Lemma: go</a:t>
            </a:r>
          </a:p>
          <a:p>
            <a:endParaRPr lang="en-US" dirty="0"/>
          </a:p>
          <a:p>
            <a:r>
              <a:rPr lang="en-US" b="1" dirty="0"/>
              <a:t>Reference</a:t>
            </a:r>
            <a:r>
              <a:rPr lang="en-US" dirty="0"/>
              <a:t>s</a:t>
            </a:r>
          </a:p>
          <a:p>
            <a:r>
              <a:rPr lang="en-US" dirty="0"/>
              <a:t>Preprocessing steps in Natural Language Processing (NLP)</a:t>
            </a:r>
          </a:p>
          <a:p>
            <a:r>
              <a:rPr lang="en-GB" dirty="0"/>
              <a:t>https://www.educative.io/answers/preprocessing-steps-in-natural-language-processing-nlp</a:t>
            </a:r>
          </a:p>
          <a:p>
            <a:r>
              <a:rPr lang="en-US" dirty="0"/>
              <a:t>What is Stemming and Lemmatization in NLP?</a:t>
            </a:r>
            <a:endParaRPr lang="en-GB" dirty="0"/>
          </a:p>
          <a:p>
            <a:r>
              <a:rPr lang="en-GB" dirty="0"/>
              <a:t>https://www.analyticssteps.com/blogs/what-stemming-and-lemmatization-nlp</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56713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4047363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Stop words are the words in any language that do not add much meaning to a sentence. Stop words can safely be ignored without sacrificing the meaning of the sentence. For example, in English, “the”, “is” and “and”, are examples of stop words. In NLP and text mining applications, stop words removal eliminates unimportant words so that applications can focus on the important words instead.</a:t>
            </a:r>
          </a:p>
          <a:p>
            <a:r>
              <a:rPr lang="en-US" dirty="0"/>
              <a:t>A list of English stop words can be found at https://www.ranks.nl/stopwords</a:t>
            </a:r>
          </a:p>
          <a:p>
            <a:endParaRPr lang="en-US" dirty="0"/>
          </a:p>
          <a:p>
            <a:r>
              <a:rPr lang="en-US" b="1" dirty="0"/>
              <a:t>References</a:t>
            </a:r>
            <a:r>
              <a:rPr lang="en-US" dirty="0"/>
              <a:t>:</a:t>
            </a:r>
          </a:p>
          <a:p>
            <a:r>
              <a:rPr lang="en-US" dirty="0"/>
              <a:t>Preprocessing steps in Natural Language Processing (NLP)</a:t>
            </a:r>
          </a:p>
          <a:p>
            <a:r>
              <a:rPr lang="en-GB" dirty="0"/>
              <a:t>https://www.educative.io/answers/preprocessing-steps-in-natural-language-processing-nlp</a:t>
            </a:r>
          </a:p>
          <a:p>
            <a:r>
              <a:rPr lang="en-GB" dirty="0" err="1"/>
              <a:t>Stopwords</a:t>
            </a:r>
            <a:r>
              <a:rPr lang="en-GB" dirty="0"/>
              <a:t> Lists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https://www.ranks.nl/stopwords</a:t>
            </a:r>
          </a:p>
          <a:p>
            <a:endParaRPr lang="en-GB"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933946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b="0" i="0" dirty="0">
                <a:solidFill>
                  <a:srgbClr val="202124"/>
                </a:solidFill>
                <a:effectLst/>
                <a:latin typeface="arial" panose="020B0604020202020204" pitchFamily="34" charset="0"/>
              </a:rPr>
              <a:t>Dependency Parsing (DP) is the process of examining the dependencies between the phrases of a sentence to determine its grammatical structure. A sentence is divided into sections. The process assumes that there is a direct relationship between each linguistic unit in a sentence. These hyperlinks are called dependencies.</a:t>
            </a:r>
          </a:p>
          <a:p>
            <a:r>
              <a:rPr lang="en-US" b="0" i="0" dirty="0">
                <a:solidFill>
                  <a:srgbClr val="202124"/>
                </a:solidFill>
                <a:effectLst/>
                <a:latin typeface="arial" panose="020B0604020202020204" pitchFamily="34" charset="0"/>
              </a:rPr>
              <a:t>The example in the slide shows a diagram that explains the sentence’s dependence structure. </a:t>
            </a:r>
          </a:p>
          <a:p>
            <a:r>
              <a:rPr lang="en-US" b="0" i="0" dirty="0">
                <a:solidFill>
                  <a:srgbClr val="202124"/>
                </a:solidFill>
                <a:effectLst/>
                <a:latin typeface="arial" panose="020B0604020202020204" pitchFamily="34" charset="0"/>
              </a:rPr>
              <a:t>In a written dependency structure, the relationships between each linguistic unit, or phrase, in the sentence are expressed by directed arcs. In the example, the root of the tree “prefer” varies the pinnacle of the preceding sentence, as labelled in the diagram. Relations among the words are illustrated above the sentence with directed, labeled arcs from heads to dependents. A root node explicitly marks the root of the tree, the head of the entire structure.</a:t>
            </a:r>
          </a:p>
          <a:p>
            <a:r>
              <a:rPr lang="en-US" b="0" i="0" dirty="0">
                <a:solidFill>
                  <a:srgbClr val="202124"/>
                </a:solidFill>
                <a:effectLst/>
                <a:latin typeface="arial" panose="020B0604020202020204" pitchFamily="34" charset="0"/>
              </a:rPr>
              <a:t>A dependence tag indicates the relationship between linguistic units. For example, the word “flight” changes the meaning of the noun “Denver.” As a result, you might identify a dependence flight -&gt; Denver, where flight is the pinnacle or head and Denver is the kid or dependent. It is represented by </a:t>
            </a:r>
            <a:r>
              <a:rPr lang="en-US" b="0" i="0" dirty="0" err="1">
                <a:solidFill>
                  <a:srgbClr val="202124"/>
                </a:solidFill>
                <a:effectLst/>
                <a:latin typeface="arial" panose="020B0604020202020204" pitchFamily="34" charset="0"/>
              </a:rPr>
              <a:t>nmod</a:t>
            </a:r>
            <a:r>
              <a:rPr lang="en-US" b="0" i="0" dirty="0">
                <a:solidFill>
                  <a:srgbClr val="202124"/>
                </a:solidFill>
                <a:effectLst/>
                <a:latin typeface="arial" panose="020B0604020202020204" pitchFamily="34" charset="0"/>
              </a:rPr>
              <a:t>, which stands for the nominal modifier.</a:t>
            </a:r>
          </a:p>
          <a:p>
            <a:r>
              <a:rPr lang="en-US" b="0" i="0" dirty="0">
                <a:solidFill>
                  <a:srgbClr val="202124"/>
                </a:solidFill>
                <a:effectLst/>
                <a:latin typeface="arial" panose="020B0604020202020204" pitchFamily="34" charset="0"/>
              </a:rPr>
              <a:t>The dependency tags that are used in the example are:</a:t>
            </a:r>
          </a:p>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nominal subject (</a:t>
            </a:r>
            <a:r>
              <a:rPr lang="en-US" b="0" i="0" dirty="0" err="1">
                <a:solidFill>
                  <a:srgbClr val="202124"/>
                </a:solidFill>
                <a:effectLst/>
                <a:latin typeface="arial" panose="020B0604020202020204" pitchFamily="34" charset="0"/>
              </a:rPr>
              <a:t>nsubj</a:t>
            </a:r>
            <a:r>
              <a:rPr lang="en-US" b="0" i="0" dirty="0">
                <a:solidFill>
                  <a:srgbClr val="202124"/>
                </a:solidFill>
                <a:effectLst/>
                <a:latin typeface="arial" panose="020B0604020202020204" pitchFamily="34" charset="0"/>
              </a:rPr>
              <a:t>): nominal, which is the syntactic subject and the proto-agent of a clause.</a:t>
            </a:r>
          </a:p>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direct object of a verb (</a:t>
            </a:r>
            <a:r>
              <a:rPr lang="en-US" b="0" i="0" dirty="0" err="1">
                <a:solidFill>
                  <a:srgbClr val="202124"/>
                </a:solidFill>
                <a:effectLst/>
                <a:latin typeface="arial" panose="020B0604020202020204" pitchFamily="34" charset="0"/>
              </a:rPr>
              <a:t>dobj</a:t>
            </a:r>
            <a:r>
              <a:rPr lang="en-US" b="0" i="0" dirty="0">
                <a:solidFill>
                  <a:srgbClr val="202124"/>
                </a:solidFill>
                <a:effectLst/>
                <a:latin typeface="arial" panose="020B0604020202020204" pitchFamily="34" charset="0"/>
              </a:rPr>
              <a:t>): noun phrase, which is the (accusative) object of the verb.</a:t>
            </a:r>
          </a:p>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relation determiner (det): holds between a nominal head and its determiner.</a:t>
            </a:r>
          </a:p>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nominal modifier (</a:t>
            </a:r>
            <a:r>
              <a:rPr lang="en-US" b="0" i="0" dirty="0" err="1">
                <a:solidFill>
                  <a:srgbClr val="202124"/>
                </a:solidFill>
                <a:effectLst/>
                <a:latin typeface="arial" panose="020B0604020202020204" pitchFamily="34" charset="0"/>
              </a:rPr>
              <a:t>nmod</a:t>
            </a:r>
            <a:r>
              <a:rPr lang="en-US" b="0" i="0" dirty="0">
                <a:solidFill>
                  <a:srgbClr val="202124"/>
                </a:solidFill>
                <a:effectLst/>
                <a:latin typeface="arial" panose="020B0604020202020204" pitchFamily="34" charset="0"/>
              </a:rPr>
              <a:t>): The </a:t>
            </a:r>
            <a:r>
              <a:rPr lang="en-US" b="0" i="0" dirty="0" err="1">
                <a:solidFill>
                  <a:srgbClr val="202124"/>
                </a:solidFill>
                <a:effectLst/>
                <a:latin typeface="arial" panose="020B0604020202020204" pitchFamily="34" charset="0"/>
              </a:rPr>
              <a:t>nmod</a:t>
            </a:r>
            <a:r>
              <a:rPr lang="en-US" b="0" i="0" dirty="0">
                <a:solidFill>
                  <a:srgbClr val="202124"/>
                </a:solidFill>
                <a:effectLst/>
                <a:latin typeface="arial" panose="020B0604020202020204" pitchFamily="34" charset="0"/>
              </a:rPr>
              <a:t> relation is used for nominal dependents of another noun or noun phrase and functionally corresponds to an attribute, or genitive complement.</a:t>
            </a:r>
          </a:p>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Case: The case relation is used for any case-marking element, which is treated as a separate syntactic word (including prepositions, postpositions, and clitic case markers). Case-marking elements are treated as dependents of the noun that they attach to or introduce.</a:t>
            </a:r>
          </a:p>
          <a:p>
            <a:endParaRPr lang="en-US" dirty="0"/>
          </a:p>
          <a:p>
            <a:r>
              <a:rPr lang="en-US" b="1" dirty="0"/>
              <a:t>References</a:t>
            </a:r>
            <a:r>
              <a:rPr lang="en-US" dirty="0"/>
              <a:t>:</a:t>
            </a:r>
          </a:p>
          <a:p>
            <a:r>
              <a:rPr lang="en-US" dirty="0"/>
              <a:t>Dependency Parsing</a:t>
            </a:r>
          </a:p>
          <a:p>
            <a:r>
              <a:rPr lang="en-GB" dirty="0"/>
              <a:t>https://www.analyticsvidhya.com/blog/2021/12/dependency-parsing-in-natural-language-processing-with-examples/</a:t>
            </a:r>
          </a:p>
          <a:p>
            <a:r>
              <a:rPr lang="en-GB" dirty="0"/>
              <a:t>Dependency Parsing</a:t>
            </a:r>
          </a:p>
          <a:p>
            <a:r>
              <a:rPr lang="en-GB" dirty="0"/>
              <a:t>https://web.stanford.edu/~jurafsky/slp3/14.pdf</a:t>
            </a:r>
          </a:p>
          <a:p>
            <a:r>
              <a:rPr lang="en-GB" dirty="0"/>
              <a:t>Universal Dependency Relations</a:t>
            </a:r>
          </a:p>
          <a:p>
            <a:r>
              <a:rPr lang="en-GB" dirty="0"/>
              <a:t>https://universaldependencies.org/u/dep/</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t>CoreNLP</a:t>
            </a:r>
            <a:r>
              <a:rPr lang="en-US" dirty="0"/>
              <a:t> - Online tool to apply dependency parsing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https://corenlp.run/</a:t>
            </a:r>
            <a:endParaRPr lang="en-GB" dirty="0"/>
          </a:p>
          <a:p>
            <a:endParaRPr lang="en-GB"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420275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The slide shows the results of submitting the example “Yes, I got the invitation. I will happily attend your party in London”. </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The dependency tags that are used in the example are:</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nominal subject (</a:t>
            </a:r>
            <a:r>
              <a:rPr lang="en-US" sz="1800" dirty="0" err="1">
                <a:effectLst/>
                <a:latin typeface="Arial" panose="020B0604020202020204" pitchFamily="34" charset="0"/>
                <a:ea typeface="MS Mincho" panose="02020609040205080304" pitchFamily="49" charset="-128"/>
                <a:cs typeface="Times New Roman" panose="02020603050405020304" pitchFamily="18" charset="0"/>
              </a:rPr>
              <a:t>nsubj</a:t>
            </a:r>
            <a:r>
              <a:rPr lang="en-US" sz="1800" dirty="0">
                <a:effectLst/>
                <a:latin typeface="Arial" panose="020B0604020202020204" pitchFamily="34" charset="0"/>
                <a:ea typeface="MS Mincho" panose="02020609040205080304" pitchFamily="49" charset="-128"/>
                <a:cs typeface="Times New Roman" panose="02020603050405020304" pitchFamily="18" charset="0"/>
              </a:rPr>
              <a:t>): nominal, which is the syntactic subject and the proto-agent of a clause.</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punctuation (</a:t>
            </a:r>
            <a:r>
              <a:rPr lang="en-US" sz="1800" dirty="0" err="1">
                <a:effectLst/>
                <a:latin typeface="Arial" panose="020B0604020202020204" pitchFamily="34" charset="0"/>
                <a:ea typeface="MS Mincho" panose="02020609040205080304" pitchFamily="49" charset="-128"/>
                <a:cs typeface="Times New Roman" panose="02020603050405020304" pitchFamily="18" charset="0"/>
              </a:rPr>
              <a:t>punct</a:t>
            </a:r>
            <a:r>
              <a:rPr lang="en-US" sz="1800" dirty="0">
                <a:effectLst/>
                <a:latin typeface="Arial" panose="020B0604020202020204" pitchFamily="34" charset="0"/>
                <a:ea typeface="MS Mincho" panose="02020609040205080304" pitchFamily="49" charset="-128"/>
                <a:cs typeface="Times New Roman" panose="02020603050405020304" pitchFamily="18" charset="0"/>
              </a:rPr>
              <a:t>): It is used for any piece of punctuation.</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discourse: It is used for interjections and other discourse particles and elements, which are not clearly linked to the structure of the sentence, except in an expressive way.</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obj: The object of a verb is the second most core argument of a verb after the subject. Typically, it is the noun phrase that denotes the entity acted upon or which undergoes a change of state or motion (the proto-patient). </a:t>
            </a:r>
          </a:p>
          <a:p>
            <a:pPr marL="285750" marR="0" indent="-285750">
              <a:spcBef>
                <a:spcPts val="600"/>
              </a:spcBef>
              <a:spcAft>
                <a:spcPts val="600"/>
              </a:spcAft>
              <a:buFont typeface="Arial" panose="020B0604020202020204" pitchFamily="34" charset="0"/>
              <a:buChar char="•"/>
            </a:pPr>
            <a:r>
              <a:rPr lang="en-US" sz="1800" dirty="0" err="1">
                <a:effectLst/>
                <a:latin typeface="Arial" panose="020B0604020202020204" pitchFamily="34" charset="0"/>
                <a:ea typeface="MS Mincho" panose="02020609040205080304" pitchFamily="49" charset="-128"/>
                <a:cs typeface="Times New Roman" panose="02020603050405020304" pitchFamily="18" charset="0"/>
              </a:rPr>
              <a:t>advmod</a:t>
            </a:r>
            <a:r>
              <a:rPr lang="en-US" sz="1800" dirty="0">
                <a:effectLst/>
                <a:latin typeface="Arial" panose="020B0604020202020204" pitchFamily="34" charset="0"/>
                <a:ea typeface="MS Mincho" panose="02020609040205080304" pitchFamily="49" charset="-128"/>
                <a:cs typeface="Times New Roman" panose="02020603050405020304" pitchFamily="18" charset="0"/>
              </a:rPr>
              <a:t>: An adverbial modifier of a word is a (non-clausal) adverb or adverbial phrase that serves to modify a predicate or a modifier word.</a:t>
            </a:r>
          </a:p>
          <a:p>
            <a:pPr marL="285750" marR="0" indent="-285750">
              <a:spcBef>
                <a:spcPts val="600"/>
              </a:spcBef>
              <a:spcAft>
                <a:spcPts val="600"/>
              </a:spcAft>
              <a:buFont typeface="Arial" panose="020B0604020202020204" pitchFamily="34" charset="0"/>
              <a:buChar char="•"/>
            </a:pPr>
            <a:r>
              <a:rPr lang="en-US" sz="1800" dirty="0">
                <a:effectLst/>
                <a:latin typeface="Arial" panose="020B0604020202020204" pitchFamily="34" charset="0"/>
                <a:ea typeface="MS Mincho" panose="02020609040205080304" pitchFamily="49" charset="-128"/>
                <a:cs typeface="Times New Roman" panose="02020603050405020304" pitchFamily="18" charset="0"/>
              </a:rPr>
              <a:t>aux: An auxiliary of a clause is a function word that is associated with a verbal predicate that expresses categories such as tense, mood, aspect, voice or evidentiality. It is often a verb (which might have non-auxiliary uses) but many languages have nonverbal TAME markers, which are also treated as instances of aux.</a:t>
            </a:r>
          </a:p>
          <a:p>
            <a:pPr marL="285750" marR="0" indent="-285750">
              <a:spcBef>
                <a:spcPts val="600"/>
              </a:spcBef>
              <a:spcAft>
                <a:spcPts val="600"/>
              </a:spcAft>
              <a:buFont typeface="Arial" panose="020B0604020202020204" pitchFamily="34" charset="0"/>
              <a:buChar char="•"/>
            </a:pPr>
            <a:r>
              <a:rPr lang="en-US" sz="1800" dirty="0" err="1">
                <a:effectLst/>
                <a:latin typeface="Arial" panose="020B0604020202020204" pitchFamily="34" charset="0"/>
                <a:ea typeface="MS Mincho" panose="02020609040205080304" pitchFamily="49" charset="-128"/>
                <a:cs typeface="Times New Roman" panose="02020603050405020304" pitchFamily="18" charset="0"/>
              </a:rPr>
              <a:t>nmod:poss</a:t>
            </a:r>
            <a:r>
              <a:rPr lang="en-US" sz="1800" dirty="0">
                <a:effectLst/>
                <a:latin typeface="Arial" panose="020B0604020202020204" pitchFamily="34" charset="0"/>
                <a:ea typeface="MS Mincho" panose="02020609040205080304" pitchFamily="49" charset="-128"/>
                <a:cs typeface="Times New Roman" panose="02020603050405020304" pitchFamily="18" charset="0"/>
              </a:rPr>
              <a:t> It is used for a nominal modifier, which occurs before its head in the specifier position that is used for ‘s possessives.</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Arial" panose="020B0604020202020204" pitchFamily="34" charset="0"/>
                <a:ea typeface="MS Mincho" panose="02020609040205080304" pitchFamily="49" charset="-128"/>
                <a:cs typeface="Times New Roman" panose="02020603050405020304" pitchFamily="18" charset="0"/>
              </a:rPr>
              <a:t>Case: The case relation is used for any case-marking element, which is treated as a separate syntactic word (including prepositions, postpositions, and clitic case markers). Case-marking elements are treated as dependents of the noun that they attach to or introduce.</a:t>
            </a:r>
          </a:p>
          <a:p>
            <a:endParaRPr lang="en-US" dirty="0"/>
          </a:p>
          <a:p>
            <a:r>
              <a:rPr lang="en-US" b="1" dirty="0"/>
              <a:t>References</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t>CoreNLP</a:t>
            </a:r>
            <a:r>
              <a:rPr lang="en-US" dirty="0"/>
              <a:t> - Online tool to apply dependency parsing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https://corenlp.run/</a:t>
            </a:r>
            <a:endParaRPr lang="en-GB" dirty="0"/>
          </a:p>
          <a:p>
            <a:r>
              <a:rPr lang="en-GB" dirty="0"/>
              <a:t>Universal Dependency Relations</a:t>
            </a:r>
          </a:p>
          <a:p>
            <a:r>
              <a:rPr lang="en-GB" dirty="0"/>
              <a:t>https://universaldependencies.org/u/dep/</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030042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POS tagging is the process of tagging each token with its grammatical representation, such as noun, verb, or adjective.</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POS helps the computer to understand language and grammar and derive meaning from the input sentence.</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In the example, the data set is English grammar, so according to the part of speech that are defined, the objective is to label each token by its proper grammar value, that is, the corresponding part of speech. </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POS helps the computer to understand language and grammar and derive meaning from the input sentence. Many human-annotated data sets are publicly available. One of the most popular data sets is the one used by the Penn Treebank project.</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endParaRPr lang="en-GB" dirty="0"/>
          </a:p>
          <a:p>
            <a:r>
              <a:rPr lang="en-US" b="1" dirty="0"/>
              <a:t>References</a:t>
            </a:r>
            <a:r>
              <a:rPr lang="en-US" dirty="0"/>
              <a:t>: </a:t>
            </a:r>
          </a:p>
          <a:p>
            <a:r>
              <a:rPr lang="en-US" dirty="0"/>
              <a:t>Part-of-speech tagging</a:t>
            </a:r>
          </a:p>
          <a:p>
            <a:r>
              <a:rPr lang="en-US" dirty="0"/>
              <a:t>https://en.wikipedia.org/wiki/Part-of-speech_tagging</a:t>
            </a:r>
          </a:p>
          <a:p>
            <a:r>
              <a:rPr lang="en-US" dirty="0"/>
              <a:t>Stanford Log-linear Part-Of-Speech Tagger</a:t>
            </a:r>
          </a:p>
          <a:p>
            <a:r>
              <a:rPr lang="en-US" dirty="0"/>
              <a:t>https://nlp.stanford.edu/software/tagger.shtml</a:t>
            </a:r>
          </a:p>
          <a:p>
            <a:r>
              <a:rPr lang="en-US" dirty="0"/>
              <a:t>Alphabetical list of part-of-speech tags used in the Penn Treebank Project:</a:t>
            </a:r>
          </a:p>
          <a:p>
            <a:r>
              <a:rPr lang="en-US" dirty="0"/>
              <a:t>https://www.ling.upenn.edu/courses/Fall_2003/ling001/penn_treebank_pos.html</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206394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buFont typeface="Arial" panose="020B0604020202020204" pitchFamily="34" charset="0"/>
              <a:buNone/>
            </a:pPr>
            <a:r>
              <a:rPr lang="en-US" b="0" i="0" dirty="0">
                <a:solidFill>
                  <a:srgbClr val="333333"/>
                </a:solidFill>
                <a:effectLst/>
                <a:latin typeface="Roboto Slab"/>
              </a:rPr>
              <a:t>Named Entity Recognition (NER) is the process of detecting the named entity such as person name, movie name, organization name, or location.</a:t>
            </a:r>
          </a:p>
          <a:p>
            <a:endParaRPr lang="en-US" dirty="0"/>
          </a:p>
          <a:p>
            <a:r>
              <a:rPr lang="en-US" b="1" dirty="0"/>
              <a:t>References</a:t>
            </a:r>
            <a:r>
              <a:rPr lang="en-US" dirty="0"/>
              <a:t>:</a:t>
            </a:r>
          </a:p>
          <a:p>
            <a:r>
              <a:rPr lang="en-US" dirty="0"/>
              <a:t>Preprocessing steps in Natural Language Processing (NLP)</a:t>
            </a:r>
          </a:p>
          <a:p>
            <a:r>
              <a:rPr lang="en-GB" dirty="0"/>
              <a:t>https://www.educative.io/answers/preprocessing-steps-in-natural-language-processing-nlp</a:t>
            </a:r>
          </a:p>
          <a:p>
            <a:r>
              <a:rPr lang="en-GB" dirty="0"/>
              <a:t>How to build an NLP pipeline</a:t>
            </a:r>
          </a:p>
          <a:p>
            <a:r>
              <a:rPr lang="en-GB" dirty="0"/>
              <a:t>https://www.wikitechy.com/tutorial/nlp/how-to-build-an-nlp-pipeline</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913927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Chunking refers to the process of taking individual pieces of information and grouping them into larger units. Chunking can be used to identify part of speech and short phrases present in a sentence.</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By grouping each data point into a larger whole, you can, for example,  identify and group the part of speech noun, verb, adjective, adverb, preposition, conjunction, pronoun, and interjection and also short phrases formed by including any of these part of speech.</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When you have loads of descriptions or modifications around a particular word or phrase of your interest, you use chunking to grab the required phrase or word alone, ignoring the rest around it. Hence, chunking paves a way to group the required phrases and exclude all the modifiers around them, which are not necessary for analysis. </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Chunking is used in NLP applications, for example, to group fruits of a specific category, such as fruits rich in proteins, fruits rich in vitamins. Another example, chunking can also be used to group cars with similar features. For example, cars with automatic gear in one group and cars with manual gear into another group.</a:t>
            </a:r>
          </a:p>
          <a:p>
            <a:pPr>
              <a:buFont typeface="Arial" panose="020B0604020202020204" pitchFamily="34" charset="0"/>
              <a:buNone/>
            </a:pPr>
            <a:endParaRPr lang="en-US" b="0" i="0" dirty="0">
              <a:solidFill>
                <a:srgbClr val="222222"/>
              </a:solidFill>
              <a:effectLst/>
              <a:latin typeface="Lato" panose="020F0502020204030203" pitchFamily="34" charset="0"/>
            </a:endParaRPr>
          </a:p>
          <a:p>
            <a:pPr>
              <a:buFont typeface="Arial" panose="020B0604020202020204" pitchFamily="34" charset="0"/>
              <a:buNone/>
            </a:pPr>
            <a:r>
              <a:rPr lang="en-US" b="1" dirty="0"/>
              <a:t>References</a:t>
            </a:r>
            <a:r>
              <a:rPr lang="en-US" dirty="0"/>
              <a:t>:</a:t>
            </a:r>
          </a:p>
          <a:p>
            <a:pPr>
              <a:buFont typeface="Arial" panose="020B0604020202020204" pitchFamily="34" charset="0"/>
              <a:buNone/>
            </a:pPr>
            <a:r>
              <a:rPr lang="en-US" dirty="0"/>
              <a:t>Preprocessing steps in Natural Language Processing (NLP)</a:t>
            </a:r>
          </a:p>
          <a:p>
            <a:r>
              <a:rPr lang="en-GB" dirty="0"/>
              <a:t>https://www.educative.io/answers/preprocessing-steps-in-natural-language-processing-nlp</a:t>
            </a:r>
          </a:p>
          <a:p>
            <a:r>
              <a:rPr lang="en-GB" dirty="0"/>
              <a:t>How to build an NLP pipeline</a:t>
            </a:r>
          </a:p>
          <a:p>
            <a:r>
              <a:rPr lang="en-GB" dirty="0"/>
              <a:t>https://www.wikitechy.com/tutorial/nlp/how-to-build-an-nlp-pipeline</a:t>
            </a:r>
          </a:p>
          <a:p>
            <a:r>
              <a:rPr lang="en-US" dirty="0"/>
              <a:t>What is Chunking in Natural Language processing?</a:t>
            </a:r>
            <a:endParaRPr lang="en-GB" dirty="0"/>
          </a:p>
          <a:p>
            <a:r>
              <a:rPr lang="en-GB" dirty="0"/>
              <a:t>https://www.analyticsvidhya.com/blog/2021/10/what-is-chunking-in-natural-language-processing/</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802983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3610164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Information retrieval (IR) is the process of accessing and retrieving the most appropriate information from text based on a particular query in natural language that is submitted by the user, with the help of context-based indexing or metadata.</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Google Search is the most popular example of an information retrieval application.</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An information retrieval system searches a collection of natural language documents with the goal of retrieving exactly the set of documents that matches a user’s question. They have their origin in library systems.</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These systems assist users in finding the information that they require but it does not attempt to deduce or generate answers. They provide information about the existence and location of documents that might contain the required information. The documents that satisfy the user’s requirement are called relevant documents. A perfect information retrieval system retrieves only relevant documents.</a:t>
            </a:r>
          </a:p>
          <a:p>
            <a:pPr>
              <a:lnSpc>
                <a:spcPct val="200000"/>
              </a:lnSpc>
            </a:pPr>
            <a:endParaRPr lang="en-GB" sz="1200" dirty="0">
              <a:cs typeface="Arial" panose="020B0604020202020204" pitchFamily="34" charset="0"/>
            </a:endParaRPr>
          </a:p>
          <a:p>
            <a:pPr>
              <a:lnSpc>
                <a:spcPct val="200000"/>
              </a:lnSpc>
            </a:pPr>
            <a:r>
              <a:rPr lang="en-GB" sz="1200" b="1" dirty="0">
                <a:cs typeface="Arial" panose="020B0604020202020204" pitchFamily="34" charset="0"/>
              </a:rPr>
              <a:t>Reference</a:t>
            </a:r>
            <a:r>
              <a:rPr lang="en-GB" sz="1200" dirty="0">
                <a:cs typeface="Arial" panose="020B0604020202020204" pitchFamily="34" charset="0"/>
              </a:rPr>
              <a:t>:</a:t>
            </a:r>
          </a:p>
          <a:p>
            <a:pPr>
              <a:lnSpc>
                <a:spcPct val="200000"/>
              </a:lnSpc>
            </a:pPr>
            <a:r>
              <a:rPr lang="en-US" sz="1200" dirty="0">
                <a:cs typeface="Arial" panose="020B0604020202020204" pitchFamily="34" charset="0"/>
              </a:rPr>
              <a:t>Step by Step Guide to Master NLP – Information Retrieval</a:t>
            </a:r>
            <a:endParaRPr lang="en-GB" sz="1200" dirty="0">
              <a:cs typeface="Arial" panose="020B0604020202020204" pitchFamily="34" charset="0"/>
            </a:endParaRPr>
          </a:p>
          <a:p>
            <a:pPr>
              <a:lnSpc>
                <a:spcPct val="200000"/>
              </a:lnSpc>
            </a:pPr>
            <a:r>
              <a:rPr lang="en-GB" sz="1200" dirty="0">
                <a:cs typeface="Arial" panose="020B0604020202020204" pitchFamily="34" charset="0"/>
              </a:rPr>
              <a:t>https://www.analyticsvidhya.com/blog/2021/06/part-20-step-by-step-guide-to-master-nlp-information-retrieval/</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387079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A user who needs information formulates a request in the form of a query in natural language. After that, the IR system returns output by retrieving the relevant documents, about the required information. The IR system accomplishes the goal by performing the following steps:</a:t>
            </a:r>
          </a:p>
          <a:p>
            <a:pPr marL="342900" indent="-342900" algn="l">
              <a:buFont typeface="+mj-lt"/>
              <a:buAutoNum type="arabicPeriod"/>
            </a:pPr>
            <a:r>
              <a:rPr lang="en-US" b="0" i="0" dirty="0">
                <a:solidFill>
                  <a:srgbClr val="222222"/>
                </a:solidFill>
                <a:effectLst/>
                <a:latin typeface="Lato" panose="020F0502020204030203" pitchFamily="34" charset="0"/>
              </a:rPr>
              <a:t>Indexing the collection of documents.</a:t>
            </a:r>
          </a:p>
          <a:p>
            <a:pPr marL="342900" indent="-342900" algn="l">
              <a:buFont typeface="+mj-lt"/>
              <a:buAutoNum type="arabicPeriod"/>
            </a:pPr>
            <a:r>
              <a:rPr lang="en-US" b="0" i="0" dirty="0">
                <a:solidFill>
                  <a:srgbClr val="222222"/>
                </a:solidFill>
                <a:effectLst/>
                <a:latin typeface="Lato" panose="020F0502020204030203" pitchFamily="34" charset="0"/>
              </a:rPr>
              <a:t>Transforming the query in the same way as the document content is represented.</a:t>
            </a:r>
          </a:p>
          <a:p>
            <a:pPr marL="342900" indent="-342900" algn="l">
              <a:buFont typeface="+mj-lt"/>
              <a:buAutoNum type="arabicPeriod"/>
            </a:pPr>
            <a:r>
              <a:rPr lang="en-US" b="0" i="0" dirty="0">
                <a:solidFill>
                  <a:srgbClr val="222222"/>
                </a:solidFill>
                <a:effectLst/>
                <a:latin typeface="Lato" panose="020F0502020204030203" pitchFamily="34" charset="0"/>
              </a:rPr>
              <a:t>Comparing the description of each document with that of the query.</a:t>
            </a:r>
          </a:p>
          <a:p>
            <a:pPr marL="342900" indent="-342900" algn="l">
              <a:buFont typeface="+mj-lt"/>
              <a:buAutoNum type="arabicPeriod"/>
            </a:pPr>
            <a:r>
              <a:rPr lang="en-US" b="0" i="0" dirty="0">
                <a:solidFill>
                  <a:srgbClr val="222222"/>
                </a:solidFill>
                <a:effectLst/>
                <a:latin typeface="Lato" panose="020F0502020204030203" pitchFamily="34" charset="0"/>
              </a:rPr>
              <a:t>Listing the results in order of relevancy.</a:t>
            </a:r>
          </a:p>
          <a:p>
            <a:endParaRPr lang="en-US" dirty="0"/>
          </a:p>
          <a:p>
            <a:r>
              <a:rPr lang="en-US" b="1" dirty="0"/>
              <a:t>References</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cs typeface="Arial" panose="020B0604020202020204" pitchFamily="34" charset="0"/>
              </a:rPr>
              <a:t>Step by Step Guide to Master NLP – Information Retrieval</a:t>
            </a:r>
            <a:endParaRPr lang="en-GB" sz="1400" dirty="0">
              <a:cs typeface="Arial" panose="020B0604020202020204" pitchFamily="34" charset="0"/>
            </a:endParaRPr>
          </a:p>
          <a:p>
            <a:r>
              <a:rPr lang="en-US" dirty="0"/>
              <a:t>https://www.analyticsvidhya.com/blog/2021/06/part-20-step-by-step-guide-to-master-nlp-information-retrieval/</a:t>
            </a:r>
          </a:p>
        </p:txBody>
      </p:sp>
      <p:sp>
        <p:nvSpPr>
          <p:cNvPr id="4" name="Footer Placeholder 3"/>
          <p:cNvSpPr>
            <a:spLocks noGrp="1"/>
          </p:cNvSpPr>
          <p:nvPr>
            <p:ph type="ftr" sz="quarter" idx="4"/>
          </p:nvPr>
        </p:nvSpPr>
        <p:spPr/>
        <p:txBody>
          <a:bodyPr/>
          <a:lstStyle/>
          <a:p>
            <a:pPr>
              <a:defRPr/>
            </a:pPr>
            <a:r>
              <a:rPr lang="en-US"/>
              <a:t>© Copyright IBM Corporation 2019, 2022</a:t>
            </a:r>
            <a:endParaRPr lang="en-US" dirty="0"/>
          </a:p>
        </p:txBody>
      </p:sp>
      <p:sp>
        <p:nvSpPr>
          <p:cNvPr id="5" name="Slide Number Placeholder 4"/>
          <p:cNvSpPr>
            <a:spLocks noGrp="1"/>
          </p:cNvSpPr>
          <p:nvPr>
            <p:ph type="sldNum" sz="quarter" idx="5"/>
          </p:nvPr>
        </p:nvSpPr>
        <p:spPr/>
        <p:txBody>
          <a:bodyPr/>
          <a:lstStyle/>
          <a:p>
            <a:pPr>
              <a:defRPr/>
            </a:pPr>
            <a:fld id="{45275DD5-0764-482C-9A5A-1DB6DE378BB8}" type="slidenum">
              <a:rPr lang="en-US" smtClean="0"/>
              <a:pPr>
                <a:defRPr/>
              </a:pPr>
              <a:t>28</a:t>
            </a:fld>
            <a:endParaRPr lang="en-US"/>
          </a:p>
        </p:txBody>
      </p:sp>
    </p:spTree>
    <p:extLst>
      <p:ext uri="{BB962C8B-B14F-4D97-AF65-F5344CB8AC3E}">
        <p14:creationId xmlns:p14="http://schemas.microsoft.com/office/powerpoint/2010/main" val="1216059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Lato" panose="020F0502020204030203" pitchFamily="34" charset="0"/>
              </a:rPr>
              <a:t>Information retrieval systems consist of mainly two processes:</a:t>
            </a: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Indexing</a:t>
            </a: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Matching</a:t>
            </a:r>
          </a:p>
          <a:p>
            <a:pPr algn="l"/>
            <a:endParaRPr lang="en-US" b="1" i="0" dirty="0">
              <a:solidFill>
                <a:srgbClr val="222222"/>
              </a:solidFill>
              <a:effectLst/>
              <a:latin typeface="Lato" panose="020F0502020204030203" pitchFamily="34" charset="0"/>
            </a:endParaRPr>
          </a:p>
          <a:p>
            <a:pPr algn="l"/>
            <a:r>
              <a:rPr lang="en-US" b="1" i="0" dirty="0">
                <a:solidFill>
                  <a:srgbClr val="222222"/>
                </a:solidFill>
                <a:effectLst/>
                <a:latin typeface="Lato" panose="020F0502020204030203" pitchFamily="34" charset="0"/>
              </a:rPr>
              <a:t>Indexing </a:t>
            </a:r>
            <a:r>
              <a:rPr lang="en-US" b="0" i="0" dirty="0">
                <a:solidFill>
                  <a:srgbClr val="222222"/>
                </a:solidFill>
                <a:effectLst/>
                <a:latin typeface="Lato" panose="020F0502020204030203" pitchFamily="34" charset="0"/>
              </a:rPr>
              <a:t>is</a:t>
            </a:r>
            <a:r>
              <a:rPr lang="en-US" b="1"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the process of selecting terms to represent a text.</a:t>
            </a:r>
          </a:p>
          <a:p>
            <a:pPr algn="l"/>
            <a:r>
              <a:rPr lang="en-US" b="0" i="0" dirty="0">
                <a:solidFill>
                  <a:srgbClr val="222222"/>
                </a:solidFill>
                <a:effectLst/>
                <a:latin typeface="Lato" panose="020F0502020204030203" pitchFamily="34" charset="0"/>
              </a:rPr>
              <a:t>Indexing involves:</a:t>
            </a: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Tokenization of string</a:t>
            </a: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Removing frequent words</a:t>
            </a: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Stemming</a:t>
            </a:r>
          </a:p>
          <a:p>
            <a:pPr marL="0" indent="0" algn="l">
              <a:buFont typeface="Arial" panose="020B0604020202020204" pitchFamily="34" charset="0"/>
              <a:buNone/>
            </a:pPr>
            <a:r>
              <a:rPr lang="en-US" b="0" i="0" dirty="0">
                <a:solidFill>
                  <a:srgbClr val="222222"/>
                </a:solidFill>
                <a:effectLst/>
                <a:latin typeface="Lato" panose="020F0502020204030203" pitchFamily="34" charset="0"/>
              </a:rPr>
              <a:t>Two common Indexing Techniques:</a:t>
            </a: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Boolean Model</a:t>
            </a:r>
          </a:p>
          <a:p>
            <a:pPr marL="285750" indent="-285750" algn="l">
              <a:buFont typeface="Arial" panose="020B0604020202020204" pitchFamily="34" charset="0"/>
              <a:buChar char="•"/>
            </a:pPr>
            <a:r>
              <a:rPr lang="en-US" b="0" i="0" dirty="0">
                <a:solidFill>
                  <a:srgbClr val="222222"/>
                </a:solidFill>
                <a:effectLst/>
                <a:latin typeface="Lato" panose="020F0502020204030203" pitchFamily="34" charset="0"/>
              </a:rPr>
              <a:t>Vector space model</a:t>
            </a:r>
          </a:p>
          <a:p>
            <a:pPr algn="l"/>
            <a:endParaRPr lang="en-US" b="0" i="0" dirty="0">
              <a:solidFill>
                <a:srgbClr val="222222"/>
              </a:solidFill>
              <a:effectLst/>
              <a:latin typeface="Lato" panose="020F0502020204030203" pitchFamily="34" charset="0"/>
            </a:endParaRPr>
          </a:p>
          <a:p>
            <a:pPr algn="l"/>
            <a:r>
              <a:rPr lang="en-US" b="1" i="0" dirty="0">
                <a:solidFill>
                  <a:srgbClr val="222222"/>
                </a:solidFill>
                <a:effectLst/>
                <a:latin typeface="Lato" panose="020F0502020204030203" pitchFamily="34" charset="0"/>
              </a:rPr>
              <a:t>Matching </a:t>
            </a:r>
            <a:r>
              <a:rPr lang="en-US" b="0" i="0" dirty="0">
                <a:solidFill>
                  <a:srgbClr val="222222"/>
                </a:solidFill>
                <a:effectLst/>
                <a:latin typeface="Lato" panose="020F0502020204030203" pitchFamily="34" charset="0"/>
              </a:rPr>
              <a:t>is the process of finding a measure of similarity between two text representations.</a:t>
            </a:r>
          </a:p>
          <a:p>
            <a:pPr algn="l"/>
            <a:r>
              <a:rPr lang="en-US" b="0" i="0" dirty="0">
                <a:solidFill>
                  <a:srgbClr val="222222"/>
                </a:solidFill>
                <a:effectLst/>
                <a:latin typeface="Lato" panose="020F0502020204030203" pitchFamily="34" charset="0"/>
              </a:rPr>
              <a:t>The relevance of a document is computed based on the following parameters:</a:t>
            </a:r>
          </a:p>
          <a:p>
            <a:endParaRPr lang="en-US" dirty="0"/>
          </a:p>
          <a:p>
            <a:r>
              <a:rPr lang="en-US" b="1" dirty="0"/>
              <a:t>Reference</a:t>
            </a:r>
            <a:r>
              <a:rPr lang="en-US" dirty="0"/>
              <a:t>:</a:t>
            </a:r>
          </a:p>
          <a:p>
            <a:r>
              <a:rPr lang="en-US" dirty="0"/>
              <a:t>Step by Step Guide to Master NLP – Information Retrieval</a:t>
            </a:r>
          </a:p>
          <a:p>
            <a:r>
              <a:rPr lang="en-US" dirty="0"/>
              <a:t>https://www.analyticsvidhya.com/blog/2021/06/part-20-step-by-step-guide-to-master-nlp-information-retrieval/</a:t>
            </a:r>
          </a:p>
        </p:txBody>
      </p:sp>
      <p:sp>
        <p:nvSpPr>
          <p:cNvPr id="4" name="Footer Placeholder 3"/>
          <p:cNvSpPr>
            <a:spLocks noGrp="1"/>
          </p:cNvSpPr>
          <p:nvPr>
            <p:ph type="ftr" sz="quarter" idx="4"/>
          </p:nvPr>
        </p:nvSpPr>
        <p:spPr/>
        <p:txBody>
          <a:bodyPr/>
          <a:lstStyle/>
          <a:p>
            <a:pPr>
              <a:defRPr/>
            </a:pPr>
            <a:r>
              <a:rPr lang="en-US"/>
              <a:t>© Copyright IBM Corporation 2019, 2022</a:t>
            </a:r>
            <a:endParaRPr lang="en-US" dirty="0"/>
          </a:p>
        </p:txBody>
      </p:sp>
      <p:sp>
        <p:nvSpPr>
          <p:cNvPr id="5" name="Slide Number Placeholder 4"/>
          <p:cNvSpPr>
            <a:spLocks noGrp="1"/>
          </p:cNvSpPr>
          <p:nvPr>
            <p:ph type="sldNum" sz="quarter" idx="5"/>
          </p:nvPr>
        </p:nvSpPr>
        <p:spPr/>
        <p:txBody>
          <a:bodyPr/>
          <a:lstStyle/>
          <a:p>
            <a:pPr>
              <a:defRPr/>
            </a:pPr>
            <a:fld id="{45275DD5-0764-482C-9A5A-1DB6DE378BB8}" type="slidenum">
              <a:rPr lang="en-US" smtClean="0"/>
              <a:pPr>
                <a:defRPr/>
              </a:pPr>
              <a:t>29</a:t>
            </a:fld>
            <a:endParaRPr lang="en-US"/>
          </a:p>
        </p:txBody>
      </p:sp>
    </p:spTree>
    <p:extLst>
      <p:ext uri="{BB962C8B-B14F-4D97-AF65-F5344CB8AC3E}">
        <p14:creationId xmlns:p14="http://schemas.microsoft.com/office/powerpoint/2010/main" val="214506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715090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gn="l"/>
            <a:r>
              <a:rPr lang="en-US" b="0" i="0" dirty="0">
                <a:solidFill>
                  <a:srgbClr val="222222"/>
                </a:solidFill>
                <a:effectLst/>
                <a:latin typeface="Lato" panose="020F0502020204030203" pitchFamily="34" charset="0"/>
              </a:rPr>
              <a:t>The relevance of a document is computed based on the following parameters:</a:t>
            </a:r>
          </a:p>
          <a:p>
            <a:pPr marL="342900" indent="-342900" algn="l">
              <a:buFont typeface="+mj-lt"/>
              <a:buAutoNum type="arabicPeriod"/>
            </a:pPr>
            <a:r>
              <a:rPr lang="en-US" b="1" i="0" dirty="0">
                <a:solidFill>
                  <a:srgbClr val="222222"/>
                </a:solidFill>
                <a:effectLst/>
                <a:latin typeface="Lato" panose="020F0502020204030203" pitchFamily="34" charset="0"/>
              </a:rPr>
              <a:t>TF</a:t>
            </a:r>
            <a:r>
              <a:rPr lang="en-US" b="0" i="0" dirty="0">
                <a:solidFill>
                  <a:srgbClr val="222222"/>
                </a:solidFill>
                <a:effectLst/>
                <a:latin typeface="Lato" panose="020F0502020204030203" pitchFamily="34" charset="0"/>
              </a:rPr>
              <a:t>. It stands for Term Frequency, which is the number of times a given term appears in that document.</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0" i="1" dirty="0">
                <a:solidFill>
                  <a:srgbClr val="222222"/>
                </a:solidFill>
                <a:effectLst/>
                <a:latin typeface="Arial" panose="020B0604020202020204" pitchFamily="34" charset="0"/>
                <a:cs typeface="Arial" panose="020B0604020202020204" pitchFamily="34" charset="0"/>
              </a:rPr>
              <a:t>TF (</a:t>
            </a:r>
            <a:r>
              <a:rPr lang="en-US" b="0" i="1" dirty="0" err="1">
                <a:solidFill>
                  <a:srgbClr val="222222"/>
                </a:solidFill>
                <a:effectLst/>
                <a:latin typeface="Arial" panose="020B0604020202020204" pitchFamily="34" charset="0"/>
                <a:cs typeface="Arial" panose="020B0604020202020204" pitchFamily="34" charset="0"/>
              </a:rPr>
              <a:t>i</a:t>
            </a:r>
            <a:r>
              <a:rPr lang="en-US" b="0" i="1" dirty="0">
                <a:solidFill>
                  <a:srgbClr val="222222"/>
                </a:solidFill>
                <a:effectLst/>
                <a:latin typeface="Arial" panose="020B0604020202020204" pitchFamily="34" charset="0"/>
                <a:cs typeface="Arial" panose="020B0604020202020204" pitchFamily="34" charset="0"/>
              </a:rPr>
              <a:t>, j) = (count of </a:t>
            </a:r>
            <a:r>
              <a:rPr lang="en-US" b="0" i="1" dirty="0" err="1">
                <a:solidFill>
                  <a:srgbClr val="222222"/>
                </a:solidFill>
                <a:effectLst/>
                <a:latin typeface="Arial" panose="020B0604020202020204" pitchFamily="34" charset="0"/>
                <a:cs typeface="Arial" panose="020B0604020202020204" pitchFamily="34" charset="0"/>
              </a:rPr>
              <a:t>ith</a:t>
            </a:r>
            <a:r>
              <a:rPr lang="en-US" b="0" i="1" dirty="0">
                <a:solidFill>
                  <a:srgbClr val="222222"/>
                </a:solidFill>
                <a:effectLst/>
                <a:latin typeface="Arial" panose="020B0604020202020204" pitchFamily="34" charset="0"/>
                <a:cs typeface="Arial" panose="020B0604020202020204" pitchFamily="34" charset="0"/>
              </a:rPr>
              <a:t> term in </a:t>
            </a:r>
            <a:r>
              <a:rPr lang="en-US" b="0" i="1" dirty="0" err="1">
                <a:solidFill>
                  <a:srgbClr val="222222"/>
                </a:solidFill>
                <a:effectLst/>
                <a:latin typeface="Arial" panose="020B0604020202020204" pitchFamily="34" charset="0"/>
                <a:cs typeface="Arial" panose="020B0604020202020204" pitchFamily="34" charset="0"/>
              </a:rPr>
              <a:t>jth</a:t>
            </a:r>
            <a:r>
              <a:rPr lang="en-US" b="0" i="1" dirty="0">
                <a:solidFill>
                  <a:srgbClr val="222222"/>
                </a:solidFill>
                <a:effectLst/>
                <a:latin typeface="Arial" panose="020B0604020202020204" pitchFamily="34" charset="0"/>
                <a:cs typeface="Arial" panose="020B0604020202020204" pitchFamily="34" charset="0"/>
              </a:rPr>
              <a:t> document)/(total terms in </a:t>
            </a:r>
            <a:r>
              <a:rPr lang="en-US" b="0" i="1" dirty="0" err="1">
                <a:solidFill>
                  <a:srgbClr val="222222"/>
                </a:solidFill>
                <a:effectLst/>
                <a:latin typeface="Arial" panose="020B0604020202020204" pitchFamily="34" charset="0"/>
                <a:cs typeface="Arial" panose="020B0604020202020204" pitchFamily="34" charset="0"/>
              </a:rPr>
              <a:t>jth</a:t>
            </a:r>
            <a:r>
              <a:rPr lang="en-US" b="0" i="1" dirty="0">
                <a:solidFill>
                  <a:srgbClr val="222222"/>
                </a:solidFill>
                <a:effectLst/>
                <a:latin typeface="Arial" panose="020B0604020202020204" pitchFamily="34" charset="0"/>
                <a:cs typeface="Arial" panose="020B0604020202020204" pitchFamily="34" charset="0"/>
              </a:rPr>
              <a:t> document)</a:t>
            </a:r>
          </a:p>
          <a:p>
            <a:pPr algn="l"/>
            <a:endParaRPr lang="en-US" b="0" i="0" dirty="0">
              <a:solidFill>
                <a:srgbClr val="222222"/>
              </a:solidFill>
              <a:effectLst/>
              <a:latin typeface="Lato" panose="020F0502020204030203" pitchFamily="34" charset="0"/>
            </a:endParaRPr>
          </a:p>
          <a:p>
            <a:pPr marL="342900" indent="-342900" algn="l">
              <a:buFont typeface="+mj-lt"/>
              <a:buAutoNum type="arabicPeriod" startAt="2"/>
            </a:pPr>
            <a:r>
              <a:rPr lang="en-US" b="1" i="0" dirty="0" err="1">
                <a:solidFill>
                  <a:srgbClr val="222222"/>
                </a:solidFill>
                <a:effectLst/>
                <a:latin typeface="Lato" panose="020F0502020204030203" pitchFamily="34" charset="0"/>
              </a:rPr>
              <a:t>IDF</a:t>
            </a:r>
            <a:r>
              <a:rPr lang="en-US" b="0" i="0" dirty="0">
                <a:solidFill>
                  <a:srgbClr val="222222"/>
                </a:solidFill>
                <a:effectLst/>
                <a:latin typeface="Lato" panose="020F0502020204030203" pitchFamily="34" charset="0"/>
              </a:rPr>
              <a:t>. It stands for Inverse Document Frequency, which is a measure of the general importance of the term.</a:t>
            </a:r>
          </a:p>
          <a:p>
            <a:pPr marL="285750" indent="-285750" algn="l">
              <a:buFont typeface="Arial" panose="020B0604020202020204" pitchFamily="34" charset="0"/>
              <a:buChar char="•"/>
            </a:pPr>
            <a:r>
              <a:rPr lang="en-US" b="0" i="1" dirty="0" err="1">
                <a:effectLst/>
              </a:rPr>
              <a:t>IDF</a:t>
            </a:r>
            <a:r>
              <a:rPr lang="en-US" b="0" i="1" dirty="0">
                <a:effectLst/>
              </a:rPr>
              <a:t> (</a:t>
            </a:r>
            <a:r>
              <a:rPr lang="en-US" b="0" i="1" dirty="0" err="1">
                <a:effectLst/>
              </a:rPr>
              <a:t>i</a:t>
            </a:r>
            <a:r>
              <a:rPr lang="en-US" b="0" i="1" dirty="0">
                <a:effectLst/>
              </a:rPr>
              <a:t>) = (total no. of documents)/(no. of documents containing </a:t>
            </a:r>
            <a:r>
              <a:rPr lang="en-US" b="0" i="1" dirty="0" err="1">
                <a:effectLst/>
              </a:rPr>
              <a:t>ith</a:t>
            </a:r>
            <a:r>
              <a:rPr lang="en-US" b="0" i="1" dirty="0">
                <a:effectLst/>
              </a:rPr>
              <a:t> term)</a:t>
            </a:r>
          </a:p>
          <a:p>
            <a:pPr marL="285750" indent="-285750" algn="l">
              <a:buFont typeface="Arial" panose="020B0604020202020204" pitchFamily="34" charset="0"/>
              <a:buChar char="•"/>
            </a:pPr>
            <a:endParaRPr lang="en-US" b="0" i="1" dirty="0">
              <a:solidFill>
                <a:srgbClr val="222222"/>
              </a:solidFill>
              <a:effectLst/>
              <a:latin typeface="Lato" panose="020F0502020204030203" pitchFamily="34" charset="0"/>
            </a:endParaRPr>
          </a:p>
          <a:p>
            <a:pPr marL="342900" indent="-342900" algn="l">
              <a:buFont typeface="+mj-lt"/>
              <a:buAutoNum type="arabicPeriod" startAt="3"/>
            </a:pPr>
            <a:r>
              <a:rPr lang="en-US" b="0" i="1" dirty="0">
                <a:solidFill>
                  <a:srgbClr val="222222"/>
                </a:solidFill>
                <a:effectLst/>
                <a:latin typeface="Lato" panose="020F0502020204030203" pitchFamily="34" charset="0"/>
              </a:rPr>
              <a:t>TF-</a:t>
            </a:r>
            <a:r>
              <a:rPr lang="en-US" b="0" i="1" dirty="0" err="1">
                <a:solidFill>
                  <a:srgbClr val="222222"/>
                </a:solidFill>
                <a:effectLst/>
                <a:latin typeface="Lato" panose="020F0502020204030203" pitchFamily="34" charset="0"/>
              </a:rPr>
              <a:t>IDF</a:t>
            </a:r>
            <a:r>
              <a:rPr lang="en-US" b="0" i="1" dirty="0">
                <a:solidFill>
                  <a:srgbClr val="222222"/>
                </a:solidFill>
                <a:effectLst/>
                <a:latin typeface="Lato" panose="020F0502020204030203" pitchFamily="34" charset="0"/>
              </a:rPr>
              <a:t> Score (</a:t>
            </a:r>
            <a:r>
              <a:rPr lang="en-US" b="0" i="1" dirty="0" err="1">
                <a:solidFill>
                  <a:srgbClr val="222222"/>
                </a:solidFill>
                <a:effectLst/>
                <a:latin typeface="Lato" panose="020F0502020204030203" pitchFamily="34" charset="0"/>
              </a:rPr>
              <a:t>i</a:t>
            </a:r>
            <a:r>
              <a:rPr lang="en-US" b="0" i="1" dirty="0">
                <a:solidFill>
                  <a:srgbClr val="222222"/>
                </a:solidFill>
                <a:effectLst/>
                <a:latin typeface="Lato" panose="020F0502020204030203" pitchFamily="34" charset="0"/>
              </a:rPr>
              <a:t>, j) = TF * </a:t>
            </a:r>
            <a:r>
              <a:rPr lang="en-US" b="0" i="1" dirty="0" err="1">
                <a:solidFill>
                  <a:srgbClr val="222222"/>
                </a:solidFill>
                <a:effectLst/>
                <a:latin typeface="Lato" panose="020F0502020204030203" pitchFamily="34" charset="0"/>
              </a:rPr>
              <a:t>IDF</a:t>
            </a:r>
            <a:endParaRPr lang="en-US" b="0" i="1" dirty="0">
              <a:solidFill>
                <a:srgbClr val="222222"/>
              </a:solidFill>
              <a:effectLst/>
              <a:latin typeface="Lato" panose="020F0502020204030203" pitchFamily="34" charset="0"/>
            </a:endParaRPr>
          </a:p>
          <a:p>
            <a:pPr algn="l"/>
            <a:endParaRPr lang="en-US" b="0" i="0" dirty="0">
              <a:solidFill>
                <a:srgbClr val="222222"/>
              </a:solidFill>
              <a:effectLst/>
              <a:latin typeface="Lato" panose="020F0502020204030203" pitchFamily="34" charset="0"/>
            </a:endParaRPr>
          </a:p>
          <a:p>
            <a:r>
              <a:rPr lang="en-US" b="1" dirty="0"/>
              <a:t>Reference</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Step by Step Guide to Master NLP – Information Retrieval</a:t>
            </a:r>
          </a:p>
          <a:p>
            <a:r>
              <a:rPr lang="en-US" dirty="0"/>
              <a:t>https://www.analyticsvidhya.com/blog/2021/06/part-20-step-by-step-guide-to-master-nlp-information-retrieval/</a:t>
            </a:r>
          </a:p>
          <a:p>
            <a:pPr algn="l"/>
            <a:endParaRPr lang="en-US" b="0" i="0" dirty="0">
              <a:solidFill>
                <a:srgbClr val="222222"/>
              </a:solidFill>
              <a:effectLst/>
              <a:latin typeface="Lato" panose="020F0502020204030203" pitchFamily="34" charset="0"/>
            </a:endParaRP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3033994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531442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Information extraction refers to the automatic extraction of structured information from unstructured or semi-structured text.</a:t>
            </a:r>
          </a:p>
          <a:p>
            <a:r>
              <a:rPr lang="en-US" dirty="0"/>
              <a:t>For</a:t>
            </a:r>
            <a:r>
              <a:rPr lang="en-US" baseline="0" dirty="0"/>
              <a:t> example, information extraction is used in the following applications:</a:t>
            </a:r>
            <a:endParaRPr lang="en-GB" dirty="0"/>
          </a:p>
          <a:p>
            <a:pPr marL="254832" indent="-254832">
              <a:buFont typeface="Arial" panose="020B0604020202020204" pitchFamily="34" charset="0"/>
              <a:buChar char="•"/>
            </a:pPr>
            <a:r>
              <a:rPr lang="en-GB" dirty="0"/>
              <a:t>Entities and relation identification</a:t>
            </a:r>
          </a:p>
          <a:p>
            <a:pPr marL="254832" indent="-254832">
              <a:buFont typeface="Arial" panose="020B0604020202020204" pitchFamily="34" charset="0"/>
              <a:buChar char="•"/>
            </a:pPr>
            <a:r>
              <a:rPr lang="en-GB" dirty="0"/>
              <a:t>Sentiment analysis</a:t>
            </a:r>
          </a:p>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901780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sz="1200" dirty="0"/>
              <a:t>As shown in this slide, “Nobel Prize” and “Wilhelm Conrad Rontgen” are identified as entities. The relationship is identified as awarded, which indicates the relationship between Wilhelm and the Nobel Prize.</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5040255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Sentiment analysis is the process of identifying emotions or opinions that are expressed in user input. It is used heavily in the fields of </a:t>
            </a:r>
            <a:r>
              <a:rPr lang="en-GB" dirty="0" err="1"/>
              <a:t>chatbots</a:t>
            </a:r>
            <a:r>
              <a:rPr lang="en-GB" dirty="0"/>
              <a:t> and social media analysis. It is also used in marketing because it captures a user’s opinion about a particular product or service so that an organization can take corrective action to keep the user satisfied. </a:t>
            </a:r>
          </a:p>
          <a:p>
            <a:r>
              <a:rPr lang="en-GB" dirty="0"/>
              <a:t>Examples:</a:t>
            </a:r>
          </a:p>
          <a:p>
            <a:pPr marL="254832" indent="-254832">
              <a:buFont typeface="Arial" panose="020B0604020202020204" pitchFamily="34" charset="0"/>
              <a:buChar char="•"/>
            </a:pPr>
            <a:r>
              <a:rPr lang="en-GB" dirty="0"/>
              <a:t>“Their service is amazing” is a positive sentiment.</a:t>
            </a:r>
          </a:p>
          <a:p>
            <a:pPr marL="254832" indent="-254832">
              <a:buFont typeface="Arial" panose="020B0604020202020204" pitchFamily="34" charset="0"/>
              <a:buChar char="•"/>
            </a:pPr>
            <a:r>
              <a:rPr lang="en-GB" dirty="0"/>
              <a:t>“The quality of food in this restaurant is terrible” is a negative sentiment.</a:t>
            </a:r>
          </a:p>
          <a:p>
            <a:pPr marL="254832" indent="-254832">
              <a:buFont typeface="Arial" panose="020B0604020202020204" pitchFamily="34" charset="0"/>
              <a:buChar char="•"/>
            </a:pPr>
            <a:r>
              <a:rPr lang="en-GB" dirty="0"/>
              <a:t>“I am going to school” is a neutral sentiment.</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312536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128623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707399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startAt="3"/>
            </a:pPr>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740265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3068545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startAt="3"/>
            </a:pPr>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42586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753552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There are two categories of NLP: </a:t>
            </a:r>
          </a:p>
          <a:p>
            <a:pPr marL="254832" indent="-254832">
              <a:buFont typeface="Arial" panose="020B0604020202020204" pitchFamily="34" charset="0"/>
              <a:buChar char="•"/>
            </a:pPr>
            <a:r>
              <a:rPr lang="en-GB" dirty="0"/>
              <a:t>Natural language understanding (NLU): </a:t>
            </a:r>
            <a:r>
              <a:rPr lang="en-GB" dirty="0">
                <a:effectLst/>
                <a:latin typeface="Arial" panose="020B0604020202020204" pitchFamily="34" charset="0"/>
              </a:rPr>
              <a:t>It</a:t>
            </a:r>
            <a:r>
              <a:rPr lang="en-GB" baseline="0" dirty="0">
                <a:effectLst/>
                <a:latin typeface="Arial" panose="020B0604020202020204" pitchFamily="34" charset="0"/>
              </a:rPr>
              <a:t> is the NLP task </a:t>
            </a:r>
            <a:r>
              <a:rPr lang="en-GB" dirty="0">
                <a:effectLst/>
                <a:latin typeface="Arial" panose="020B0604020202020204" pitchFamily="34" charset="0"/>
              </a:rPr>
              <a:t>of extracting insights from natural language inputs.</a:t>
            </a:r>
            <a:endParaRPr lang="en-GB" dirty="0"/>
          </a:p>
          <a:p>
            <a:pPr marL="254832" indent="-254832">
              <a:buFont typeface="Arial" panose="020B0604020202020204" pitchFamily="34" charset="0"/>
              <a:buChar char="•"/>
            </a:pPr>
            <a:r>
              <a:rPr lang="en-GB" dirty="0"/>
              <a:t>Natural language generation (NLG): </a:t>
            </a:r>
            <a:r>
              <a:rPr lang="en-GB" dirty="0">
                <a:effectLst/>
                <a:latin typeface="Arial" panose="020B0604020202020204" pitchFamily="34" charset="0"/>
              </a:rPr>
              <a:t>it is the NLP task of building natural language outputs from non-linguistic inputs.</a:t>
            </a:r>
            <a:endParaRPr lang="en-GB" dirty="0"/>
          </a:p>
          <a:p>
            <a:pPr defTabSz="815462">
              <a:defRPr/>
            </a:pPr>
            <a:r>
              <a:rPr lang="en-GB" dirty="0"/>
              <a:t>Natural language exists in various media, such as text in documents, reports, or messages, or speech.</a:t>
            </a:r>
          </a:p>
          <a:p>
            <a:pPr defTabSz="815462">
              <a:defRPr/>
            </a:pPr>
            <a:r>
              <a:rPr lang="en-GB" dirty="0"/>
              <a:t>The graphic in the slide </a:t>
            </a:r>
            <a:r>
              <a:rPr lang="en-GB" baseline="0" dirty="0"/>
              <a:t>shows that NLU is the NLP process that takes input text while NLG is the NLP process that generates text as output.</a:t>
            </a:r>
            <a:endParaRPr lang="en-GB" dirty="0"/>
          </a:p>
          <a:p>
            <a:pPr defTabSz="815462">
              <a:defRPr/>
            </a:pPr>
            <a:endParaRPr lang="en-GB" dirty="0"/>
          </a:p>
          <a:p>
            <a:pPr defTabSz="815462">
              <a:defRPr/>
            </a:pPr>
            <a:r>
              <a:rPr lang="en-GB" dirty="0"/>
              <a:t> </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036544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defTabSz="815462">
              <a:defRPr/>
            </a:pPr>
            <a:r>
              <a:rPr lang="en-GB" dirty="0"/>
              <a:t>NLU </a:t>
            </a:r>
            <a:r>
              <a:rPr lang="en-US" noProof="0" dirty="0"/>
              <a:t>analyzes</a:t>
            </a:r>
            <a:r>
              <a:rPr lang="en-GB" dirty="0"/>
              <a:t> language to gain insights into the text. There are many examples of NLU applications:</a:t>
            </a:r>
          </a:p>
          <a:p>
            <a:pPr marL="254832" indent="-254832" defTabSz="815462">
              <a:buFont typeface="Arial" panose="020B0604020202020204" pitchFamily="34" charset="0"/>
              <a:buChar char="•"/>
              <a:defRPr/>
            </a:pPr>
            <a:r>
              <a:rPr lang="en-GB" dirty="0"/>
              <a:t>Mapping a user’s unstructured input to a computer</a:t>
            </a:r>
            <a:r>
              <a:rPr lang="en-GB" baseline="0" dirty="0"/>
              <a:t> representation (</a:t>
            </a:r>
            <a:r>
              <a:rPr lang="en-GB" dirty="0"/>
              <a:t>structured data) and relation extraction</a:t>
            </a:r>
          </a:p>
          <a:p>
            <a:pPr marL="254832" indent="-254832" defTabSz="815462">
              <a:buFont typeface="Arial" panose="020B0604020202020204" pitchFamily="34" charset="0"/>
              <a:buChar char="•"/>
              <a:defRPr/>
            </a:pPr>
            <a:r>
              <a:rPr lang="en-GB" dirty="0"/>
              <a:t>Question and answering system</a:t>
            </a:r>
          </a:p>
          <a:p>
            <a:pPr marL="254832" indent="-254832" defTabSz="815462">
              <a:buFont typeface="Arial" panose="020B0604020202020204" pitchFamily="34" charset="0"/>
              <a:buChar char="•"/>
              <a:defRPr/>
            </a:pPr>
            <a:r>
              <a:rPr lang="en-GB" dirty="0"/>
              <a:t>Sentiment analysis</a:t>
            </a:r>
          </a:p>
          <a:p>
            <a:pPr defTabSz="815462">
              <a:defRPr/>
            </a:pPr>
            <a:r>
              <a:rPr lang="en-GB" dirty="0"/>
              <a:t>The graphic in the slide shows</a:t>
            </a:r>
            <a:r>
              <a:rPr lang="en-GB" baseline="0" dirty="0"/>
              <a:t> an example of converting unstructured to structured data. The input to the NLU system is natural language (unstructured text) and through the NLP process it is converted to structured data (table).</a:t>
            </a:r>
          </a:p>
          <a:p>
            <a:pPr defTabSz="815462">
              <a:defRPr/>
            </a:pPr>
            <a:endParaRPr lang="en-GB" dirty="0"/>
          </a:p>
          <a:p>
            <a:r>
              <a:rPr lang="en-US" b="1" dirty="0"/>
              <a:t>References</a:t>
            </a:r>
            <a:r>
              <a:rPr lang="en-US" dirty="0"/>
              <a:t>: </a:t>
            </a:r>
          </a:p>
          <a:p>
            <a:r>
              <a:rPr lang="en-US" dirty="0"/>
              <a:t>Natural Language Generation: An Overview</a:t>
            </a:r>
          </a:p>
          <a:p>
            <a:r>
              <a:rPr lang="en-US" dirty="0"/>
              <a:t>http://www.lacsc.org/papers/PaperA6.pdf</a:t>
            </a:r>
          </a:p>
          <a:p>
            <a:r>
              <a:rPr lang="en-US" dirty="0"/>
              <a:t>Understanding Natural Language Understanding</a:t>
            </a:r>
          </a:p>
          <a:p>
            <a:r>
              <a:rPr lang="en-US" dirty="0"/>
              <a:t>https://nlp.stanford.edu/~wcmac/papers/20140716-UNLU.pdf</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4215544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Here are some NLG application examples:</a:t>
            </a:r>
          </a:p>
          <a:p>
            <a:pPr marL="254832" indent="-254832">
              <a:buFont typeface="Arial" panose="020B0604020202020204" pitchFamily="34" charset="0"/>
              <a:buChar char="•"/>
            </a:pPr>
            <a:r>
              <a:rPr lang="en-GB" dirty="0"/>
              <a:t>Translator. </a:t>
            </a:r>
          </a:p>
          <a:p>
            <a:pPr marL="254832" indent="-254832">
              <a:buFont typeface="Arial" panose="020B0604020202020204" pitchFamily="34" charset="0"/>
              <a:buChar char="•"/>
            </a:pPr>
            <a:r>
              <a:rPr lang="en-GB" dirty="0"/>
              <a:t>Text summarization.</a:t>
            </a:r>
          </a:p>
          <a:p>
            <a:pPr marL="254832" indent="-254832">
              <a:buFont typeface="Arial" panose="020B0604020202020204" pitchFamily="34" charset="0"/>
              <a:buChar char="•"/>
            </a:pPr>
            <a:r>
              <a:rPr lang="en-GB" dirty="0">
                <a:effectLst/>
              </a:rPr>
              <a:t>Weather Forecasting Systems, which compile graphical weather maps representations and </a:t>
            </a:r>
            <a:r>
              <a:rPr lang="en-GB" b="0" dirty="0">
                <a:effectLst/>
              </a:rPr>
              <a:t>interpret the numbers that come from the prediction system. By using NLG, you can transform this information into natural language. </a:t>
            </a:r>
          </a:p>
          <a:p>
            <a:pPr marL="254832" indent="-254832">
              <a:buFont typeface="Arial" panose="020B0604020202020204" pitchFamily="34" charset="0"/>
              <a:buChar char="•"/>
            </a:pPr>
            <a:endParaRPr lang="en-GB" dirty="0">
              <a:effectLst/>
            </a:endParaRPr>
          </a:p>
          <a:p>
            <a:r>
              <a:rPr lang="en-GB" b="1" dirty="0"/>
              <a:t>References</a:t>
            </a:r>
            <a:r>
              <a:rPr lang="en-GB" dirty="0"/>
              <a:t>:</a:t>
            </a:r>
          </a:p>
          <a:p>
            <a:r>
              <a:rPr lang="en-GB" dirty="0"/>
              <a:t>Watson Language Translator </a:t>
            </a:r>
          </a:p>
          <a:p>
            <a:r>
              <a:rPr lang="en-GB"/>
              <a:t>https</a:t>
            </a:r>
            <a:r>
              <a:rPr lang="en-GB" dirty="0"/>
              <a:t>://www.ibm.com/cloud/watson-language-translator</a:t>
            </a:r>
          </a:p>
          <a:p>
            <a:r>
              <a:rPr lang="en-US"/>
              <a:t>Natural </a:t>
            </a:r>
            <a:r>
              <a:rPr lang="en-US" dirty="0"/>
              <a:t>Language </a:t>
            </a:r>
            <a:r>
              <a:rPr lang="en-US" dirty="0" err="1"/>
              <a:t>GenerationScope</a:t>
            </a:r>
            <a:r>
              <a:rPr lang="en-US" dirty="0"/>
              <a:t>, Applications and Approaches</a:t>
            </a:r>
            <a:endParaRPr lang="en-GB" dirty="0"/>
          </a:p>
          <a:p>
            <a:r>
              <a:rPr lang="en-GB" dirty="0"/>
              <a:t>http://www.academia.edu/3879518/Natural_Language_Generation_Scope_Applications_and_Approaches</a:t>
            </a:r>
          </a:p>
          <a:p>
            <a:endParaRPr lang="en-GB" dirty="0"/>
          </a:p>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179403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3378047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nSpc>
                <a:spcPct val="200000"/>
              </a:lnSpc>
            </a:pPr>
            <a:r>
              <a:rPr lang="en-GB" sz="1200" dirty="0">
                <a:cs typeface="Arial" panose="020B0604020202020204" pitchFamily="34" charset="0"/>
              </a:rPr>
              <a:t>Building applications with NLP processes is not a trivial task. Natural language includes many a</a:t>
            </a:r>
            <a:r>
              <a:rPr lang="en-GB" dirty="0"/>
              <a:t>mbiguities</a:t>
            </a:r>
            <a:r>
              <a:rPr lang="en-GB" sz="1200" dirty="0">
                <a:cs typeface="Arial" panose="020B0604020202020204" pitchFamily="34" charset="0"/>
              </a:rPr>
              <a:t>, such as a lexical ambiguity, which is a primitive level, such as at the word level. </a:t>
            </a:r>
          </a:p>
          <a:p>
            <a:pPr>
              <a:lnSpc>
                <a:spcPct val="200000"/>
              </a:lnSpc>
            </a:pPr>
            <a:r>
              <a:rPr lang="en-GB" sz="1200" dirty="0">
                <a:cs typeface="Arial" panose="020B0604020202020204" pitchFamily="34" charset="0"/>
              </a:rPr>
              <a:t>Two examples:</a:t>
            </a:r>
          </a:p>
          <a:p>
            <a:pPr marL="254832" indent="-254832">
              <a:lnSpc>
                <a:spcPct val="200000"/>
              </a:lnSpc>
              <a:buFont typeface="Arial" panose="020B0604020202020204" pitchFamily="34" charset="0"/>
              <a:buChar char="•"/>
            </a:pPr>
            <a:r>
              <a:rPr lang="en-GB" sz="1200" dirty="0">
                <a:cs typeface="Arial" panose="020B0604020202020204" pitchFamily="34" charset="0"/>
              </a:rPr>
              <a:t>The word </a:t>
            </a:r>
            <a:r>
              <a:rPr lang="en-GB" sz="1200" i="1" dirty="0">
                <a:cs typeface="Arial" panose="020B0604020202020204" pitchFamily="34" charset="0"/>
              </a:rPr>
              <a:t>dance</a:t>
            </a:r>
            <a:r>
              <a:rPr lang="en-GB" sz="1200" dirty="0">
                <a:cs typeface="Arial" panose="020B0604020202020204" pitchFamily="34" charset="0"/>
              </a:rPr>
              <a:t> can be a verb (“We will </a:t>
            </a:r>
            <a:r>
              <a:rPr lang="en-GB" sz="1200" i="1" dirty="0">
                <a:cs typeface="Arial" panose="020B0604020202020204" pitchFamily="34" charset="0"/>
              </a:rPr>
              <a:t>dance</a:t>
            </a:r>
            <a:r>
              <a:rPr lang="en-GB" sz="1200" dirty="0">
                <a:cs typeface="Arial" panose="020B0604020202020204" pitchFamily="34" charset="0"/>
              </a:rPr>
              <a:t> all night.”) or a noun (“This is the salsa </a:t>
            </a:r>
            <a:r>
              <a:rPr lang="en-GB" sz="1200" i="1" dirty="0">
                <a:cs typeface="Arial" panose="020B0604020202020204" pitchFamily="34" charset="0"/>
              </a:rPr>
              <a:t>dance</a:t>
            </a:r>
            <a:r>
              <a:rPr lang="en-GB" sz="1200" dirty="0">
                <a:cs typeface="Arial" panose="020B0604020202020204" pitchFamily="34" charset="0"/>
              </a:rPr>
              <a:t>.”).</a:t>
            </a:r>
          </a:p>
          <a:p>
            <a:pPr marL="254832" indent="-254832">
              <a:lnSpc>
                <a:spcPct val="200000"/>
              </a:lnSpc>
              <a:buFont typeface="Arial" panose="020B0604020202020204" pitchFamily="34" charset="0"/>
              <a:buChar char="•"/>
            </a:pPr>
            <a:r>
              <a:rPr lang="en-GB" sz="1200" dirty="0">
                <a:cs typeface="Arial" panose="020B0604020202020204" pitchFamily="34" charset="0"/>
              </a:rPr>
              <a:t>The word </a:t>
            </a:r>
            <a:r>
              <a:rPr lang="en-GB" sz="1200" i="1" dirty="0">
                <a:cs typeface="Arial" panose="020B0604020202020204" pitchFamily="34" charset="0"/>
              </a:rPr>
              <a:t>will</a:t>
            </a:r>
            <a:r>
              <a:rPr lang="en-GB" sz="1200" b="1" dirty="0">
                <a:cs typeface="Arial" panose="020B0604020202020204" pitchFamily="34" charset="0"/>
              </a:rPr>
              <a:t> </a:t>
            </a:r>
            <a:r>
              <a:rPr lang="en-GB" sz="1200" dirty="0">
                <a:cs typeface="Arial" panose="020B0604020202020204" pitchFamily="34" charset="0"/>
              </a:rPr>
              <a:t>can be a helping verb to indicate an action in the future (“John </a:t>
            </a:r>
            <a:r>
              <a:rPr lang="en-GB" sz="1200" i="1" dirty="0">
                <a:cs typeface="Arial" panose="020B0604020202020204" pitchFamily="34" charset="0"/>
              </a:rPr>
              <a:t>will</a:t>
            </a:r>
            <a:r>
              <a:rPr lang="en-GB" sz="1200" dirty="0">
                <a:cs typeface="Arial" panose="020B0604020202020204" pitchFamily="34" charset="0"/>
              </a:rPr>
              <a:t> go to work”) or a noun (“His uncle left him millions in his </a:t>
            </a:r>
            <a:r>
              <a:rPr lang="en-GB" sz="1200" i="1" dirty="0">
                <a:cs typeface="Arial" panose="020B0604020202020204" pitchFamily="34" charset="0"/>
              </a:rPr>
              <a:t>will</a:t>
            </a:r>
            <a:r>
              <a:rPr lang="en-GB" sz="1200" dirty="0">
                <a:cs typeface="Arial" panose="020B0604020202020204" pitchFamily="34" charset="0"/>
              </a:rPr>
              <a:t>.”).</a:t>
            </a:r>
          </a:p>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725877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2019,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92890128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2019,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78478782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2019,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02494962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2019,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302498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2019,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a:t>Click to edit Master text styles</a:t>
            </a:r>
          </a:p>
        </p:txBody>
      </p:sp>
    </p:spTree>
    <p:extLst>
      <p:ext uri="{BB962C8B-B14F-4D97-AF65-F5344CB8AC3E}">
        <p14:creationId xmlns:p14="http://schemas.microsoft.com/office/powerpoint/2010/main" val="81444700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2019,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Tree>
    <p:extLst>
      <p:ext uri="{BB962C8B-B14F-4D97-AF65-F5344CB8AC3E}">
        <p14:creationId xmlns:p14="http://schemas.microsoft.com/office/powerpoint/2010/main" val="367895015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a:t>Click to edit Master title style</a:t>
            </a:r>
            <a:endParaRPr lang="en-US" dirty="0"/>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2019,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273741492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71168768"/>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717438"/>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944698820"/>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39108997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2019,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a:t>Click to edit Master title style</a:t>
            </a:r>
            <a:endParaRPr lang="en-US" noProof="0" dirty="0"/>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736086108"/>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239329052"/>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2019, 2022</a:t>
            </a:r>
            <a:endParaRPr lang="en-US" dirty="0"/>
          </a:p>
        </p:txBody>
      </p:sp>
    </p:spTree>
    <p:extLst>
      <p:ext uri="{BB962C8B-B14F-4D97-AF65-F5344CB8AC3E}">
        <p14:creationId xmlns:p14="http://schemas.microsoft.com/office/powerpoint/2010/main" val="3715171584"/>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4581972"/>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a:t>Click icon to add picture</a:t>
            </a:r>
            <a:endParaRPr lang="en-US" noProof="0" dirty="0"/>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1323999646"/>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41292139"/>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352431096"/>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718857152"/>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633630610"/>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149255517"/>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r>
              <a:rPr lang="en-US"/>
              <a:t>Click icon to add picture</a:t>
            </a:r>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a:t>Click to edit Master title style</a:t>
            </a:r>
            <a:endParaRPr lang="en-US" dirty="0"/>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444872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3595694724"/>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2019,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2108639633"/>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2019,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dirty="0"/>
              <a:t>Unit title</a:t>
            </a:r>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98103148"/>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89962375"/>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hidden="1"/>
          <p:cNvSpPr>
            <a:spLocks noGrp="1" noChangeArrowheads="1"/>
          </p:cNvSpPr>
          <p:nvPr>
            <p:ph type="ftr" sz="quarter" idx="11"/>
          </p:nvPr>
        </p:nvSpPr>
        <p:spPr>
          <a:xfrm>
            <a:off x="6964137" y="6638544"/>
            <a:ext cx="5065980" cy="165600"/>
          </a:xfrm>
          <a:ln/>
        </p:spPr>
        <p:txBody>
          <a:bodyPr/>
          <a:lstStyle>
            <a:lvl1pPr>
              <a:defRPr/>
            </a:lvl1pPr>
          </a:lstStyle>
          <a:p>
            <a:pPr>
              <a:defRPr/>
            </a:pPr>
            <a:r>
              <a:rPr lang="en-US"/>
              <a:t>© Copyright IBM Corporation 2019,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2521947561"/>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3573111348"/>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87059922"/>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37698525"/>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2" name="Title 1"/>
          <p:cNvSpPr>
            <a:spLocks noGrp="1"/>
          </p:cNvSpPr>
          <p:nvPr>
            <p:ph type="title"/>
          </p:nvPr>
        </p:nvSpPr>
        <p:spPr>
          <a:solidFill>
            <a:schemeClr val="accent2"/>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3278238244"/>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227934519"/>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99396411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p:cNvSpPr>
            <a:spLocks noGrp="1" noChangeArrowheads="1"/>
          </p:cNvSpPr>
          <p:nvPr>
            <p:ph type="ftr" sz="quarter" idx="11"/>
          </p:nvPr>
        </p:nvSpPr>
        <p:spPr>
          <a:xfrm>
            <a:off x="6964137" y="6638544"/>
            <a:ext cx="5065980" cy="165600"/>
          </a:xfrm>
          <a:ln/>
        </p:spPr>
        <p:txBody>
          <a:bodyPr/>
          <a:lstStyle>
            <a:lvl1pPr>
              <a:defRPr>
                <a:noFill/>
              </a:defRPr>
            </a:lvl1pPr>
          </a:lstStyle>
          <a:p>
            <a:pPr>
              <a:defRPr/>
            </a:pPr>
            <a:r>
              <a:rPr lang="en-US"/>
              <a:t>© Copyright IBM Corporation 2019,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328799440"/>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2019,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039535172"/>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2019,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48350208"/>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2019,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95269646"/>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2019,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dirty="0"/>
              <a:t>Click to edit Master text styles</a:t>
            </a:r>
          </a:p>
        </p:txBody>
      </p:sp>
    </p:spTree>
    <p:extLst>
      <p:ext uri="{BB962C8B-B14F-4D97-AF65-F5344CB8AC3E}">
        <p14:creationId xmlns:p14="http://schemas.microsoft.com/office/powerpoint/2010/main" val="3549883077"/>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2019,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Tree>
    <p:extLst>
      <p:ext uri="{BB962C8B-B14F-4D97-AF65-F5344CB8AC3E}">
        <p14:creationId xmlns:p14="http://schemas.microsoft.com/office/powerpoint/2010/main" val="3897369688"/>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dirty="0"/>
              <a:t>Click to edit Master title style</a:t>
            </a:r>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2019,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86011088"/>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30400880"/>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775949244"/>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3294731723"/>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15689130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820036560"/>
      </p:ext>
    </p:extLst>
  </p:cSld>
  <p:clrMapOvr>
    <a:masterClrMapping/>
  </p:clrMapOvr>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2019, 2022</a:t>
            </a:r>
            <a:endParaRPr lang="en-US" dirty="0"/>
          </a:p>
        </p:txBody>
      </p:sp>
    </p:spTree>
    <p:extLst>
      <p:ext uri="{BB962C8B-B14F-4D97-AF65-F5344CB8AC3E}">
        <p14:creationId xmlns:p14="http://schemas.microsoft.com/office/powerpoint/2010/main" val="3081431685"/>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39703973"/>
      </p:ext>
    </p:extLst>
  </p:cSld>
  <p:clrMapOvr>
    <a:masterClrMapping/>
  </p:clrMapOvr>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dirty="0"/>
              <a:t>Click icon to add picture</a:t>
            </a:r>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2943213509"/>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dirty="0"/>
              <a:t>Click to edit Master title style</a:t>
            </a:r>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5889405"/>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405194355"/>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16340908"/>
      </p:ext>
    </p:extLst>
  </p:cSld>
  <p:clrMapOvr>
    <a:masterClrMapping/>
  </p:clrMapOvr>
  <p:hf sldNum="0"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clip art</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38038036"/>
      </p:ext>
    </p:extLst>
  </p:cSld>
  <p:clrMapOvr>
    <a:masterClrMapping/>
  </p:clrMapOvr>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071265820"/>
      </p:ext>
    </p:extLst>
  </p:cSld>
  <p:clrMapOvr>
    <a:masterClrMapping/>
  </p:clrMapOvr>
  <p:hf sldNum="0"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dirty="0"/>
              <a:t>Click to edit Master title style</a:t>
            </a:r>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5635263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3773946677"/>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11549158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69045637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5293419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tags" Target="../tags/tag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9855994" y="6681674"/>
            <a:ext cx="2160000"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2019,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Natural language processing concepts and components</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6" r:id="rId1"/>
    <p:sldLayoutId id="2147484355" r:id="rId2"/>
    <p:sldLayoutId id="2147484249" r:id="rId3"/>
    <p:sldLayoutId id="2147484357" r:id="rId4"/>
    <p:sldLayoutId id="2147484233" r:id="rId5"/>
    <p:sldLayoutId id="2147484234" r:id="rId6"/>
    <p:sldLayoutId id="2147484238" r:id="rId7"/>
    <p:sldLayoutId id="2147484292" r:id="rId8"/>
    <p:sldLayoutId id="2147484250" r:id="rId9"/>
    <p:sldLayoutId id="2147484251" r:id="rId10"/>
    <p:sldLayoutId id="2147484353" r:id="rId11"/>
    <p:sldLayoutId id="2147484361" r:id="rId12"/>
    <p:sldLayoutId id="2147484257" r:id="rId13"/>
    <p:sldLayoutId id="2147484258" r:id="rId14"/>
    <p:sldLayoutId id="2147484369" r:id="rId15"/>
    <p:sldLayoutId id="2147484253" r:id="rId16"/>
    <p:sldLayoutId id="2147484252" r:id="rId17"/>
    <p:sldLayoutId id="2147484255" r:id="rId18"/>
    <p:sldLayoutId id="2147484236" r:id="rId19"/>
    <p:sldLayoutId id="2147484237" r:id="rId20"/>
    <p:sldLayoutId id="2147484373" r:id="rId21"/>
    <p:sldLayoutId id="2147484260" r:id="rId22"/>
    <p:sldLayoutId id="2147484264" r:id="rId23"/>
    <p:sldLayoutId id="2147484242" r:id="rId24"/>
    <p:sldLayoutId id="2147484243" r:id="rId25"/>
    <p:sldLayoutId id="2147484244" r:id="rId26"/>
    <p:sldLayoutId id="2147484245" r:id="rId27"/>
    <p:sldLayoutId id="2147484246" r:id="rId28"/>
    <p:sldLayoutId id="2147484321"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10133334" y="6681674"/>
            <a:ext cx="1919466"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2019,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Natural language processing concepts and components</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152115858"/>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25" r:id="rId3"/>
    <p:sldLayoutId id="2147484360" r:id="rId4"/>
    <p:sldLayoutId id="2147484327" r:id="rId5"/>
    <p:sldLayoutId id="2147484328" r:id="rId6"/>
    <p:sldLayoutId id="2147484329" r:id="rId7"/>
    <p:sldLayoutId id="2147484330" r:id="rId8"/>
    <p:sldLayoutId id="2147484351" r:id="rId9"/>
    <p:sldLayoutId id="2147484332" r:id="rId10"/>
    <p:sldLayoutId id="2147484333" r:id="rId11"/>
    <p:sldLayoutId id="2147484354" r:id="rId12"/>
    <p:sldLayoutId id="2147484363" r:id="rId13"/>
    <p:sldLayoutId id="2147484366" r:id="rId14"/>
    <p:sldLayoutId id="2147484367" r:id="rId15"/>
    <p:sldLayoutId id="2147484370" r:id="rId16"/>
    <p:sldLayoutId id="2147484338" r:id="rId17"/>
    <p:sldLayoutId id="2147484339" r:id="rId18"/>
    <p:sldLayoutId id="2147484340" r:id="rId19"/>
    <p:sldLayoutId id="2147484341" r:id="rId20"/>
    <p:sldLayoutId id="2147484374" r:id="rId21"/>
    <p:sldLayoutId id="2147484343" r:id="rId22"/>
    <p:sldLayoutId id="2147484344" r:id="rId23"/>
    <p:sldLayoutId id="2147484345" r:id="rId24"/>
    <p:sldLayoutId id="2147484346" r:id="rId25"/>
    <p:sldLayoutId id="2147484347" r:id="rId26"/>
    <p:sldLayoutId id="2147484348" r:id="rId27"/>
    <p:sldLayoutId id="2147484349" r:id="rId28"/>
    <p:sldLayoutId id="2147484368"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6.xml"/><Relationship Id="rId1" Type="http://schemas.openxmlformats.org/officeDocument/2006/relationships/tags" Target="../tags/tag12.xml"/><Relationship Id="rId5" Type="http://schemas.openxmlformats.org/officeDocument/2006/relationships/image" Target="../media/image25.sv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6.xml"/><Relationship Id="rId1" Type="http://schemas.openxmlformats.org/officeDocument/2006/relationships/tags" Target="../tags/tag13.xml"/><Relationship Id="rId5" Type="http://schemas.openxmlformats.org/officeDocument/2006/relationships/image" Target="../media/image25.sv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6.xml"/><Relationship Id="rId1" Type="http://schemas.openxmlformats.org/officeDocument/2006/relationships/tags" Target="../tags/tag14.xml"/><Relationship Id="rId5" Type="http://schemas.openxmlformats.org/officeDocument/2006/relationships/image" Target="../media/image25.sv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6.xml"/><Relationship Id="rId1" Type="http://schemas.openxmlformats.org/officeDocument/2006/relationships/tags" Target="../tags/tag15.xml"/><Relationship Id="rId5" Type="http://schemas.openxmlformats.org/officeDocument/2006/relationships/image" Target="../media/image27.sv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Natural language processing concepts and components</a:t>
            </a:r>
            <a:endParaRPr lang="en-GB" dirty="0"/>
          </a:p>
        </p:txBody>
      </p:sp>
      <p:sp>
        <p:nvSpPr>
          <p:cNvPr id="6" name="Text Placeholder 5"/>
          <p:cNvSpPr>
            <a:spLocks noGrp="1"/>
          </p:cNvSpPr>
          <p:nvPr>
            <p:ph type="body" sz="quarter" idx="11"/>
          </p:nvPr>
        </p:nvSpPr>
        <p:spPr/>
        <p:txBody>
          <a:bodyPr/>
          <a:lstStyle/>
          <a:p>
            <a:endParaRPr lang="en-GB" dirty="0"/>
          </a:p>
        </p:txBody>
      </p:sp>
      <p:sp>
        <p:nvSpPr>
          <p:cNvPr id="2" name="Footer Placeholder 1">
            <a:extLst>
              <a:ext uri="{FF2B5EF4-FFF2-40B4-BE49-F238E27FC236}">
                <a16:creationId xmlns:a16="http://schemas.microsoft.com/office/drawing/2014/main" id="{D54B53C7-5DFA-4B20-A57E-43D2A459F446}"/>
              </a:ext>
            </a:extLst>
          </p:cNvPr>
          <p:cNvSpPr>
            <a:spLocks noGrp="1"/>
          </p:cNvSpPr>
          <p:nvPr>
            <p:ph type="ftr" sz="quarter" idx="10"/>
          </p:nvPr>
        </p:nvSpPr>
        <p:spPr/>
        <p:txBody>
          <a:bodyPr/>
          <a:lstStyle/>
          <a:p>
            <a:pPr>
              <a:defRPr/>
            </a:pPr>
            <a:r>
              <a:rPr lang="en-US"/>
              <a:t>© Copyright IBM Corporation 2019, 2022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Language ambiguities (cont.)</a:t>
            </a:r>
          </a:p>
        </p:txBody>
      </p:sp>
      <p:sp>
        <p:nvSpPr>
          <p:cNvPr id="3" name="Content Placeholder 2"/>
          <p:cNvSpPr>
            <a:spLocks noGrp="1"/>
          </p:cNvSpPr>
          <p:nvPr>
            <p:ph idx="1"/>
          </p:nvPr>
        </p:nvSpPr>
        <p:spPr>
          <a:xfrm>
            <a:off x="208800" y="1164168"/>
            <a:ext cx="11641455" cy="5513832"/>
          </a:xfrm>
        </p:spPr>
        <p:txBody>
          <a:bodyPr/>
          <a:lstStyle/>
          <a:p>
            <a:r>
              <a:rPr lang="en-GB" b="1" dirty="0"/>
              <a:t>Syntactic-level ambiguity</a:t>
            </a:r>
            <a:r>
              <a:rPr lang="en-GB" dirty="0"/>
              <a:t>: A sentence that can be parsed in various ways. </a:t>
            </a:r>
          </a:p>
          <a:p>
            <a:pPr lvl="1"/>
            <a:r>
              <a:rPr lang="en-GB" dirty="0"/>
              <a:t>Example: “She pointed at the guy with the umbrella.”</a:t>
            </a:r>
          </a:p>
          <a:p>
            <a:r>
              <a:rPr lang="en-GB" b="1" dirty="0"/>
              <a:t>Anaphora ambiguity </a:t>
            </a:r>
            <a:r>
              <a:rPr lang="en-US" dirty="0"/>
              <a:t>occurs when it is not clear which one is the antecedent noun that a pronoun replaces because more than one possible antecedent exists.</a:t>
            </a:r>
            <a:endParaRPr lang="en-GB" dirty="0"/>
          </a:p>
          <a:p>
            <a:pPr lvl="1"/>
            <a:r>
              <a:rPr lang="en-GB" dirty="0"/>
              <a:t>Example: “</a:t>
            </a:r>
            <a:r>
              <a:rPr lang="en-US" dirty="0"/>
              <a:t>When Mary invited Ann to play, she did not know that she would be late”.</a:t>
            </a:r>
            <a:endParaRPr lang="en-GB" dirty="0"/>
          </a:p>
          <a:p>
            <a:pPr lvl="1"/>
            <a:endParaRPr lang="en-GB" dirty="0"/>
          </a:p>
          <a:p>
            <a:endParaRPr lang="en-GB" dirty="0"/>
          </a:p>
          <a:p>
            <a:endParaRPr lang="en-GB" dirty="0"/>
          </a:p>
        </p:txBody>
      </p:sp>
      <p:sp>
        <p:nvSpPr>
          <p:cNvPr id="4" name="Footer Placeholder 3">
            <a:extLst>
              <a:ext uri="{FF2B5EF4-FFF2-40B4-BE49-F238E27FC236}">
                <a16:creationId xmlns:a16="http://schemas.microsoft.com/office/drawing/2014/main" id="{624C5097-8195-404E-8C92-A4C6FEE4A124}"/>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132941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dirty="0"/>
              <a:t>Natural language processing phases and pipeline</a:t>
            </a:r>
          </a:p>
        </p:txBody>
      </p:sp>
      <p:sp>
        <p:nvSpPr>
          <p:cNvPr id="5" name="Text Placeholder 4"/>
          <p:cNvSpPr>
            <a:spLocks noGrp="1"/>
          </p:cNvSpPr>
          <p:nvPr>
            <p:ph type="body" sz="quarter" idx="12"/>
          </p:nvPr>
        </p:nvSpPr>
        <p:spPr/>
        <p:txBody>
          <a:bodyPr/>
          <a:lstStyle/>
          <a:p>
            <a:endParaRPr lang="en-GB" dirty="0"/>
          </a:p>
        </p:txBody>
      </p:sp>
      <p:sp>
        <p:nvSpPr>
          <p:cNvPr id="2" name="Footer Placeholder 1">
            <a:extLst>
              <a:ext uri="{FF2B5EF4-FFF2-40B4-BE49-F238E27FC236}">
                <a16:creationId xmlns:a16="http://schemas.microsoft.com/office/drawing/2014/main" id="{7B1C34A8-108C-4D3C-92C3-1D94BF3C8700}"/>
              </a:ext>
            </a:extLst>
          </p:cNvPr>
          <p:cNvSpPr>
            <a:spLocks noGrp="1"/>
          </p:cNvSpPr>
          <p:nvPr>
            <p:ph type="ftr" sz="quarter" idx="11"/>
          </p:nvPr>
        </p:nvSpPr>
        <p:spPr/>
        <p:txBody>
          <a:bodyPr/>
          <a:lstStyle/>
          <a:p>
            <a:pPr>
              <a:defRPr/>
            </a:pPr>
            <a:r>
              <a:rPr lang="en-US"/>
              <a:t>© Copyright IBM Corporation 2019, 2022</a:t>
            </a:r>
            <a:endParaRPr lang="en-US" dirty="0"/>
          </a:p>
        </p:txBody>
      </p:sp>
    </p:spTree>
    <p:custDataLst>
      <p:tags r:id="rId1"/>
    </p:custDataLst>
    <p:extLst>
      <p:ext uri="{BB962C8B-B14F-4D97-AF65-F5344CB8AC3E}">
        <p14:creationId xmlns:p14="http://schemas.microsoft.com/office/powerpoint/2010/main" val="199215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CBF7-586F-4A45-9C0B-8E85BAA09252}"/>
              </a:ext>
            </a:extLst>
          </p:cNvPr>
          <p:cNvSpPr>
            <a:spLocks noGrp="1"/>
          </p:cNvSpPr>
          <p:nvPr>
            <p:ph type="title"/>
          </p:nvPr>
        </p:nvSpPr>
        <p:spPr>
          <a:xfrm>
            <a:off x="208800" y="180000"/>
            <a:ext cx="11641455" cy="860400"/>
          </a:xfrm>
        </p:spPr>
        <p:txBody>
          <a:bodyPr/>
          <a:lstStyle/>
          <a:p>
            <a:r>
              <a:rPr lang="en-US" dirty="0"/>
              <a:t>Natural language processing phases</a:t>
            </a:r>
          </a:p>
        </p:txBody>
      </p:sp>
      <p:graphicFrame>
        <p:nvGraphicFramePr>
          <p:cNvPr id="5" name="Content Placeholder 4">
            <a:extLst>
              <a:ext uri="{FF2B5EF4-FFF2-40B4-BE49-F238E27FC236}">
                <a16:creationId xmlns:a16="http://schemas.microsoft.com/office/drawing/2014/main" id="{1F77DED9-AA9D-4D2F-86BF-6F8748BA4590}"/>
              </a:ext>
            </a:extLst>
          </p:cNvPr>
          <p:cNvGraphicFramePr>
            <a:graphicFrameLocks noGrp="1"/>
          </p:cNvGraphicFramePr>
          <p:nvPr>
            <p:ph idx="1"/>
            <p:extLst>
              <p:ext uri="{D42A27DB-BD31-4B8C-83A1-F6EECF244321}">
                <p14:modId xmlns:p14="http://schemas.microsoft.com/office/powerpoint/2010/main" val="3175731081"/>
              </p:ext>
            </p:extLst>
          </p:nvPr>
        </p:nvGraphicFramePr>
        <p:xfrm>
          <a:off x="209550" y="1163638"/>
          <a:ext cx="11641138" cy="5514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2FDBBD41-756B-49C3-AE8E-6575D9D62FB6}"/>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2554088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pipeline</a:t>
            </a:r>
          </a:p>
        </p:txBody>
      </p:sp>
      <p:sp>
        <p:nvSpPr>
          <p:cNvPr id="3" name="Content Placeholder 2"/>
          <p:cNvSpPr>
            <a:spLocks noGrp="1"/>
          </p:cNvSpPr>
          <p:nvPr>
            <p:ph idx="1"/>
          </p:nvPr>
        </p:nvSpPr>
        <p:spPr>
          <a:xfrm>
            <a:off x="208800" y="1164168"/>
            <a:ext cx="11641455" cy="5513832"/>
          </a:xfrm>
        </p:spPr>
        <p:txBody>
          <a:bodyPr/>
          <a:lstStyle/>
          <a:p>
            <a:r>
              <a:rPr lang="en-GB" dirty="0"/>
              <a:t>A pipeline is a way to design a program in which the output of one module feeds into the input of the next module. </a:t>
            </a:r>
          </a:p>
          <a:p>
            <a:r>
              <a:rPr lang="en-GB" dirty="0"/>
              <a:t>Using the NLP pipeline divides the tasks of NLU, which makes NLU less complex.</a:t>
            </a:r>
          </a:p>
          <a:p>
            <a:r>
              <a:rPr lang="en-GB" dirty="0"/>
              <a:t>For example, use NLP pipeline to understand the following sentence: </a:t>
            </a:r>
          </a:p>
          <a:p>
            <a:pPr lvl="1"/>
            <a:r>
              <a:rPr lang="en-GB" dirty="0"/>
              <a:t>“</a:t>
            </a:r>
            <a:r>
              <a:rPr lang="en-GB" i="1" dirty="0"/>
              <a:t>Yes, I got the invitation, and I will happily attend your party in London</a:t>
            </a:r>
            <a:r>
              <a:rPr lang="en-GB" dirty="0"/>
              <a:t>.”</a:t>
            </a:r>
          </a:p>
          <a:p>
            <a:endParaRPr lang="en-GB" dirty="0"/>
          </a:p>
          <a:p>
            <a:endParaRPr lang="en-GB" dirty="0"/>
          </a:p>
          <a:p>
            <a:pPr lvl="1"/>
            <a:endParaRPr lang="en-GB" dirty="0"/>
          </a:p>
          <a:p>
            <a:endParaRPr lang="en-GB" dirty="0"/>
          </a:p>
          <a:p>
            <a:endParaRPr lang="en-GB" dirty="0"/>
          </a:p>
        </p:txBody>
      </p:sp>
      <p:sp>
        <p:nvSpPr>
          <p:cNvPr id="4" name="Footer Placeholder 3">
            <a:extLst>
              <a:ext uri="{FF2B5EF4-FFF2-40B4-BE49-F238E27FC236}">
                <a16:creationId xmlns:a16="http://schemas.microsoft.com/office/drawing/2014/main" id="{8212C7C7-A0CA-4956-8337-826634D1B9C5}"/>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376643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9D55-9C72-4F3F-A5BA-66EA7EB8DC52}"/>
              </a:ext>
            </a:extLst>
          </p:cNvPr>
          <p:cNvSpPr>
            <a:spLocks noGrp="1"/>
          </p:cNvSpPr>
          <p:nvPr>
            <p:ph type="title"/>
          </p:nvPr>
        </p:nvSpPr>
        <p:spPr/>
        <p:txBody>
          <a:bodyPr/>
          <a:lstStyle/>
          <a:p>
            <a:r>
              <a:rPr lang="en-US" dirty="0"/>
              <a:t>Natural language processing pipeline</a:t>
            </a:r>
          </a:p>
        </p:txBody>
      </p:sp>
      <p:graphicFrame>
        <p:nvGraphicFramePr>
          <p:cNvPr id="5" name="Content Placeholder 4">
            <a:extLst>
              <a:ext uri="{FF2B5EF4-FFF2-40B4-BE49-F238E27FC236}">
                <a16:creationId xmlns:a16="http://schemas.microsoft.com/office/drawing/2014/main" id="{EDCCC798-16B1-43F7-B608-1A56FC764E18}"/>
              </a:ext>
            </a:extLst>
          </p:cNvPr>
          <p:cNvGraphicFramePr>
            <a:graphicFrameLocks noGrp="1"/>
          </p:cNvGraphicFramePr>
          <p:nvPr>
            <p:ph idx="1"/>
            <p:extLst>
              <p:ext uri="{D42A27DB-BD31-4B8C-83A1-F6EECF244321}">
                <p14:modId xmlns:p14="http://schemas.microsoft.com/office/powerpoint/2010/main" val="1731525110"/>
              </p:ext>
            </p:extLst>
          </p:nvPr>
        </p:nvGraphicFramePr>
        <p:xfrm>
          <a:off x="4359930" y="1163025"/>
          <a:ext cx="3339193" cy="5514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353BCCC0-3D23-4D86-BB4E-81CD2407F4F1}"/>
              </a:ext>
            </a:extLst>
          </p:cNvPr>
          <p:cNvSpPr>
            <a:spLocks noGrp="1"/>
          </p:cNvSpPr>
          <p:nvPr>
            <p:ph type="ftr" sz="quarter" idx="11"/>
          </p:nvPr>
        </p:nvSpPr>
        <p:spPr/>
        <p:txBody>
          <a:bodyPr/>
          <a:lstStyle/>
          <a:p>
            <a:pPr>
              <a:defRPr/>
            </a:pPr>
            <a:r>
              <a:rPr lang="en-US"/>
              <a:t>© Copyright IBM Corporation 2019, 2022</a:t>
            </a:r>
            <a:endParaRPr lang="en-US" dirty="0"/>
          </a:p>
        </p:txBody>
      </p:sp>
    </p:spTree>
    <p:extLst>
      <p:ext uri="{BB962C8B-B14F-4D97-AF65-F5344CB8AC3E}">
        <p14:creationId xmlns:p14="http://schemas.microsoft.com/office/powerpoint/2010/main" val="1858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pipeline (cont.)</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a:pPr>
            <a:r>
              <a:rPr lang="en-GB" dirty="0">
                <a:solidFill>
                  <a:schemeClr val="accent2"/>
                </a:solidFill>
              </a:rPr>
              <a:t>Sentence segmentation</a:t>
            </a:r>
            <a:r>
              <a:rPr lang="en-GB" dirty="0"/>
              <a:t>:</a:t>
            </a:r>
          </a:p>
          <a:p>
            <a:r>
              <a:rPr lang="en-GB" dirty="0"/>
              <a:t>Detect sentence boundaries.</a:t>
            </a:r>
          </a:p>
          <a:p>
            <a:r>
              <a:rPr lang="en-GB" dirty="0"/>
              <a:t>There are two sentences in the example that are separated by the conjunction “and”: </a:t>
            </a:r>
          </a:p>
          <a:p>
            <a:pPr lvl="1"/>
            <a:r>
              <a:rPr lang="en-GB" dirty="0"/>
              <a:t>“</a:t>
            </a:r>
            <a:r>
              <a:rPr lang="en-GB" i="1" dirty="0"/>
              <a:t>Yes, I got the invitation, and I will happily attend your party in London</a:t>
            </a:r>
            <a:r>
              <a:rPr lang="en-GB" dirty="0"/>
              <a:t>.”</a:t>
            </a:r>
          </a:p>
          <a:p>
            <a:r>
              <a:rPr lang="en-GB" dirty="0"/>
              <a:t>Apply this process to the example:</a:t>
            </a:r>
          </a:p>
          <a:p>
            <a:pPr lvl="1"/>
            <a:r>
              <a:rPr lang="en-GB" dirty="0"/>
              <a:t>“Yes, I got the invitation.”</a:t>
            </a:r>
          </a:p>
          <a:p>
            <a:pPr lvl="1"/>
            <a:r>
              <a:rPr lang="en-GB" dirty="0"/>
              <a:t> “I will happily attend your party in London.”</a:t>
            </a:r>
          </a:p>
          <a:p>
            <a:pPr lvl="1"/>
            <a:endParaRPr lang="en-GB" dirty="0"/>
          </a:p>
          <a:p>
            <a:endParaRPr lang="en-GB" dirty="0"/>
          </a:p>
          <a:p>
            <a:endParaRPr lang="en-GB" dirty="0"/>
          </a:p>
        </p:txBody>
      </p:sp>
      <p:sp>
        <p:nvSpPr>
          <p:cNvPr id="4" name="Footer Placeholder 3">
            <a:extLst>
              <a:ext uri="{FF2B5EF4-FFF2-40B4-BE49-F238E27FC236}">
                <a16:creationId xmlns:a16="http://schemas.microsoft.com/office/drawing/2014/main" id="{A10E8D96-FE4C-439C-9CE4-41150A2746AC}"/>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320008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pipeline (cont.)</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startAt="2"/>
            </a:pPr>
            <a:r>
              <a:rPr lang="en-GB" dirty="0">
                <a:solidFill>
                  <a:schemeClr val="accent2"/>
                </a:solidFill>
              </a:rPr>
              <a:t>Word Tokenization</a:t>
            </a:r>
            <a:r>
              <a:rPr lang="en-GB" dirty="0"/>
              <a:t>:</a:t>
            </a:r>
          </a:p>
          <a:p>
            <a:pPr lvl="1"/>
            <a:r>
              <a:rPr lang="en-GB" dirty="0"/>
              <a:t>Breaks a sentence into tokens. </a:t>
            </a:r>
          </a:p>
          <a:p>
            <a:pPr lvl="1"/>
            <a:r>
              <a:rPr lang="en-GB" dirty="0"/>
              <a:t>Tokenization uses delimiters, for example, a space ” “. </a:t>
            </a:r>
          </a:p>
          <a:p>
            <a:pPr lvl="1"/>
            <a:r>
              <a:rPr lang="en-GB" dirty="0"/>
              <a:t>Apply tokenization to the example:</a:t>
            </a:r>
          </a:p>
          <a:p>
            <a:pPr lvl="2"/>
            <a:r>
              <a:rPr lang="en-GB" dirty="0"/>
              <a:t>First sentence: “Yes””,” “I” “got” “the” “invitation”</a:t>
            </a:r>
          </a:p>
          <a:p>
            <a:pPr lvl="2"/>
            <a:r>
              <a:rPr lang="en-GB" dirty="0"/>
              <a:t>Second sentence: “I” “will” “happily” “attend” “your” “party” “in” “London”</a:t>
            </a:r>
          </a:p>
          <a:p>
            <a:pPr lvl="1"/>
            <a:endParaRPr lang="en-GB" dirty="0"/>
          </a:p>
          <a:p>
            <a:endParaRPr lang="en-GB" dirty="0"/>
          </a:p>
          <a:p>
            <a:endParaRPr lang="en-GB" dirty="0"/>
          </a:p>
        </p:txBody>
      </p:sp>
      <p:sp>
        <p:nvSpPr>
          <p:cNvPr id="4" name="Footer Placeholder 3">
            <a:extLst>
              <a:ext uri="{FF2B5EF4-FFF2-40B4-BE49-F238E27FC236}">
                <a16:creationId xmlns:a16="http://schemas.microsoft.com/office/drawing/2014/main" id="{61AD5256-B479-4CEF-9368-F59C33FD3208}"/>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3288488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pipeline (cont.)</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startAt="3"/>
            </a:pPr>
            <a:r>
              <a:rPr lang="en-GB" dirty="0">
                <a:solidFill>
                  <a:schemeClr val="accent2"/>
                </a:solidFill>
              </a:rPr>
              <a:t>Stemming</a:t>
            </a:r>
            <a:r>
              <a:rPr lang="en-GB" dirty="0"/>
              <a:t>:</a:t>
            </a:r>
          </a:p>
          <a:p>
            <a:pPr lvl="1"/>
            <a:r>
              <a:rPr lang="en-US" dirty="0"/>
              <a:t>Removes the prefixes and suffixes to obtain the root word.</a:t>
            </a:r>
            <a:endParaRPr lang="en-GB" dirty="0"/>
          </a:p>
          <a:p>
            <a:pPr lvl="1"/>
            <a:r>
              <a:rPr lang="en-GB" dirty="0"/>
              <a:t>The stem does not have to match the morphological root of the word. For example, “Studies” stemmed to “</a:t>
            </a:r>
            <a:r>
              <a:rPr lang="en-GB" dirty="0" err="1"/>
              <a:t>Studi</a:t>
            </a:r>
            <a:r>
              <a:rPr lang="en-GB" dirty="0"/>
              <a:t>”. </a:t>
            </a:r>
          </a:p>
          <a:p>
            <a:pPr lvl="1"/>
            <a:r>
              <a:rPr lang="en-GB" dirty="0"/>
              <a:t>The most popular English stemming algorithm is the Porter's algorithm (Porter, 1980).</a:t>
            </a:r>
          </a:p>
          <a:p>
            <a:pPr lvl="1"/>
            <a:r>
              <a:rPr lang="en-GB" dirty="0"/>
              <a:t>Example: </a:t>
            </a:r>
          </a:p>
          <a:p>
            <a:pPr lvl="2"/>
            <a:r>
              <a:rPr lang="en-US" dirty="0"/>
              <a:t>List of words: Affection, Affects, Affecting, Affected, Affecting</a:t>
            </a:r>
          </a:p>
          <a:p>
            <a:pPr lvl="2"/>
            <a:r>
              <a:rPr lang="en-US" dirty="0"/>
              <a:t>Root word: Affect</a:t>
            </a:r>
            <a:r>
              <a:rPr lang="en-GB" dirty="0"/>
              <a:t>+ </a:t>
            </a:r>
          </a:p>
          <a:p>
            <a:pPr lvl="1"/>
            <a:r>
              <a:rPr lang="en-GB" dirty="0"/>
              <a:t>Apply stemming to the example:</a:t>
            </a:r>
          </a:p>
          <a:p>
            <a:pPr lvl="2"/>
            <a:r>
              <a:rPr lang="en-GB" dirty="0"/>
              <a:t>First sentence: “Yes””,” “I” “got” “the” “invitation”</a:t>
            </a:r>
          </a:p>
          <a:p>
            <a:pPr lvl="3"/>
            <a:r>
              <a:rPr lang="en-GB" sz="1800" dirty="0">
                <a:latin typeface="IBM Plex Sans" panose="020B0503050203000203" pitchFamily="34" charset="0"/>
              </a:rPr>
              <a:t>“invitation” =&gt; “</a:t>
            </a:r>
            <a:r>
              <a:rPr lang="en-GB" sz="1800" dirty="0" err="1">
                <a:latin typeface="IBM Plex Sans" panose="020B0503050203000203" pitchFamily="34" charset="0"/>
              </a:rPr>
              <a:t>invit</a:t>
            </a:r>
            <a:r>
              <a:rPr lang="en-GB" sz="1800" dirty="0">
                <a:latin typeface="IBM Plex Sans" panose="020B0503050203000203" pitchFamily="34" charset="0"/>
              </a:rPr>
              <a:t>”</a:t>
            </a:r>
            <a:endParaRPr lang="en-GB" dirty="0"/>
          </a:p>
          <a:p>
            <a:pPr lvl="2"/>
            <a:r>
              <a:rPr lang="en-GB" dirty="0"/>
              <a:t>Second sentence: “I” “will” “happily” “attend” “your” “party” “in” “London”</a:t>
            </a:r>
          </a:p>
          <a:p>
            <a:pPr lvl="3"/>
            <a:r>
              <a:rPr lang="en-GB" sz="1800" dirty="0">
                <a:latin typeface="IBM Plex Sans" panose="020B0503050203000203" pitchFamily="34" charset="0"/>
              </a:rPr>
              <a:t>“happily” =&gt; “</a:t>
            </a:r>
            <a:r>
              <a:rPr lang="en-GB" sz="1800" dirty="0" err="1">
                <a:latin typeface="IBM Plex Sans" panose="020B0503050203000203" pitchFamily="34" charset="0"/>
              </a:rPr>
              <a:t>happi</a:t>
            </a:r>
            <a:r>
              <a:rPr lang="en-GB" sz="1800" dirty="0">
                <a:latin typeface="IBM Plex Sans" panose="020B0503050203000203" pitchFamily="34" charset="0"/>
              </a:rPr>
              <a:t>”</a:t>
            </a:r>
          </a:p>
          <a:p>
            <a:pPr lvl="1"/>
            <a:endParaRPr lang="en-GB" dirty="0"/>
          </a:p>
          <a:p>
            <a:endParaRPr lang="en-GB" dirty="0"/>
          </a:p>
          <a:p>
            <a:endParaRPr lang="en-GB" dirty="0"/>
          </a:p>
        </p:txBody>
      </p:sp>
      <p:sp>
        <p:nvSpPr>
          <p:cNvPr id="4" name="Footer Placeholder 3">
            <a:extLst>
              <a:ext uri="{FF2B5EF4-FFF2-40B4-BE49-F238E27FC236}">
                <a16:creationId xmlns:a16="http://schemas.microsoft.com/office/drawing/2014/main" id="{61AD5256-B479-4CEF-9368-F59C33FD3208}"/>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1891722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Porter stemmer</a:t>
            </a:r>
          </a:p>
        </p:txBody>
      </p:sp>
      <p:graphicFrame>
        <p:nvGraphicFramePr>
          <p:cNvPr id="5" name="Content Placeholder 4">
            <a:extLst>
              <a:ext uri="{FF2B5EF4-FFF2-40B4-BE49-F238E27FC236}">
                <a16:creationId xmlns:a16="http://schemas.microsoft.com/office/drawing/2014/main" id="{D0703C76-C316-43A9-BE69-DADBAE32270D}"/>
              </a:ext>
            </a:extLst>
          </p:cNvPr>
          <p:cNvGraphicFramePr>
            <a:graphicFrameLocks noGrp="1"/>
          </p:cNvGraphicFramePr>
          <p:nvPr>
            <p:ph idx="1"/>
            <p:extLst>
              <p:ext uri="{D42A27DB-BD31-4B8C-83A1-F6EECF244321}">
                <p14:modId xmlns:p14="http://schemas.microsoft.com/office/powerpoint/2010/main" val="2578035708"/>
              </p:ext>
            </p:extLst>
          </p:nvPr>
        </p:nvGraphicFramePr>
        <p:xfrm>
          <a:off x="2351858" y="1238120"/>
          <a:ext cx="8380665" cy="5245361"/>
        </p:xfrm>
        <a:graphic>
          <a:graphicData uri="http://schemas.openxmlformats.org/drawingml/2006/table">
            <a:tbl>
              <a:tblPr firstRow="1" bandRow="1">
                <a:tableStyleId>{5C22544A-7EE6-4342-B048-85BDC9FD1C3A}</a:tableStyleId>
              </a:tblPr>
              <a:tblGrid>
                <a:gridCol w="1723834">
                  <a:extLst>
                    <a:ext uri="{9D8B030D-6E8A-4147-A177-3AD203B41FA5}">
                      <a16:colId xmlns:a16="http://schemas.microsoft.com/office/drawing/2014/main" val="3734234061"/>
                    </a:ext>
                  </a:extLst>
                </a:gridCol>
                <a:gridCol w="2743200">
                  <a:extLst>
                    <a:ext uri="{9D8B030D-6E8A-4147-A177-3AD203B41FA5}">
                      <a16:colId xmlns:a16="http://schemas.microsoft.com/office/drawing/2014/main" val="23887024"/>
                    </a:ext>
                  </a:extLst>
                </a:gridCol>
                <a:gridCol w="3913631">
                  <a:extLst>
                    <a:ext uri="{9D8B030D-6E8A-4147-A177-3AD203B41FA5}">
                      <a16:colId xmlns:a16="http://schemas.microsoft.com/office/drawing/2014/main" val="1715994683"/>
                    </a:ext>
                  </a:extLst>
                </a:gridCol>
              </a:tblGrid>
              <a:tr h="600433">
                <a:tc>
                  <a:txBody>
                    <a:bodyPr/>
                    <a:lstStyle/>
                    <a:p>
                      <a:pPr marL="0" marR="0" algn="ctr">
                        <a:lnSpc>
                          <a:spcPct val="125000"/>
                        </a:lnSpc>
                        <a:spcBef>
                          <a:spcPts val="0"/>
                        </a:spcBef>
                        <a:spcAft>
                          <a:spcPts val="0"/>
                        </a:spcAft>
                      </a:pPr>
                      <a:r>
                        <a:rPr lang="en-GB" sz="1400" b="1" kern="1200" dirty="0">
                          <a:solidFill>
                            <a:schemeClr val="tx1"/>
                          </a:solidFill>
                          <a:latin typeface="Arial" pitchFamily="34" charset="0"/>
                          <a:ea typeface="+mn-ea"/>
                          <a:cs typeface="Arial" pitchFamily="34" charset="0"/>
                        </a:rPr>
                        <a:t>Step Number</a:t>
                      </a:r>
                      <a:endParaRPr lang="en-US" sz="1400" b="1" kern="1200" dirty="0">
                        <a:solidFill>
                          <a:schemeClr val="tx1"/>
                        </a:solidFill>
                        <a:latin typeface="Arial" pitchFamily="34" charset="0"/>
                        <a:ea typeface="+mn-ea"/>
                        <a:cs typeface="Arial" pitchFamily="34" charset="0"/>
                      </a:endParaRPr>
                    </a:p>
                  </a:txBody>
                  <a:tcPr marL="68580" marR="68580" marT="0" marB="0" anchor="ctr"/>
                </a:tc>
                <a:tc>
                  <a:txBody>
                    <a:bodyPr/>
                    <a:lstStyle/>
                    <a:p>
                      <a:pPr marL="0" marR="0" algn="ctr">
                        <a:lnSpc>
                          <a:spcPct val="125000"/>
                        </a:lnSpc>
                        <a:spcBef>
                          <a:spcPts val="0"/>
                        </a:spcBef>
                        <a:spcAft>
                          <a:spcPts val="0"/>
                        </a:spcAft>
                      </a:pPr>
                      <a:r>
                        <a:rPr lang="en-GB" sz="1400" b="1" kern="1200" dirty="0">
                          <a:solidFill>
                            <a:schemeClr val="tx1"/>
                          </a:solidFill>
                          <a:latin typeface="Arial" pitchFamily="34" charset="0"/>
                          <a:ea typeface="+mn-ea"/>
                          <a:cs typeface="Arial" pitchFamily="34" charset="0"/>
                        </a:rPr>
                        <a:t>Rule</a:t>
                      </a:r>
                      <a:endParaRPr lang="en-US" sz="1400" b="1" kern="1200" dirty="0">
                        <a:solidFill>
                          <a:schemeClr val="tx1"/>
                        </a:solidFill>
                        <a:latin typeface="Arial" pitchFamily="34" charset="0"/>
                        <a:ea typeface="+mn-ea"/>
                        <a:cs typeface="Arial" pitchFamily="34" charset="0"/>
                      </a:endParaRPr>
                    </a:p>
                  </a:txBody>
                  <a:tcPr marL="68580" marR="68580" marT="0" marB="0" anchor="ctr"/>
                </a:tc>
                <a:tc>
                  <a:txBody>
                    <a:bodyPr/>
                    <a:lstStyle/>
                    <a:p>
                      <a:pPr marL="0" marR="0" algn="ctr">
                        <a:lnSpc>
                          <a:spcPct val="125000"/>
                        </a:lnSpc>
                        <a:spcBef>
                          <a:spcPts val="0"/>
                        </a:spcBef>
                        <a:spcAft>
                          <a:spcPts val="0"/>
                        </a:spcAft>
                      </a:pPr>
                      <a:r>
                        <a:rPr lang="en-GB" sz="1400" b="1" kern="1200" dirty="0">
                          <a:solidFill>
                            <a:schemeClr val="tx1"/>
                          </a:solidFill>
                          <a:latin typeface="Arial" pitchFamily="34" charset="0"/>
                          <a:ea typeface="+mn-ea"/>
                          <a:cs typeface="Arial" pitchFamily="34" charset="0"/>
                        </a:rPr>
                        <a:t>Example</a:t>
                      </a:r>
                      <a:endParaRPr lang="en-US" sz="1400" b="1" kern="1200" dirty="0">
                        <a:solidFill>
                          <a:schemeClr val="tx1"/>
                        </a:solidFill>
                        <a:latin typeface="Arial" pitchFamily="34" charset="0"/>
                        <a:ea typeface="+mn-ea"/>
                        <a:cs typeface="Arial" pitchFamily="34" charset="0"/>
                      </a:endParaRPr>
                    </a:p>
                  </a:txBody>
                  <a:tcPr marL="68580" marR="68580" marT="0" marB="0" anchor="ctr"/>
                </a:tc>
                <a:extLst>
                  <a:ext uri="{0D108BD9-81ED-4DB2-BD59-A6C34878D82A}">
                    <a16:rowId xmlns:a16="http://schemas.microsoft.com/office/drawing/2014/main" val="3956141321"/>
                  </a:ext>
                </a:extLst>
              </a:tr>
              <a:tr h="1329693">
                <a:tc>
                  <a:txBody>
                    <a:bodyPr/>
                    <a:lstStyle/>
                    <a:p>
                      <a:pPr marL="0" marR="0" algn="ctr">
                        <a:lnSpc>
                          <a:spcPct val="125000"/>
                        </a:lnSpc>
                        <a:spcBef>
                          <a:spcPts val="0"/>
                        </a:spcBef>
                        <a:spcAft>
                          <a:spcPts val="0"/>
                        </a:spcAft>
                      </a:pPr>
                      <a:r>
                        <a:rPr lang="en-GB" sz="1400" b="0" kern="1200" dirty="0">
                          <a:solidFill>
                            <a:schemeClr val="tx1"/>
                          </a:solidFill>
                          <a:latin typeface="Arial" pitchFamily="34" charset="0"/>
                          <a:ea typeface="+mn-ea"/>
                          <a:cs typeface="Arial" pitchFamily="34" charset="0"/>
                        </a:rPr>
                        <a:t>1</a:t>
                      </a:r>
                      <a:endParaRPr lang="en-US" sz="1400" b="0" kern="1200" dirty="0">
                        <a:solidFill>
                          <a:schemeClr val="tx1"/>
                        </a:solidFill>
                        <a:latin typeface="Arial" pitchFamily="34" charset="0"/>
                        <a:ea typeface="+mn-ea"/>
                        <a:cs typeface="Arial" pitchFamily="34" charset="0"/>
                      </a:endParaRPr>
                    </a:p>
                  </a:txBody>
                  <a:tcPr marL="68580" marR="68580" marT="0" marB="0" anchor="ctr"/>
                </a:tc>
                <a:tc>
                  <a:txBody>
                    <a:bodyPr/>
                    <a:lstStyle/>
                    <a:p>
                      <a:pPr marL="0" marR="0" algn="l">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sses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ss</a:t>
                      </a:r>
                    </a:p>
                    <a:p>
                      <a:pPr marL="0" marR="0" algn="l">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ies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I</a:t>
                      </a:r>
                    </a:p>
                    <a:p>
                      <a:pPr marL="0" marR="0" algn="l">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ss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ss</a:t>
                      </a:r>
                    </a:p>
                    <a:p>
                      <a:pPr marL="0" marR="0" algn="l">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s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ø </a:t>
                      </a:r>
                    </a:p>
                  </a:txBody>
                  <a:tcPr marL="68580" marR="68580" marT="0" marB="0" anchor="ctr"/>
                </a:tc>
                <a:tc>
                  <a:txBody>
                    <a:bodyPr/>
                    <a:lstStyle/>
                    <a:p>
                      <a:pPr marL="0" marR="0" algn="ctr">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gla</a:t>
                      </a:r>
                      <a:r>
                        <a:rPr lang="en-US" sz="1400" b="1" kern="1200" dirty="0">
                          <a:solidFill>
                            <a:schemeClr val="tx1"/>
                          </a:solidFill>
                          <a:latin typeface="Arial" pitchFamily="34" charset="0"/>
                          <a:ea typeface="+mn-ea"/>
                          <a:cs typeface="Arial" pitchFamily="34" charset="0"/>
                        </a:rPr>
                        <a:t>sses</a:t>
                      </a:r>
                      <a:r>
                        <a:rPr lang="en-US" sz="1400" b="0" kern="1200" dirty="0">
                          <a:solidFill>
                            <a:schemeClr val="tx1"/>
                          </a:solidFill>
                          <a:latin typeface="Arial" pitchFamily="34" charset="0"/>
                          <a:ea typeface="+mn-ea"/>
                          <a:cs typeface="Arial" pitchFamily="34" charset="0"/>
                        </a:rPr>
                        <a:t>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gla</a:t>
                      </a:r>
                      <a:r>
                        <a:rPr lang="en-US" sz="1400" b="1" kern="1200" dirty="0">
                          <a:solidFill>
                            <a:schemeClr val="tx1"/>
                          </a:solidFill>
                          <a:latin typeface="Arial" pitchFamily="34" charset="0"/>
                          <a:ea typeface="+mn-ea"/>
                          <a:cs typeface="Arial" pitchFamily="34" charset="0"/>
                        </a:rPr>
                        <a:t>ss</a:t>
                      </a:r>
                    </a:p>
                    <a:p>
                      <a:pPr marL="0" marR="0" algn="ctr">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part</a:t>
                      </a:r>
                      <a:r>
                        <a:rPr lang="en-US" sz="1400" b="1" kern="1200" dirty="0">
                          <a:solidFill>
                            <a:schemeClr val="tx1"/>
                          </a:solidFill>
                          <a:latin typeface="Arial" pitchFamily="34" charset="0"/>
                          <a:ea typeface="+mn-ea"/>
                          <a:cs typeface="Arial" pitchFamily="34" charset="0"/>
                        </a:rPr>
                        <a:t>ies</a:t>
                      </a:r>
                      <a:r>
                        <a:rPr lang="en-US" sz="1400" b="0" kern="1200" dirty="0">
                          <a:solidFill>
                            <a:schemeClr val="tx1"/>
                          </a:solidFill>
                          <a:latin typeface="Arial" pitchFamily="34" charset="0"/>
                          <a:ea typeface="+mn-ea"/>
                          <a:cs typeface="Arial" pitchFamily="34" charset="0"/>
                        </a:rPr>
                        <a:t>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parti</a:t>
                      </a:r>
                    </a:p>
                    <a:p>
                      <a:pPr marL="0" marR="0" algn="ctr">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loss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loss</a:t>
                      </a:r>
                    </a:p>
                    <a:p>
                      <a:pPr marL="0" marR="0" algn="ctr">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hats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hat</a:t>
                      </a:r>
                    </a:p>
                  </a:txBody>
                  <a:tcPr marL="68580" marR="68580" marT="0" marB="0" anchor="ctr"/>
                </a:tc>
                <a:extLst>
                  <a:ext uri="{0D108BD9-81ED-4DB2-BD59-A6C34878D82A}">
                    <a16:rowId xmlns:a16="http://schemas.microsoft.com/office/drawing/2014/main" val="476062724"/>
                  </a:ext>
                </a:extLst>
              </a:tr>
              <a:tr h="992771">
                <a:tc>
                  <a:txBody>
                    <a:bodyPr/>
                    <a:lstStyle/>
                    <a:p>
                      <a:pPr marL="0" marR="0" algn="ctr">
                        <a:lnSpc>
                          <a:spcPct val="125000"/>
                        </a:lnSpc>
                        <a:spcBef>
                          <a:spcPts val="0"/>
                        </a:spcBef>
                        <a:spcAft>
                          <a:spcPts val="0"/>
                        </a:spcAft>
                      </a:pPr>
                      <a:r>
                        <a:rPr lang="en-GB" sz="1400" b="0" kern="1200" dirty="0">
                          <a:solidFill>
                            <a:schemeClr val="tx1"/>
                          </a:solidFill>
                          <a:latin typeface="Arial" pitchFamily="34" charset="0"/>
                          <a:ea typeface="+mn-ea"/>
                          <a:cs typeface="Arial" pitchFamily="34" charset="0"/>
                        </a:rPr>
                        <a:t>2</a:t>
                      </a:r>
                      <a:endParaRPr lang="en-US" sz="1400" b="0" kern="1200" dirty="0">
                        <a:solidFill>
                          <a:schemeClr val="tx1"/>
                        </a:solidFill>
                        <a:latin typeface="Arial" pitchFamily="34" charset="0"/>
                        <a:ea typeface="+mn-ea"/>
                        <a:cs typeface="Arial" pitchFamily="34" charset="0"/>
                      </a:endParaRPr>
                    </a:p>
                  </a:txBody>
                  <a:tcPr marL="68580" marR="68580" marT="0" marB="0" anchor="ctr"/>
                </a:tc>
                <a:tc>
                  <a:txBody>
                    <a:bodyPr/>
                    <a:lstStyle/>
                    <a:p>
                      <a:pPr marL="0" marR="0" algn="l">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ing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ø    </a:t>
                      </a:r>
                    </a:p>
                    <a:p>
                      <a:pPr marL="0" marR="0" algn="l">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ed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ø   </a:t>
                      </a:r>
                    </a:p>
                  </a:txBody>
                  <a:tcPr marL="68580" marR="68580" marT="0" marB="0" anchor="ctr"/>
                </a:tc>
                <a:tc>
                  <a:txBody>
                    <a:bodyPr/>
                    <a:lstStyle/>
                    <a:p>
                      <a:pPr marL="0" marR="0" algn="ctr">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talking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talk</a:t>
                      </a:r>
                    </a:p>
                    <a:p>
                      <a:pPr marL="0" marR="0" algn="ctr">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discovered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discover</a:t>
                      </a:r>
                    </a:p>
                    <a:p>
                      <a:pPr marL="0" marR="0" algn="ctr">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 </a:t>
                      </a:r>
                    </a:p>
                  </a:txBody>
                  <a:tcPr marL="68580" marR="68580" marT="0" marB="0" anchor="ctr"/>
                </a:tc>
                <a:extLst>
                  <a:ext uri="{0D108BD9-81ED-4DB2-BD59-A6C34878D82A}">
                    <a16:rowId xmlns:a16="http://schemas.microsoft.com/office/drawing/2014/main" val="1918416984"/>
                  </a:ext>
                </a:extLst>
              </a:tr>
              <a:tr h="990407">
                <a:tc>
                  <a:txBody>
                    <a:bodyPr/>
                    <a:lstStyle/>
                    <a:p>
                      <a:pPr marL="0" marR="0" algn="ctr">
                        <a:lnSpc>
                          <a:spcPct val="125000"/>
                        </a:lnSpc>
                        <a:spcBef>
                          <a:spcPts val="0"/>
                        </a:spcBef>
                        <a:spcAft>
                          <a:spcPts val="0"/>
                        </a:spcAft>
                      </a:pPr>
                      <a:r>
                        <a:rPr lang="en-GB" sz="1400" b="0" kern="1200" dirty="0">
                          <a:solidFill>
                            <a:schemeClr val="tx1"/>
                          </a:solidFill>
                          <a:latin typeface="Arial" pitchFamily="34" charset="0"/>
                          <a:ea typeface="+mn-ea"/>
                          <a:cs typeface="Arial" pitchFamily="34" charset="0"/>
                        </a:rPr>
                        <a:t>3</a:t>
                      </a:r>
                      <a:endParaRPr lang="en-US" sz="1400" b="0" kern="1200" dirty="0">
                        <a:solidFill>
                          <a:schemeClr val="tx1"/>
                        </a:solidFill>
                        <a:latin typeface="Arial" pitchFamily="34" charset="0"/>
                        <a:ea typeface="+mn-ea"/>
                        <a:cs typeface="Arial" pitchFamily="34" charset="0"/>
                      </a:endParaRPr>
                    </a:p>
                  </a:txBody>
                  <a:tcPr marL="68580" marR="68580" marT="0" marB="0" anchor="ctr"/>
                </a:tc>
                <a:tc>
                  <a:txBody>
                    <a:bodyPr/>
                    <a:lstStyle/>
                    <a:p>
                      <a:pPr marL="0" marR="0" algn="l">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ational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ate</a:t>
                      </a:r>
                    </a:p>
                    <a:p>
                      <a:pPr marL="0" marR="0" algn="l">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izer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ize</a:t>
                      </a:r>
                    </a:p>
                    <a:p>
                      <a:pPr marL="0" marR="0" algn="l">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ator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ate	  </a:t>
                      </a:r>
                    </a:p>
                  </a:txBody>
                  <a:tcPr marL="68580" marR="68580" marT="0" marB="0" anchor="ctr"/>
                </a:tc>
                <a:tc>
                  <a:txBody>
                    <a:bodyPr/>
                    <a:lstStyle/>
                    <a:p>
                      <a:pPr marL="0" marR="0" algn="ctr">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operational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operate</a:t>
                      </a:r>
                    </a:p>
                    <a:p>
                      <a:pPr marL="0" marR="0" algn="ctr">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recognizer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recognize</a:t>
                      </a:r>
                    </a:p>
                    <a:p>
                      <a:pPr marL="0" marR="0" algn="ctr">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collaborator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collaborate</a:t>
                      </a:r>
                    </a:p>
                  </a:txBody>
                  <a:tcPr marL="68580" marR="68580" marT="0" marB="0" anchor="ctr"/>
                </a:tc>
                <a:extLst>
                  <a:ext uri="{0D108BD9-81ED-4DB2-BD59-A6C34878D82A}">
                    <a16:rowId xmlns:a16="http://schemas.microsoft.com/office/drawing/2014/main" val="3117875716"/>
                  </a:ext>
                </a:extLst>
              </a:tr>
              <a:tr h="1332057">
                <a:tc>
                  <a:txBody>
                    <a:bodyPr/>
                    <a:lstStyle/>
                    <a:p>
                      <a:pPr marL="0" marR="0" algn="ctr">
                        <a:lnSpc>
                          <a:spcPct val="125000"/>
                        </a:lnSpc>
                        <a:spcBef>
                          <a:spcPts val="0"/>
                        </a:spcBef>
                        <a:spcAft>
                          <a:spcPts val="0"/>
                        </a:spcAft>
                      </a:pPr>
                      <a:r>
                        <a:rPr lang="en-GB" sz="1400" b="0" kern="1200" dirty="0">
                          <a:solidFill>
                            <a:schemeClr val="tx1"/>
                          </a:solidFill>
                          <a:latin typeface="Arial" pitchFamily="34" charset="0"/>
                          <a:ea typeface="+mn-ea"/>
                          <a:cs typeface="Arial" pitchFamily="34" charset="0"/>
                        </a:rPr>
                        <a:t>4</a:t>
                      </a:r>
                      <a:endParaRPr lang="en-US" sz="1400" b="0" kern="1200" dirty="0">
                        <a:solidFill>
                          <a:schemeClr val="tx1"/>
                        </a:solidFill>
                        <a:latin typeface="Arial" pitchFamily="34" charset="0"/>
                        <a:ea typeface="+mn-ea"/>
                        <a:cs typeface="Arial" pitchFamily="34" charset="0"/>
                      </a:endParaRPr>
                    </a:p>
                  </a:txBody>
                  <a:tcPr marL="68580" marR="68580" marT="0" marB="0" anchor="ctr"/>
                </a:tc>
                <a:tc>
                  <a:txBody>
                    <a:bodyPr/>
                    <a:lstStyle/>
                    <a:p>
                      <a:pPr marL="0" marR="0" algn="l">
                        <a:lnSpc>
                          <a:spcPct val="125000"/>
                        </a:lnSpc>
                        <a:spcBef>
                          <a:spcPts val="0"/>
                        </a:spcBef>
                        <a:spcAft>
                          <a:spcPts val="0"/>
                        </a:spcAft>
                      </a:pPr>
                      <a:r>
                        <a:rPr lang="es-AR" sz="1400" b="0" kern="1200" dirty="0">
                          <a:solidFill>
                            <a:schemeClr val="tx1"/>
                          </a:solidFill>
                          <a:latin typeface="Arial" pitchFamily="34" charset="0"/>
                          <a:ea typeface="+mn-ea"/>
                          <a:cs typeface="Arial" pitchFamily="34" charset="0"/>
                        </a:rPr>
                        <a:t>al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s-AR" sz="1400" b="0" kern="1200" dirty="0">
                          <a:solidFill>
                            <a:schemeClr val="tx1"/>
                          </a:solidFill>
                          <a:latin typeface="Arial" pitchFamily="34" charset="0"/>
                          <a:ea typeface="+mn-ea"/>
                          <a:cs typeface="Arial" pitchFamily="34" charset="0"/>
                        </a:rPr>
                        <a:t> ø      </a:t>
                      </a:r>
                      <a:endParaRPr lang="en-US" sz="1400" b="0" kern="1200" dirty="0">
                        <a:solidFill>
                          <a:schemeClr val="tx1"/>
                        </a:solidFill>
                        <a:latin typeface="Arial" pitchFamily="34" charset="0"/>
                        <a:ea typeface="+mn-ea"/>
                        <a:cs typeface="Arial" pitchFamily="34" charset="0"/>
                      </a:endParaRPr>
                    </a:p>
                    <a:p>
                      <a:pPr marL="0" marR="0" algn="l">
                        <a:lnSpc>
                          <a:spcPct val="125000"/>
                        </a:lnSpc>
                        <a:spcBef>
                          <a:spcPts val="0"/>
                        </a:spcBef>
                        <a:spcAft>
                          <a:spcPts val="0"/>
                        </a:spcAft>
                      </a:pPr>
                      <a:r>
                        <a:rPr lang="es-AR" sz="1400" b="0" kern="1200" dirty="0">
                          <a:solidFill>
                            <a:schemeClr val="tx1"/>
                          </a:solidFill>
                          <a:latin typeface="Arial" pitchFamily="34" charset="0"/>
                          <a:ea typeface="+mn-ea"/>
                          <a:cs typeface="Arial" pitchFamily="34" charset="0"/>
                        </a:rPr>
                        <a:t>able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s-AR" sz="1400" b="0" kern="1200" dirty="0">
                          <a:solidFill>
                            <a:schemeClr val="tx1"/>
                          </a:solidFill>
                          <a:latin typeface="Arial" pitchFamily="34" charset="0"/>
                          <a:ea typeface="+mn-ea"/>
                          <a:cs typeface="Arial" pitchFamily="34" charset="0"/>
                        </a:rPr>
                        <a:t> ø      </a:t>
                      </a:r>
                      <a:endParaRPr lang="en-US" sz="1400" b="0" kern="1200" dirty="0">
                        <a:solidFill>
                          <a:schemeClr val="tx1"/>
                        </a:solidFill>
                        <a:latin typeface="Arial" pitchFamily="34" charset="0"/>
                        <a:ea typeface="+mn-ea"/>
                        <a:cs typeface="Arial" pitchFamily="34" charset="0"/>
                      </a:endParaRPr>
                    </a:p>
                    <a:p>
                      <a:pPr marL="0" marR="0" algn="l">
                        <a:lnSpc>
                          <a:spcPct val="125000"/>
                        </a:lnSpc>
                        <a:spcBef>
                          <a:spcPts val="0"/>
                        </a:spcBef>
                        <a:spcAft>
                          <a:spcPts val="0"/>
                        </a:spcAft>
                      </a:pPr>
                      <a:r>
                        <a:rPr lang="es-AR" sz="1400" b="0" kern="1200" dirty="0">
                          <a:solidFill>
                            <a:schemeClr val="tx1"/>
                          </a:solidFill>
                          <a:latin typeface="Arial" pitchFamily="34" charset="0"/>
                          <a:ea typeface="+mn-ea"/>
                          <a:cs typeface="Arial" pitchFamily="34" charset="0"/>
                        </a:rPr>
                        <a:t>ate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s-AR" sz="1400" b="0" kern="1200" dirty="0">
                          <a:solidFill>
                            <a:schemeClr val="tx1"/>
                          </a:solidFill>
                          <a:latin typeface="Arial" pitchFamily="34" charset="0"/>
                          <a:ea typeface="+mn-ea"/>
                          <a:cs typeface="Arial" pitchFamily="34" charset="0"/>
                        </a:rPr>
                        <a:t> ø  </a:t>
                      </a:r>
                      <a:endParaRPr lang="en-US" sz="1400" b="0" kern="1200" dirty="0">
                        <a:solidFill>
                          <a:schemeClr val="tx1"/>
                        </a:solidFill>
                        <a:latin typeface="Arial" pitchFamily="34" charset="0"/>
                        <a:ea typeface="+mn-ea"/>
                        <a:cs typeface="Arial" pitchFamily="34" charset="0"/>
                      </a:endParaRPr>
                    </a:p>
                    <a:p>
                      <a:pPr marL="0" marR="0" algn="l">
                        <a:lnSpc>
                          <a:spcPct val="125000"/>
                        </a:lnSpc>
                        <a:spcBef>
                          <a:spcPts val="0"/>
                        </a:spcBef>
                        <a:spcAft>
                          <a:spcPts val="0"/>
                        </a:spcAft>
                      </a:pPr>
                      <a:r>
                        <a:rPr lang="es-AR" sz="1400" b="0" kern="1200" dirty="0">
                          <a:solidFill>
                            <a:schemeClr val="tx1"/>
                          </a:solidFill>
                          <a:latin typeface="Arial" pitchFamily="34" charset="0"/>
                          <a:ea typeface="+mn-ea"/>
                          <a:cs typeface="Arial" pitchFamily="34" charset="0"/>
                        </a:rPr>
                        <a:t> </a:t>
                      </a:r>
                      <a:endParaRPr lang="en-US" sz="1400" b="0" kern="1200" dirty="0">
                        <a:solidFill>
                          <a:schemeClr val="tx1"/>
                        </a:solidFill>
                        <a:latin typeface="Arial" pitchFamily="34" charset="0"/>
                        <a:ea typeface="+mn-ea"/>
                        <a:cs typeface="Arial" pitchFamily="34" charset="0"/>
                      </a:endParaRPr>
                    </a:p>
                  </a:txBody>
                  <a:tcPr marL="68580" marR="68580" marT="0" marB="0" anchor="ctr"/>
                </a:tc>
                <a:tc>
                  <a:txBody>
                    <a:bodyPr/>
                    <a:lstStyle/>
                    <a:p>
                      <a:pPr marL="0" marR="0" algn="ctr">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electrical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electric</a:t>
                      </a:r>
                    </a:p>
                    <a:p>
                      <a:pPr marL="0" marR="0" algn="ctr">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doable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do</a:t>
                      </a:r>
                    </a:p>
                    <a:p>
                      <a:pPr marL="0" marR="0" algn="ctr">
                        <a:lnSpc>
                          <a:spcPct val="125000"/>
                        </a:lnSpc>
                        <a:spcBef>
                          <a:spcPts val="0"/>
                        </a:spcBef>
                        <a:spcAft>
                          <a:spcPts val="0"/>
                        </a:spcAft>
                      </a:pPr>
                      <a:r>
                        <a:rPr lang="en-US" sz="1400" b="0" kern="1200" dirty="0">
                          <a:solidFill>
                            <a:schemeClr val="tx1"/>
                          </a:solidFill>
                          <a:latin typeface="Arial" pitchFamily="34" charset="0"/>
                          <a:ea typeface="+mn-ea"/>
                          <a:cs typeface="Arial" pitchFamily="34" charset="0"/>
                        </a:rPr>
                        <a:t>investigate </a:t>
                      </a:r>
                      <a:r>
                        <a:rPr lang="en-US" sz="1400" b="0" kern="1200" dirty="0">
                          <a:solidFill>
                            <a:schemeClr val="tx1"/>
                          </a:solidFill>
                          <a:latin typeface="Arial" pitchFamily="34" charset="0"/>
                          <a:ea typeface="+mn-ea"/>
                          <a:cs typeface="Arial" pitchFamily="34" charset="0"/>
                          <a:sym typeface="Symbol" panose="05050102010706020507" pitchFamily="18" charset="2"/>
                        </a:rPr>
                        <a:t></a:t>
                      </a:r>
                      <a:r>
                        <a:rPr lang="en-US" sz="1400" b="0" kern="1200" dirty="0">
                          <a:solidFill>
                            <a:schemeClr val="tx1"/>
                          </a:solidFill>
                          <a:latin typeface="Arial" pitchFamily="34" charset="0"/>
                          <a:ea typeface="+mn-ea"/>
                          <a:cs typeface="Arial" pitchFamily="34" charset="0"/>
                        </a:rPr>
                        <a:t> investing</a:t>
                      </a:r>
                    </a:p>
                  </a:txBody>
                  <a:tcPr marL="68580" marR="68580" marT="0" marB="0" anchor="ctr"/>
                </a:tc>
                <a:extLst>
                  <a:ext uri="{0D108BD9-81ED-4DB2-BD59-A6C34878D82A}">
                    <a16:rowId xmlns:a16="http://schemas.microsoft.com/office/drawing/2014/main" val="1171693690"/>
                  </a:ext>
                </a:extLst>
              </a:tr>
            </a:tbl>
          </a:graphicData>
        </a:graphic>
      </p:graphicFrame>
      <p:sp>
        <p:nvSpPr>
          <p:cNvPr id="3" name="Footer Placeholder 2">
            <a:extLst>
              <a:ext uri="{FF2B5EF4-FFF2-40B4-BE49-F238E27FC236}">
                <a16:creationId xmlns:a16="http://schemas.microsoft.com/office/drawing/2014/main" id="{FEBA97BE-40A8-45EB-8597-77E121603620}"/>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1539403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pipeline (cont.)</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startAt="4"/>
            </a:pPr>
            <a:r>
              <a:rPr lang="en-GB" dirty="0">
                <a:solidFill>
                  <a:schemeClr val="accent2"/>
                </a:solidFill>
              </a:rPr>
              <a:t>Lemmatization</a:t>
            </a:r>
            <a:r>
              <a:rPr lang="en-GB" dirty="0"/>
              <a:t>:</a:t>
            </a:r>
          </a:p>
          <a:p>
            <a:pPr lvl="1"/>
            <a:r>
              <a:rPr lang="en-US" dirty="0"/>
              <a:t>Groups together different inflected forms of a word into a base word called lemma</a:t>
            </a:r>
            <a:r>
              <a:rPr lang="en-GB" dirty="0"/>
              <a:t>. </a:t>
            </a:r>
          </a:p>
          <a:p>
            <a:pPr lvl="1"/>
            <a:r>
              <a:rPr lang="en-GB" dirty="0"/>
              <a:t>Example: </a:t>
            </a:r>
          </a:p>
          <a:p>
            <a:pPr lvl="2"/>
            <a:r>
              <a:rPr lang="en-US" dirty="0"/>
              <a:t>List of words: going, gone, went</a:t>
            </a:r>
          </a:p>
          <a:p>
            <a:pPr lvl="2"/>
            <a:r>
              <a:rPr lang="en-US" dirty="0"/>
              <a:t>Lemma: go</a:t>
            </a:r>
          </a:p>
          <a:p>
            <a:pPr lvl="1"/>
            <a:r>
              <a:rPr lang="en-GB" dirty="0"/>
              <a:t>Apply </a:t>
            </a:r>
            <a:r>
              <a:rPr lang="en-US" sz="1800" dirty="0">
                <a:effectLst/>
                <a:latin typeface="Segoe UI" panose="020B0502040204020203" pitchFamily="34" charset="0"/>
              </a:rPr>
              <a:t>lemmatization</a:t>
            </a:r>
            <a:r>
              <a:rPr lang="en-GB" dirty="0"/>
              <a:t> to the example:</a:t>
            </a:r>
          </a:p>
          <a:p>
            <a:pPr lvl="2"/>
            <a:r>
              <a:rPr lang="en-GB" dirty="0"/>
              <a:t>First sentence: “Yes””,” “I” “got” “the” “invitation”</a:t>
            </a:r>
          </a:p>
          <a:p>
            <a:pPr lvl="3"/>
            <a:r>
              <a:rPr lang="en-GB" sz="1800" dirty="0">
                <a:latin typeface="IBM Plex Sans" panose="020B0503050203000203" pitchFamily="34" charset="0"/>
              </a:rPr>
              <a:t>“got” =&gt; “get” </a:t>
            </a:r>
          </a:p>
          <a:p>
            <a:pPr marL="228600" lvl="1" indent="0">
              <a:buNone/>
            </a:pPr>
            <a:endParaRPr lang="en-GB" dirty="0"/>
          </a:p>
          <a:p>
            <a:endParaRPr lang="en-GB" dirty="0"/>
          </a:p>
          <a:p>
            <a:endParaRPr lang="en-GB" dirty="0"/>
          </a:p>
        </p:txBody>
      </p:sp>
      <p:sp>
        <p:nvSpPr>
          <p:cNvPr id="4" name="Footer Placeholder 3">
            <a:extLst>
              <a:ext uri="{FF2B5EF4-FFF2-40B4-BE49-F238E27FC236}">
                <a16:creationId xmlns:a16="http://schemas.microsoft.com/office/drawing/2014/main" id="{61AD5256-B479-4CEF-9368-F59C33FD3208}"/>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32152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0800" y="352800"/>
            <a:ext cx="2840400" cy="6328800"/>
          </a:xfrm>
        </p:spPr>
        <p:txBody>
          <a:bodyPr/>
          <a:lstStyle/>
          <a:p>
            <a:r>
              <a:rPr lang="en-US" dirty="0"/>
              <a:t>Unit objectives</a:t>
            </a:r>
          </a:p>
        </p:txBody>
      </p:sp>
      <p:sp>
        <p:nvSpPr>
          <p:cNvPr id="9220" name="Rectangle 3"/>
          <p:cNvSpPr>
            <a:spLocks noGrp="1" noChangeArrowheads="1"/>
          </p:cNvSpPr>
          <p:nvPr>
            <p:ph idx="1"/>
          </p:nvPr>
        </p:nvSpPr>
        <p:spPr>
          <a:xfrm>
            <a:off x="3204000" y="352800"/>
            <a:ext cx="8506800" cy="6328800"/>
          </a:xfrm>
        </p:spPr>
        <p:txBody>
          <a:bodyPr/>
          <a:lstStyle/>
          <a:p>
            <a:r>
              <a:rPr lang="en-US" dirty="0"/>
              <a:t>Define the NLP categories.</a:t>
            </a:r>
          </a:p>
          <a:p>
            <a:r>
              <a:rPr lang="en-US" dirty="0"/>
              <a:t>Describe the NLP pipeline.</a:t>
            </a:r>
          </a:p>
          <a:p>
            <a:r>
              <a:rPr lang="en-US" dirty="0"/>
              <a:t>Explain the challenges in natural language understanding (</a:t>
            </a:r>
            <a:r>
              <a:rPr lang="en-US" dirty="0" err="1"/>
              <a:t>NLU</a:t>
            </a:r>
            <a:r>
              <a:rPr lang="en-US" dirty="0"/>
              <a:t>).</a:t>
            </a:r>
          </a:p>
          <a:p>
            <a:r>
              <a:rPr lang="en-US" dirty="0"/>
              <a:t>Explain the concepts of information retrieval and extraction.</a:t>
            </a:r>
          </a:p>
          <a:p>
            <a:r>
              <a:rPr lang="en-US" dirty="0"/>
              <a:t>Describe sentiment analysis.</a:t>
            </a:r>
          </a:p>
        </p:txBody>
      </p:sp>
      <p:sp>
        <p:nvSpPr>
          <p:cNvPr id="2" name="Footer Placeholder 1">
            <a:extLst>
              <a:ext uri="{FF2B5EF4-FFF2-40B4-BE49-F238E27FC236}">
                <a16:creationId xmlns:a16="http://schemas.microsoft.com/office/drawing/2014/main" id="{9742F804-8E73-4091-99BB-E67B4C4714C9}"/>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pipeline (cont.)</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startAt="5"/>
            </a:pPr>
            <a:r>
              <a:rPr lang="en-GB" dirty="0">
                <a:solidFill>
                  <a:schemeClr val="accent2"/>
                </a:solidFill>
              </a:rPr>
              <a:t>Stop words removal</a:t>
            </a:r>
            <a:r>
              <a:rPr lang="en-GB" dirty="0"/>
              <a:t>:</a:t>
            </a:r>
          </a:p>
          <a:p>
            <a:pPr lvl="1"/>
            <a:r>
              <a:rPr lang="en-US" dirty="0"/>
              <a:t>Removes a set of commonly used words that do not add much meaning to the sentence</a:t>
            </a:r>
            <a:r>
              <a:rPr lang="en-GB" dirty="0"/>
              <a:t>. </a:t>
            </a:r>
          </a:p>
          <a:p>
            <a:pPr lvl="1"/>
            <a:r>
              <a:rPr lang="en-US" dirty="0"/>
              <a:t>Allows applications to focus on the important words instead</a:t>
            </a:r>
            <a:r>
              <a:rPr lang="en-GB" dirty="0"/>
              <a:t>.</a:t>
            </a:r>
          </a:p>
          <a:p>
            <a:pPr lvl="1"/>
            <a:r>
              <a:rPr lang="en-GB" dirty="0"/>
              <a:t>Example: </a:t>
            </a:r>
          </a:p>
          <a:p>
            <a:pPr lvl="2"/>
            <a:r>
              <a:rPr lang="en-US" dirty="0"/>
              <a:t>Removing ‘and’, ‘of’, ‘the’ from text</a:t>
            </a:r>
          </a:p>
          <a:p>
            <a:pPr lvl="1"/>
            <a:r>
              <a:rPr lang="en-GB" dirty="0"/>
              <a:t>Apply stop word removal to the example:</a:t>
            </a:r>
          </a:p>
          <a:p>
            <a:pPr lvl="2"/>
            <a:r>
              <a:rPr lang="en-GB" dirty="0"/>
              <a:t>First sentence: “Yes””,” “I” “got” “the” “invitation”</a:t>
            </a:r>
          </a:p>
          <a:p>
            <a:pPr lvl="3"/>
            <a:r>
              <a:rPr lang="en-GB" sz="1800" dirty="0">
                <a:latin typeface="IBM Plex Sans" panose="020B0503050203000203" pitchFamily="34" charset="0"/>
              </a:rPr>
              <a:t>Removing the word “the”</a:t>
            </a:r>
            <a:endParaRPr lang="en-GB" dirty="0"/>
          </a:p>
          <a:p>
            <a:endParaRPr lang="en-GB" dirty="0"/>
          </a:p>
          <a:p>
            <a:endParaRPr lang="en-GB" dirty="0"/>
          </a:p>
        </p:txBody>
      </p:sp>
      <p:sp>
        <p:nvSpPr>
          <p:cNvPr id="4" name="Footer Placeholder 3">
            <a:extLst>
              <a:ext uri="{FF2B5EF4-FFF2-40B4-BE49-F238E27FC236}">
                <a16:creationId xmlns:a16="http://schemas.microsoft.com/office/drawing/2014/main" id="{61AD5256-B479-4CEF-9368-F59C33FD3208}"/>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396651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pipeline (cont.)</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startAt="6"/>
            </a:pPr>
            <a:r>
              <a:rPr lang="en-GB" dirty="0">
                <a:solidFill>
                  <a:schemeClr val="accent2"/>
                </a:solidFill>
              </a:rPr>
              <a:t>Dependency Parsing (DP)</a:t>
            </a:r>
            <a:r>
              <a:rPr lang="en-GB" dirty="0"/>
              <a:t>:</a:t>
            </a:r>
          </a:p>
          <a:p>
            <a:pPr lvl="1"/>
            <a:r>
              <a:rPr lang="en-US" dirty="0"/>
              <a:t>Examines the dependencies between the phrases of a sentence to determine its grammatical structure</a:t>
            </a:r>
            <a:r>
              <a:rPr lang="en-GB" dirty="0"/>
              <a:t>. </a:t>
            </a:r>
          </a:p>
          <a:p>
            <a:pPr lvl="1"/>
            <a:r>
              <a:rPr lang="en-US" dirty="0"/>
              <a:t>Based on the assumption that there is a direct relationship between each linguistic unit in a sentence</a:t>
            </a:r>
            <a:r>
              <a:rPr lang="en-GB" dirty="0"/>
              <a:t>.</a:t>
            </a:r>
          </a:p>
          <a:p>
            <a:pPr lvl="1"/>
            <a:r>
              <a:rPr lang="en-US" dirty="0"/>
              <a:t>The relationships between each linguistic unit, or phrase, in the sentence are expressed by directed arcs.</a:t>
            </a:r>
            <a:endParaRPr lang="en-GB" dirty="0"/>
          </a:p>
          <a:p>
            <a:pPr lvl="1"/>
            <a:r>
              <a:rPr lang="en-GB" dirty="0"/>
              <a:t>Example: T</a:t>
            </a:r>
            <a:r>
              <a:rPr lang="en-US" dirty="0"/>
              <a:t>he diagram explains the sentence’s dependence structure.</a:t>
            </a:r>
            <a:endParaRPr lang="en-GB" dirty="0"/>
          </a:p>
          <a:p>
            <a:endParaRPr lang="en-GB" dirty="0"/>
          </a:p>
        </p:txBody>
      </p:sp>
      <p:sp>
        <p:nvSpPr>
          <p:cNvPr id="4" name="Footer Placeholder 3">
            <a:extLst>
              <a:ext uri="{FF2B5EF4-FFF2-40B4-BE49-F238E27FC236}">
                <a16:creationId xmlns:a16="http://schemas.microsoft.com/office/drawing/2014/main" id="{61AD5256-B479-4CEF-9368-F59C33FD3208}"/>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6" name="Picture 5" descr="Diagram&#10;&#10;Description automatically generated">
            <a:extLst>
              <a:ext uri="{FF2B5EF4-FFF2-40B4-BE49-F238E27FC236}">
                <a16:creationId xmlns:a16="http://schemas.microsoft.com/office/drawing/2014/main" id="{167EAF8A-9019-44AA-A537-60DB9C9BCEDD}"/>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08800" y="3733800"/>
            <a:ext cx="6094412" cy="2354083"/>
          </a:xfrm>
          <a:prstGeom prst="rect">
            <a:avLst/>
          </a:prstGeom>
        </p:spPr>
      </p:pic>
      <p:graphicFrame>
        <p:nvGraphicFramePr>
          <p:cNvPr id="7" name="Table 6">
            <a:extLst>
              <a:ext uri="{FF2B5EF4-FFF2-40B4-BE49-F238E27FC236}">
                <a16:creationId xmlns:a16="http://schemas.microsoft.com/office/drawing/2014/main" id="{AF68A101-1055-4D7A-8EDD-442AB6FF0648}"/>
              </a:ext>
            </a:extLst>
          </p:cNvPr>
          <p:cNvGraphicFramePr>
            <a:graphicFrameLocks noGrp="1"/>
          </p:cNvGraphicFramePr>
          <p:nvPr>
            <p:extLst>
              <p:ext uri="{D42A27DB-BD31-4B8C-83A1-F6EECF244321}">
                <p14:modId xmlns:p14="http://schemas.microsoft.com/office/powerpoint/2010/main" val="3776168182"/>
              </p:ext>
            </p:extLst>
          </p:nvPr>
        </p:nvGraphicFramePr>
        <p:xfrm>
          <a:off x="6493520" y="3539194"/>
          <a:ext cx="5166426" cy="2743293"/>
        </p:xfrm>
        <a:graphic>
          <a:graphicData uri="http://schemas.openxmlformats.org/drawingml/2006/table">
            <a:tbl>
              <a:tblPr firstRow="1" bandRow="1">
                <a:tableStyleId>{5C22544A-7EE6-4342-B048-85BDC9FD1C3A}</a:tableStyleId>
              </a:tblPr>
              <a:tblGrid>
                <a:gridCol w="2583213">
                  <a:extLst>
                    <a:ext uri="{9D8B030D-6E8A-4147-A177-3AD203B41FA5}">
                      <a16:colId xmlns:a16="http://schemas.microsoft.com/office/drawing/2014/main" val="1742105250"/>
                    </a:ext>
                  </a:extLst>
                </a:gridCol>
                <a:gridCol w="2583213">
                  <a:extLst>
                    <a:ext uri="{9D8B030D-6E8A-4147-A177-3AD203B41FA5}">
                      <a16:colId xmlns:a16="http://schemas.microsoft.com/office/drawing/2014/main" val="1085485764"/>
                    </a:ext>
                  </a:extLst>
                </a:gridCol>
              </a:tblGrid>
              <a:tr h="391899">
                <a:tc>
                  <a:txBody>
                    <a:bodyPr/>
                    <a:lstStyle/>
                    <a:p>
                      <a:pPr algn="ctr"/>
                      <a:r>
                        <a:rPr lang="en-US" sz="1400" dirty="0">
                          <a:solidFill>
                            <a:schemeClr val="bg1"/>
                          </a:solidFill>
                          <a:latin typeface="IBM Plex Sans" panose="020B0503050203000203" pitchFamily="34" charset="0"/>
                        </a:rPr>
                        <a:t>Dependency tag</a:t>
                      </a:r>
                    </a:p>
                  </a:txBody>
                  <a:tcPr/>
                </a:tc>
                <a:tc>
                  <a:txBody>
                    <a:bodyPr/>
                    <a:lstStyle/>
                    <a:p>
                      <a:pPr algn="ctr"/>
                      <a:r>
                        <a:rPr lang="en-US" sz="1400" dirty="0">
                          <a:solidFill>
                            <a:schemeClr val="bg1"/>
                          </a:solidFill>
                          <a:latin typeface="IBM Plex Sans" panose="020B0503050203000203" pitchFamily="34" charset="0"/>
                        </a:rPr>
                        <a:t>Description</a:t>
                      </a:r>
                    </a:p>
                  </a:txBody>
                  <a:tcPr/>
                </a:tc>
                <a:extLst>
                  <a:ext uri="{0D108BD9-81ED-4DB2-BD59-A6C34878D82A}">
                    <a16:rowId xmlns:a16="http://schemas.microsoft.com/office/drawing/2014/main" val="2563791443"/>
                  </a:ext>
                </a:extLst>
              </a:tr>
              <a:tr h="391899">
                <a:tc>
                  <a:txBody>
                    <a:bodyPr/>
                    <a:lstStyle/>
                    <a:p>
                      <a:pPr algn="ctr"/>
                      <a:r>
                        <a:rPr lang="en-US" sz="1400" dirty="0">
                          <a:solidFill>
                            <a:schemeClr val="tx1"/>
                          </a:solidFill>
                          <a:latin typeface="IBM Plex Sans" panose="020B0503050203000203" pitchFamily="34" charset="0"/>
                        </a:rPr>
                        <a:t>root</a:t>
                      </a:r>
                    </a:p>
                  </a:txBody>
                  <a:tcPr/>
                </a:tc>
                <a:tc>
                  <a:txBody>
                    <a:bodyPr/>
                    <a:lstStyle/>
                    <a:p>
                      <a:pPr algn="ctr"/>
                      <a:r>
                        <a:rPr lang="en-US" sz="1400" dirty="0">
                          <a:solidFill>
                            <a:schemeClr val="tx1"/>
                          </a:solidFill>
                          <a:latin typeface="IBM Plex Sans" panose="020B0503050203000203" pitchFamily="34" charset="0"/>
                        </a:rPr>
                        <a:t>The root of the tree</a:t>
                      </a:r>
                    </a:p>
                  </a:txBody>
                  <a:tcPr/>
                </a:tc>
                <a:extLst>
                  <a:ext uri="{0D108BD9-81ED-4DB2-BD59-A6C34878D82A}">
                    <a16:rowId xmlns:a16="http://schemas.microsoft.com/office/drawing/2014/main" val="844442398"/>
                  </a:ext>
                </a:extLst>
              </a:tr>
              <a:tr h="391899">
                <a:tc>
                  <a:txBody>
                    <a:bodyPr/>
                    <a:lstStyle/>
                    <a:p>
                      <a:pPr algn="ctr"/>
                      <a:r>
                        <a:rPr lang="en-US" sz="1400" dirty="0" err="1">
                          <a:solidFill>
                            <a:schemeClr val="tx1"/>
                          </a:solidFill>
                          <a:latin typeface="IBM Plex Sans" panose="020B0503050203000203" pitchFamily="34" charset="0"/>
                        </a:rPr>
                        <a:t>nsubj</a:t>
                      </a:r>
                      <a:endParaRPr lang="en-US" sz="1400" dirty="0">
                        <a:solidFill>
                          <a:schemeClr val="tx1"/>
                        </a:solidFill>
                        <a:latin typeface="IBM Plex Sans" panose="020B0503050203000203" pitchFamily="34" charset="0"/>
                      </a:endParaRPr>
                    </a:p>
                  </a:txBody>
                  <a:tcPr/>
                </a:tc>
                <a:tc>
                  <a:txBody>
                    <a:bodyPr/>
                    <a:lstStyle/>
                    <a:p>
                      <a:pPr algn="ctr"/>
                      <a:r>
                        <a:rPr lang="en-US" sz="1400" dirty="0">
                          <a:solidFill>
                            <a:schemeClr val="tx1"/>
                          </a:solidFill>
                          <a:latin typeface="IBM Plex Sans" panose="020B0503050203000203" pitchFamily="34" charset="0"/>
                        </a:rPr>
                        <a:t>nominal topic</a:t>
                      </a:r>
                    </a:p>
                  </a:txBody>
                  <a:tcPr/>
                </a:tc>
                <a:extLst>
                  <a:ext uri="{0D108BD9-81ED-4DB2-BD59-A6C34878D82A}">
                    <a16:rowId xmlns:a16="http://schemas.microsoft.com/office/drawing/2014/main" val="3402691235"/>
                  </a:ext>
                </a:extLst>
              </a:tr>
              <a:tr h="391899">
                <a:tc>
                  <a:txBody>
                    <a:bodyPr/>
                    <a:lstStyle/>
                    <a:p>
                      <a:pPr algn="ctr"/>
                      <a:r>
                        <a:rPr lang="en-US" sz="1400" dirty="0" err="1">
                          <a:solidFill>
                            <a:schemeClr val="tx1"/>
                          </a:solidFill>
                          <a:latin typeface="IBM Plex Sans" panose="020B0503050203000203" pitchFamily="34" charset="0"/>
                        </a:rPr>
                        <a:t>dobj</a:t>
                      </a:r>
                      <a:endParaRPr lang="en-US" sz="1400" dirty="0">
                        <a:solidFill>
                          <a:schemeClr val="tx1"/>
                        </a:solidFill>
                        <a:latin typeface="IBM Plex Sans" panose="020B0503050203000203" pitchFamily="34" charset="0"/>
                      </a:endParaRPr>
                    </a:p>
                  </a:txBody>
                  <a:tcPr/>
                </a:tc>
                <a:tc>
                  <a:txBody>
                    <a:bodyPr/>
                    <a:lstStyle/>
                    <a:p>
                      <a:pPr algn="ctr"/>
                      <a:r>
                        <a:rPr lang="en-US" sz="1400" dirty="0">
                          <a:solidFill>
                            <a:schemeClr val="tx1"/>
                          </a:solidFill>
                          <a:latin typeface="IBM Plex Sans" panose="020B0503050203000203" pitchFamily="34" charset="0"/>
                        </a:rPr>
                        <a:t>direct object</a:t>
                      </a:r>
                    </a:p>
                  </a:txBody>
                  <a:tcPr/>
                </a:tc>
                <a:extLst>
                  <a:ext uri="{0D108BD9-81ED-4DB2-BD59-A6C34878D82A}">
                    <a16:rowId xmlns:a16="http://schemas.microsoft.com/office/drawing/2014/main" val="1415364473"/>
                  </a:ext>
                </a:extLst>
              </a:tr>
              <a:tr h="391899">
                <a:tc>
                  <a:txBody>
                    <a:bodyPr/>
                    <a:lstStyle/>
                    <a:p>
                      <a:pPr algn="ctr"/>
                      <a:r>
                        <a:rPr lang="en-US" sz="1400" dirty="0">
                          <a:solidFill>
                            <a:schemeClr val="tx1"/>
                          </a:solidFill>
                          <a:latin typeface="IBM Plex Sans" panose="020B0503050203000203" pitchFamily="34" charset="0"/>
                        </a:rPr>
                        <a:t>det</a:t>
                      </a:r>
                    </a:p>
                  </a:txBody>
                  <a:tcPr anchor="ctr"/>
                </a:tc>
                <a:tc>
                  <a:txBody>
                    <a:bodyPr/>
                    <a:lstStyle/>
                    <a:p>
                      <a:pPr algn="ctr"/>
                      <a:r>
                        <a:rPr lang="en-US" sz="1400" dirty="0">
                          <a:solidFill>
                            <a:schemeClr val="tx1"/>
                          </a:solidFill>
                          <a:latin typeface="IBM Plex Sans" panose="020B0503050203000203" pitchFamily="34" charset="0"/>
                        </a:rPr>
                        <a:t>determiner</a:t>
                      </a:r>
                    </a:p>
                  </a:txBody>
                  <a:tcPr anchor="ctr"/>
                </a:tc>
                <a:extLst>
                  <a:ext uri="{0D108BD9-81ED-4DB2-BD59-A6C34878D82A}">
                    <a16:rowId xmlns:a16="http://schemas.microsoft.com/office/drawing/2014/main" val="3321235601"/>
                  </a:ext>
                </a:extLst>
              </a:tr>
              <a:tr h="391899">
                <a:tc>
                  <a:txBody>
                    <a:bodyPr/>
                    <a:lstStyle/>
                    <a:p>
                      <a:pPr algn="ctr"/>
                      <a:r>
                        <a:rPr lang="en-US" sz="1400" dirty="0" err="1">
                          <a:solidFill>
                            <a:schemeClr val="tx1"/>
                          </a:solidFill>
                          <a:latin typeface="IBM Plex Sans" panose="020B0503050203000203" pitchFamily="34" charset="0"/>
                        </a:rPr>
                        <a:t>nmod</a:t>
                      </a:r>
                      <a:endParaRPr lang="en-US" sz="1400" dirty="0">
                        <a:solidFill>
                          <a:schemeClr val="tx1"/>
                        </a:solidFill>
                        <a:latin typeface="IBM Plex Sans" panose="020B0503050203000203" pitchFamily="34" charset="0"/>
                      </a:endParaRPr>
                    </a:p>
                  </a:txBody>
                  <a:tcPr anchor="ctr"/>
                </a:tc>
                <a:tc>
                  <a:txBody>
                    <a:bodyPr/>
                    <a:lstStyle/>
                    <a:p>
                      <a:pPr algn="ctr"/>
                      <a:r>
                        <a:rPr lang="en-US" sz="1400" dirty="0">
                          <a:solidFill>
                            <a:schemeClr val="tx1"/>
                          </a:solidFill>
                          <a:latin typeface="IBM Plex Sans" panose="020B0503050203000203" pitchFamily="34" charset="0"/>
                        </a:rPr>
                        <a:t>nominal modifier</a:t>
                      </a:r>
                    </a:p>
                  </a:txBody>
                  <a:tcPr anchor="ctr"/>
                </a:tc>
                <a:extLst>
                  <a:ext uri="{0D108BD9-81ED-4DB2-BD59-A6C34878D82A}">
                    <a16:rowId xmlns:a16="http://schemas.microsoft.com/office/drawing/2014/main" val="2606400036"/>
                  </a:ext>
                </a:extLst>
              </a:tr>
              <a:tr h="391899">
                <a:tc>
                  <a:txBody>
                    <a:bodyPr/>
                    <a:lstStyle/>
                    <a:p>
                      <a:pPr algn="ctr"/>
                      <a:r>
                        <a:rPr lang="en-US" sz="1400" dirty="0">
                          <a:solidFill>
                            <a:schemeClr val="tx1"/>
                          </a:solidFill>
                          <a:latin typeface="IBM Plex Sans" panose="020B0503050203000203" pitchFamily="34" charset="0"/>
                        </a:rPr>
                        <a:t>case</a:t>
                      </a:r>
                    </a:p>
                  </a:txBody>
                  <a:tcPr anchor="ctr"/>
                </a:tc>
                <a:tc>
                  <a:txBody>
                    <a:bodyPr/>
                    <a:lstStyle/>
                    <a:p>
                      <a:pPr algn="ctr"/>
                      <a:r>
                        <a:rPr lang="en-US" sz="1400" dirty="0">
                          <a:solidFill>
                            <a:schemeClr val="tx1"/>
                          </a:solidFill>
                          <a:latin typeface="IBM Plex Sans" panose="020B0503050203000203" pitchFamily="34" charset="0"/>
                        </a:rPr>
                        <a:t>case-marking</a:t>
                      </a:r>
                    </a:p>
                  </a:txBody>
                  <a:tcPr anchor="ctr"/>
                </a:tc>
                <a:extLst>
                  <a:ext uri="{0D108BD9-81ED-4DB2-BD59-A6C34878D82A}">
                    <a16:rowId xmlns:a16="http://schemas.microsoft.com/office/drawing/2014/main" val="1739352719"/>
                  </a:ext>
                </a:extLst>
              </a:tr>
            </a:tbl>
          </a:graphicData>
        </a:graphic>
      </p:graphicFrame>
    </p:spTree>
    <p:extLst>
      <p:ext uri="{BB962C8B-B14F-4D97-AF65-F5344CB8AC3E}">
        <p14:creationId xmlns:p14="http://schemas.microsoft.com/office/powerpoint/2010/main" val="921059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pipeline (cont.)</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startAt="6"/>
            </a:pPr>
            <a:r>
              <a:rPr lang="en-GB" dirty="0">
                <a:solidFill>
                  <a:schemeClr val="accent2"/>
                </a:solidFill>
              </a:rPr>
              <a:t>Dependency Parsing (DP) (cont.)</a:t>
            </a:r>
            <a:r>
              <a:rPr lang="en-GB" dirty="0"/>
              <a:t>:</a:t>
            </a:r>
          </a:p>
          <a:p>
            <a:pPr lvl="1"/>
            <a:r>
              <a:rPr lang="en-GB" dirty="0"/>
              <a:t>Apply dependency parsing (DP) to the example “</a:t>
            </a:r>
            <a:r>
              <a:rPr lang="en-US" dirty="0"/>
              <a:t>Yes, I got the invitation. I will happily attend your party in London”</a:t>
            </a:r>
          </a:p>
          <a:p>
            <a:pPr lvl="1"/>
            <a:endParaRPr lang="en-GB" dirty="0"/>
          </a:p>
          <a:p>
            <a:endParaRPr lang="en-GB" dirty="0"/>
          </a:p>
        </p:txBody>
      </p:sp>
      <p:sp>
        <p:nvSpPr>
          <p:cNvPr id="4" name="Footer Placeholder 3">
            <a:extLst>
              <a:ext uri="{FF2B5EF4-FFF2-40B4-BE49-F238E27FC236}">
                <a16:creationId xmlns:a16="http://schemas.microsoft.com/office/drawing/2014/main" id="{61AD5256-B479-4CEF-9368-F59C33FD3208}"/>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graphicFrame>
        <p:nvGraphicFramePr>
          <p:cNvPr id="7" name="Table 6">
            <a:extLst>
              <a:ext uri="{FF2B5EF4-FFF2-40B4-BE49-F238E27FC236}">
                <a16:creationId xmlns:a16="http://schemas.microsoft.com/office/drawing/2014/main" id="{AF68A101-1055-4D7A-8EDD-442AB6FF0648}"/>
              </a:ext>
            </a:extLst>
          </p:cNvPr>
          <p:cNvGraphicFramePr>
            <a:graphicFrameLocks noGrp="1"/>
          </p:cNvGraphicFramePr>
          <p:nvPr>
            <p:extLst>
              <p:ext uri="{D42A27DB-BD31-4B8C-83A1-F6EECF244321}">
                <p14:modId xmlns:p14="http://schemas.microsoft.com/office/powerpoint/2010/main" val="231319277"/>
              </p:ext>
            </p:extLst>
          </p:nvPr>
        </p:nvGraphicFramePr>
        <p:xfrm>
          <a:off x="6766699" y="2038839"/>
          <a:ext cx="5166426" cy="3918990"/>
        </p:xfrm>
        <a:graphic>
          <a:graphicData uri="http://schemas.openxmlformats.org/drawingml/2006/table">
            <a:tbl>
              <a:tblPr firstRow="1" bandRow="1">
                <a:tableStyleId>{5C22544A-7EE6-4342-B048-85BDC9FD1C3A}</a:tableStyleId>
              </a:tblPr>
              <a:tblGrid>
                <a:gridCol w="2583213">
                  <a:extLst>
                    <a:ext uri="{9D8B030D-6E8A-4147-A177-3AD203B41FA5}">
                      <a16:colId xmlns:a16="http://schemas.microsoft.com/office/drawing/2014/main" val="1742105250"/>
                    </a:ext>
                  </a:extLst>
                </a:gridCol>
                <a:gridCol w="2583213">
                  <a:extLst>
                    <a:ext uri="{9D8B030D-6E8A-4147-A177-3AD203B41FA5}">
                      <a16:colId xmlns:a16="http://schemas.microsoft.com/office/drawing/2014/main" val="1085485764"/>
                    </a:ext>
                  </a:extLst>
                </a:gridCol>
              </a:tblGrid>
              <a:tr h="391899">
                <a:tc>
                  <a:txBody>
                    <a:bodyPr/>
                    <a:lstStyle/>
                    <a:p>
                      <a:pPr algn="ctr"/>
                      <a:r>
                        <a:rPr lang="en-US" sz="1400" dirty="0">
                          <a:solidFill>
                            <a:schemeClr val="bg1"/>
                          </a:solidFill>
                          <a:latin typeface="IBM Plex Sans" panose="020B0503050203000203" pitchFamily="34" charset="0"/>
                        </a:rPr>
                        <a:t>Dependency tag</a:t>
                      </a:r>
                    </a:p>
                  </a:txBody>
                  <a:tcPr/>
                </a:tc>
                <a:tc>
                  <a:txBody>
                    <a:bodyPr/>
                    <a:lstStyle/>
                    <a:p>
                      <a:pPr algn="ctr"/>
                      <a:r>
                        <a:rPr lang="en-US" sz="1400" dirty="0">
                          <a:solidFill>
                            <a:schemeClr val="bg1"/>
                          </a:solidFill>
                          <a:latin typeface="IBM Plex Sans" panose="020B0503050203000203" pitchFamily="34" charset="0"/>
                        </a:rPr>
                        <a:t>Description</a:t>
                      </a:r>
                    </a:p>
                  </a:txBody>
                  <a:tcPr/>
                </a:tc>
                <a:extLst>
                  <a:ext uri="{0D108BD9-81ED-4DB2-BD59-A6C34878D82A}">
                    <a16:rowId xmlns:a16="http://schemas.microsoft.com/office/drawing/2014/main" val="2563791443"/>
                  </a:ext>
                </a:extLst>
              </a:tr>
              <a:tr h="391899">
                <a:tc>
                  <a:txBody>
                    <a:bodyPr/>
                    <a:lstStyle/>
                    <a:p>
                      <a:pPr algn="ctr"/>
                      <a:r>
                        <a:rPr lang="en-US" sz="1400" dirty="0" err="1">
                          <a:solidFill>
                            <a:schemeClr val="tx1"/>
                          </a:solidFill>
                          <a:latin typeface="IBM Plex Sans" panose="020B0503050203000203" pitchFamily="34" charset="0"/>
                        </a:rPr>
                        <a:t>nsubj</a:t>
                      </a:r>
                      <a:endParaRPr lang="en-US" sz="1400" dirty="0">
                        <a:solidFill>
                          <a:schemeClr val="tx1"/>
                        </a:solidFill>
                        <a:latin typeface="IBM Plex Sans" panose="020B0503050203000203" pitchFamily="34" charset="0"/>
                      </a:endParaRPr>
                    </a:p>
                  </a:txBody>
                  <a:tcPr/>
                </a:tc>
                <a:tc>
                  <a:txBody>
                    <a:bodyPr/>
                    <a:lstStyle/>
                    <a:p>
                      <a:pPr algn="ctr"/>
                      <a:r>
                        <a:rPr lang="en-US" sz="1400" dirty="0">
                          <a:solidFill>
                            <a:schemeClr val="tx1"/>
                          </a:solidFill>
                          <a:latin typeface="IBM Plex Sans" panose="020B0503050203000203" pitchFamily="34" charset="0"/>
                        </a:rPr>
                        <a:t>nominal topic</a:t>
                      </a:r>
                    </a:p>
                  </a:txBody>
                  <a:tcPr/>
                </a:tc>
                <a:extLst>
                  <a:ext uri="{0D108BD9-81ED-4DB2-BD59-A6C34878D82A}">
                    <a16:rowId xmlns:a16="http://schemas.microsoft.com/office/drawing/2014/main" val="844442398"/>
                  </a:ext>
                </a:extLst>
              </a:tr>
              <a:tr h="391899">
                <a:tc>
                  <a:txBody>
                    <a:bodyPr/>
                    <a:lstStyle/>
                    <a:p>
                      <a:pPr algn="ctr"/>
                      <a:r>
                        <a:rPr lang="en-US" sz="1400" dirty="0" err="1">
                          <a:solidFill>
                            <a:schemeClr val="tx1"/>
                          </a:solidFill>
                          <a:latin typeface="IBM Plex Sans" panose="020B0503050203000203" pitchFamily="34" charset="0"/>
                        </a:rPr>
                        <a:t>punct</a:t>
                      </a:r>
                      <a:endParaRPr lang="en-US" sz="1400" dirty="0">
                        <a:solidFill>
                          <a:schemeClr val="tx1"/>
                        </a:solidFill>
                        <a:latin typeface="IBM Plex Sans" panose="020B0503050203000203" pitchFamily="34" charset="0"/>
                      </a:endParaRPr>
                    </a:p>
                  </a:txBody>
                  <a:tcPr/>
                </a:tc>
                <a:tc>
                  <a:txBody>
                    <a:bodyPr/>
                    <a:lstStyle/>
                    <a:p>
                      <a:pPr algn="ctr"/>
                      <a:r>
                        <a:rPr lang="en-US" sz="1400" dirty="0">
                          <a:solidFill>
                            <a:schemeClr val="tx1"/>
                          </a:solidFill>
                          <a:latin typeface="IBM Plex Sans" panose="020B0503050203000203" pitchFamily="34" charset="0"/>
                        </a:rPr>
                        <a:t>punctuation</a:t>
                      </a:r>
                    </a:p>
                  </a:txBody>
                  <a:tcPr/>
                </a:tc>
                <a:extLst>
                  <a:ext uri="{0D108BD9-81ED-4DB2-BD59-A6C34878D82A}">
                    <a16:rowId xmlns:a16="http://schemas.microsoft.com/office/drawing/2014/main" val="3402691235"/>
                  </a:ext>
                </a:extLst>
              </a:tr>
              <a:tr h="391899">
                <a:tc>
                  <a:txBody>
                    <a:bodyPr/>
                    <a:lstStyle/>
                    <a:p>
                      <a:pPr algn="ctr"/>
                      <a:r>
                        <a:rPr lang="en-US" sz="1400" dirty="0">
                          <a:solidFill>
                            <a:schemeClr val="tx1"/>
                          </a:solidFill>
                          <a:latin typeface="IBM Plex Sans" panose="020B0503050203000203" pitchFamily="34" charset="0"/>
                        </a:rPr>
                        <a:t>discourse</a:t>
                      </a:r>
                    </a:p>
                  </a:txBody>
                  <a:tcPr/>
                </a:tc>
                <a:tc>
                  <a:txBody>
                    <a:bodyPr/>
                    <a:lstStyle/>
                    <a:p>
                      <a:pPr algn="ctr"/>
                      <a:r>
                        <a:rPr lang="en-US" sz="1400" dirty="0">
                          <a:solidFill>
                            <a:schemeClr val="tx1"/>
                          </a:solidFill>
                          <a:latin typeface="IBM Plex Sans" panose="020B0503050203000203" pitchFamily="34" charset="0"/>
                        </a:rPr>
                        <a:t>discourse element</a:t>
                      </a:r>
                    </a:p>
                  </a:txBody>
                  <a:tcPr/>
                </a:tc>
                <a:extLst>
                  <a:ext uri="{0D108BD9-81ED-4DB2-BD59-A6C34878D82A}">
                    <a16:rowId xmlns:a16="http://schemas.microsoft.com/office/drawing/2014/main" val="1415364473"/>
                  </a:ext>
                </a:extLst>
              </a:tr>
              <a:tr h="391899">
                <a:tc>
                  <a:txBody>
                    <a:bodyPr/>
                    <a:lstStyle/>
                    <a:p>
                      <a:pPr algn="ctr"/>
                      <a:r>
                        <a:rPr lang="en-US" sz="1400" dirty="0">
                          <a:solidFill>
                            <a:schemeClr val="tx1"/>
                          </a:solidFill>
                          <a:latin typeface="IBM Plex Sans" panose="020B0503050203000203" pitchFamily="34" charset="0"/>
                        </a:rPr>
                        <a:t>det</a:t>
                      </a:r>
                    </a:p>
                  </a:txBody>
                  <a:tcPr anchor="ctr"/>
                </a:tc>
                <a:tc>
                  <a:txBody>
                    <a:bodyPr/>
                    <a:lstStyle/>
                    <a:p>
                      <a:pPr algn="ctr"/>
                      <a:r>
                        <a:rPr lang="en-US" sz="1400" dirty="0">
                          <a:solidFill>
                            <a:schemeClr val="tx1"/>
                          </a:solidFill>
                          <a:latin typeface="IBM Plex Sans" panose="020B0503050203000203" pitchFamily="34" charset="0"/>
                        </a:rPr>
                        <a:t>determiner</a:t>
                      </a:r>
                    </a:p>
                  </a:txBody>
                  <a:tcPr anchor="ctr"/>
                </a:tc>
                <a:extLst>
                  <a:ext uri="{0D108BD9-81ED-4DB2-BD59-A6C34878D82A}">
                    <a16:rowId xmlns:a16="http://schemas.microsoft.com/office/drawing/2014/main" val="3321235601"/>
                  </a:ext>
                </a:extLst>
              </a:tr>
              <a:tr h="391899">
                <a:tc>
                  <a:txBody>
                    <a:bodyPr/>
                    <a:lstStyle/>
                    <a:p>
                      <a:pPr algn="ctr"/>
                      <a:r>
                        <a:rPr lang="en-US" sz="1400" dirty="0">
                          <a:solidFill>
                            <a:schemeClr val="tx1"/>
                          </a:solidFill>
                          <a:latin typeface="IBM Plex Sans" panose="020B0503050203000203" pitchFamily="34" charset="0"/>
                        </a:rPr>
                        <a:t>obj</a:t>
                      </a:r>
                    </a:p>
                  </a:txBody>
                  <a:tcPr anchor="ctr"/>
                </a:tc>
                <a:tc>
                  <a:txBody>
                    <a:bodyPr/>
                    <a:lstStyle/>
                    <a:p>
                      <a:pPr algn="ctr"/>
                      <a:r>
                        <a:rPr lang="en-US" sz="1400" dirty="0">
                          <a:solidFill>
                            <a:schemeClr val="tx1"/>
                          </a:solidFill>
                          <a:latin typeface="IBM Plex Sans" panose="020B0503050203000203" pitchFamily="34" charset="0"/>
                        </a:rPr>
                        <a:t>the object of a verb</a:t>
                      </a:r>
                    </a:p>
                  </a:txBody>
                  <a:tcPr anchor="ctr"/>
                </a:tc>
                <a:extLst>
                  <a:ext uri="{0D108BD9-81ED-4DB2-BD59-A6C34878D82A}">
                    <a16:rowId xmlns:a16="http://schemas.microsoft.com/office/drawing/2014/main" val="2606400036"/>
                  </a:ext>
                </a:extLst>
              </a:tr>
              <a:tr h="391899">
                <a:tc>
                  <a:txBody>
                    <a:bodyPr/>
                    <a:lstStyle/>
                    <a:p>
                      <a:pPr algn="ctr"/>
                      <a:r>
                        <a:rPr lang="en-US" sz="1400" dirty="0" err="1">
                          <a:solidFill>
                            <a:schemeClr val="tx1"/>
                          </a:solidFill>
                          <a:latin typeface="IBM Plex Sans" panose="020B0503050203000203" pitchFamily="34" charset="0"/>
                        </a:rPr>
                        <a:t>advmod</a:t>
                      </a:r>
                      <a:endParaRPr lang="en-US" sz="1400" dirty="0">
                        <a:solidFill>
                          <a:schemeClr val="tx1"/>
                        </a:solidFill>
                        <a:latin typeface="IBM Plex Sans" panose="020B0503050203000203" pitchFamily="34" charset="0"/>
                      </a:endParaRPr>
                    </a:p>
                  </a:txBody>
                  <a:tcPr anchor="ctr"/>
                </a:tc>
                <a:tc>
                  <a:txBody>
                    <a:bodyPr/>
                    <a:lstStyle/>
                    <a:p>
                      <a:pPr algn="ctr"/>
                      <a:r>
                        <a:rPr lang="en-US" sz="1400" dirty="0">
                          <a:solidFill>
                            <a:schemeClr val="tx1"/>
                          </a:solidFill>
                          <a:latin typeface="IBM Plex Sans" panose="020B0503050203000203" pitchFamily="34" charset="0"/>
                        </a:rPr>
                        <a:t>adverbial modifier</a:t>
                      </a:r>
                    </a:p>
                  </a:txBody>
                  <a:tcPr anchor="ctr"/>
                </a:tc>
                <a:extLst>
                  <a:ext uri="{0D108BD9-81ED-4DB2-BD59-A6C34878D82A}">
                    <a16:rowId xmlns:a16="http://schemas.microsoft.com/office/drawing/2014/main" val="1739352719"/>
                  </a:ext>
                </a:extLst>
              </a:tr>
              <a:tr h="391899">
                <a:tc>
                  <a:txBody>
                    <a:bodyPr/>
                    <a:lstStyle/>
                    <a:p>
                      <a:pPr algn="ctr"/>
                      <a:r>
                        <a:rPr lang="en-US" sz="1400" dirty="0">
                          <a:solidFill>
                            <a:schemeClr val="tx1"/>
                          </a:solidFill>
                          <a:latin typeface="IBM Plex Sans" panose="020B0503050203000203" pitchFamily="34" charset="0"/>
                        </a:rPr>
                        <a:t>aux</a:t>
                      </a:r>
                    </a:p>
                  </a:txBody>
                  <a:tcPr anchor="ctr"/>
                </a:tc>
                <a:tc>
                  <a:txBody>
                    <a:bodyPr/>
                    <a:lstStyle/>
                    <a:p>
                      <a:pPr algn="ctr"/>
                      <a:r>
                        <a:rPr lang="en-US" sz="1400" dirty="0">
                          <a:solidFill>
                            <a:schemeClr val="tx1"/>
                          </a:solidFill>
                          <a:latin typeface="IBM Plex Sans" panose="020B0503050203000203" pitchFamily="34" charset="0"/>
                        </a:rPr>
                        <a:t>auxiliary</a:t>
                      </a:r>
                    </a:p>
                  </a:txBody>
                  <a:tcPr anchor="ctr"/>
                </a:tc>
                <a:extLst>
                  <a:ext uri="{0D108BD9-81ED-4DB2-BD59-A6C34878D82A}">
                    <a16:rowId xmlns:a16="http://schemas.microsoft.com/office/drawing/2014/main" val="496267121"/>
                  </a:ext>
                </a:extLst>
              </a:tr>
              <a:tr h="391899">
                <a:tc>
                  <a:txBody>
                    <a:bodyPr/>
                    <a:lstStyle/>
                    <a:p>
                      <a:pPr algn="ctr"/>
                      <a:r>
                        <a:rPr lang="en-US" sz="1400" dirty="0" err="1">
                          <a:solidFill>
                            <a:schemeClr val="tx1"/>
                          </a:solidFill>
                          <a:latin typeface="IBM Plex Sans" panose="020B0503050203000203" pitchFamily="34" charset="0"/>
                        </a:rPr>
                        <a:t>nmod:poss</a:t>
                      </a:r>
                      <a:endParaRPr lang="en-US" sz="1400" dirty="0">
                        <a:solidFill>
                          <a:schemeClr val="tx1"/>
                        </a:solidFill>
                        <a:latin typeface="IBM Plex Sans" panose="020B0503050203000203" pitchFamily="34" charset="0"/>
                      </a:endParaRPr>
                    </a:p>
                  </a:txBody>
                  <a:tcPr anchor="ctr"/>
                </a:tc>
                <a:tc>
                  <a:txBody>
                    <a:bodyPr/>
                    <a:lstStyle/>
                    <a:p>
                      <a:pPr algn="ctr"/>
                      <a:r>
                        <a:rPr lang="en-US" sz="1400" dirty="0">
                          <a:solidFill>
                            <a:schemeClr val="tx1"/>
                          </a:solidFill>
                          <a:latin typeface="IBM Plex Sans" panose="020B0503050203000203" pitchFamily="34" charset="0"/>
                        </a:rPr>
                        <a:t>possessive nominal modifier</a:t>
                      </a:r>
                    </a:p>
                  </a:txBody>
                  <a:tcPr anchor="ctr"/>
                </a:tc>
                <a:extLst>
                  <a:ext uri="{0D108BD9-81ED-4DB2-BD59-A6C34878D82A}">
                    <a16:rowId xmlns:a16="http://schemas.microsoft.com/office/drawing/2014/main" val="2008023752"/>
                  </a:ext>
                </a:extLst>
              </a:tr>
              <a:tr h="391899">
                <a:tc>
                  <a:txBody>
                    <a:bodyPr/>
                    <a:lstStyle/>
                    <a:p>
                      <a:pPr algn="ctr"/>
                      <a:r>
                        <a:rPr lang="en-US" sz="1400" dirty="0">
                          <a:solidFill>
                            <a:schemeClr val="tx1"/>
                          </a:solidFill>
                          <a:latin typeface="IBM Plex Sans" panose="020B0503050203000203" pitchFamily="34" charset="0"/>
                        </a:rPr>
                        <a:t>case</a:t>
                      </a:r>
                    </a:p>
                  </a:txBody>
                  <a:tcPr anchor="ctr"/>
                </a:tc>
                <a:tc>
                  <a:txBody>
                    <a:bodyPr/>
                    <a:lstStyle/>
                    <a:p>
                      <a:pPr algn="ctr"/>
                      <a:r>
                        <a:rPr lang="en-US" sz="1400" dirty="0">
                          <a:solidFill>
                            <a:schemeClr val="tx1"/>
                          </a:solidFill>
                          <a:latin typeface="IBM Plex Sans" panose="020B0503050203000203" pitchFamily="34" charset="0"/>
                        </a:rPr>
                        <a:t>case-marking</a:t>
                      </a:r>
                    </a:p>
                  </a:txBody>
                  <a:tcPr anchor="ctr"/>
                </a:tc>
                <a:extLst>
                  <a:ext uri="{0D108BD9-81ED-4DB2-BD59-A6C34878D82A}">
                    <a16:rowId xmlns:a16="http://schemas.microsoft.com/office/drawing/2014/main" val="1779505195"/>
                  </a:ext>
                </a:extLst>
              </a:tr>
            </a:tbl>
          </a:graphicData>
        </a:graphic>
      </p:graphicFrame>
      <p:pic>
        <p:nvPicPr>
          <p:cNvPr id="12" name="Picture 11">
            <a:extLst>
              <a:ext uri="{FF2B5EF4-FFF2-40B4-BE49-F238E27FC236}">
                <a16:creationId xmlns:a16="http://schemas.microsoft.com/office/drawing/2014/main" id="{AEEF2D0F-8BCD-4229-8E96-1FCF9FAC0221}"/>
              </a:ext>
            </a:extLst>
          </p:cNvPr>
          <p:cNvPicPr>
            <a:picLocks noChangeAspect="1"/>
          </p:cNvPicPr>
          <p:nvPr/>
        </p:nvPicPr>
        <p:blipFill>
          <a:blip r:embed="rId3"/>
          <a:stretch>
            <a:fillRect/>
          </a:stretch>
        </p:blipFill>
        <p:spPr>
          <a:xfrm>
            <a:off x="199605" y="2410647"/>
            <a:ext cx="6401355" cy="2194750"/>
          </a:xfrm>
          <a:prstGeom prst="rect">
            <a:avLst/>
          </a:prstGeom>
        </p:spPr>
      </p:pic>
    </p:spTree>
    <p:extLst>
      <p:ext uri="{BB962C8B-B14F-4D97-AF65-F5344CB8AC3E}">
        <p14:creationId xmlns:p14="http://schemas.microsoft.com/office/powerpoint/2010/main" val="3584011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pipeline (cont.)</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startAt="7"/>
            </a:pPr>
            <a:r>
              <a:rPr lang="en-GB" dirty="0">
                <a:solidFill>
                  <a:schemeClr val="accent2"/>
                </a:solidFill>
              </a:rPr>
              <a:t>Part of speech (POS) tagging</a:t>
            </a:r>
            <a:r>
              <a:rPr lang="en-GB" dirty="0"/>
              <a:t>:</a:t>
            </a:r>
          </a:p>
          <a:p>
            <a:pPr lvl="1"/>
            <a:r>
              <a:rPr lang="en-US" dirty="0"/>
              <a:t>Tags words in correspondence with a particular part of speech (for example, nouns, verb, adjectives, pronouns) depending on the definition of the word and its context.</a:t>
            </a:r>
            <a:r>
              <a:rPr lang="en-GB" dirty="0"/>
              <a:t> </a:t>
            </a:r>
          </a:p>
          <a:p>
            <a:pPr lvl="1"/>
            <a:r>
              <a:rPr lang="en-GB" dirty="0"/>
              <a:t>POS helps the computer to understand language and grammar and derive meaning from the input sentence.</a:t>
            </a:r>
          </a:p>
          <a:p>
            <a:pPr lvl="1"/>
            <a:r>
              <a:rPr lang="en-GB" dirty="0"/>
              <a:t>The most famous data set is the </a:t>
            </a:r>
            <a:r>
              <a:rPr lang="en-GB" i="1" dirty="0"/>
              <a:t>Penn Treebank project</a:t>
            </a:r>
            <a:r>
              <a:rPr lang="en-GB" dirty="0"/>
              <a:t>.</a:t>
            </a:r>
          </a:p>
          <a:p>
            <a:pPr lvl="1"/>
            <a:r>
              <a:rPr lang="en-GB" dirty="0"/>
              <a:t>Apply POS tags to the example:</a:t>
            </a:r>
          </a:p>
          <a:p>
            <a:pPr lvl="2"/>
            <a:r>
              <a:rPr lang="en-GB" dirty="0"/>
              <a:t>First sentence: </a:t>
            </a:r>
          </a:p>
          <a:p>
            <a:pPr lvl="3"/>
            <a:r>
              <a:rPr lang="en-GB" sz="1600" dirty="0">
                <a:latin typeface="IBM Plex Sans" panose="020B0503050203000203" pitchFamily="34" charset="0"/>
              </a:rPr>
              <a:t>“yes/UH” “,/,” ”I/PRP” “got/VBD” “the/DT” “invitation/NN” “,/,”</a:t>
            </a:r>
          </a:p>
          <a:p>
            <a:pPr lvl="2"/>
            <a:r>
              <a:rPr lang="en-GB" dirty="0"/>
              <a:t>Second sentence: </a:t>
            </a:r>
          </a:p>
          <a:p>
            <a:pPr lvl="3"/>
            <a:r>
              <a:rPr lang="en-GB" sz="1600" dirty="0">
                <a:latin typeface="IBM Plex Sans" panose="020B0503050203000203" pitchFamily="34" charset="0"/>
              </a:rPr>
              <a:t>“I/PRP” “will/MD” “happily/RB” “attend/VB” “your/PRP$” “party/NN” </a:t>
            </a:r>
          </a:p>
          <a:p>
            <a:pPr lvl="3"/>
            <a:r>
              <a:rPr lang="en-GB" sz="1600" dirty="0">
                <a:latin typeface="IBM Plex Sans" panose="020B0503050203000203" pitchFamily="34" charset="0"/>
              </a:rPr>
              <a:t>“in/IN” “London/NNP”</a:t>
            </a:r>
          </a:p>
          <a:p>
            <a:pPr lvl="3"/>
            <a:endParaRPr lang="en-GB" sz="1600" dirty="0">
              <a:latin typeface="IBM Plex Sans" panose="020B0503050203000203" pitchFamily="34" charset="0"/>
            </a:endParaRPr>
          </a:p>
          <a:p>
            <a:endParaRPr lang="en-GB" dirty="0"/>
          </a:p>
          <a:p>
            <a:endParaRPr lang="en-GB" dirty="0"/>
          </a:p>
          <a:p>
            <a:endParaRPr lang="en-GB" dirty="0"/>
          </a:p>
        </p:txBody>
      </p:sp>
      <p:sp>
        <p:nvSpPr>
          <p:cNvPr id="4" name="Footer Placeholder 3">
            <a:extLst>
              <a:ext uri="{FF2B5EF4-FFF2-40B4-BE49-F238E27FC236}">
                <a16:creationId xmlns:a16="http://schemas.microsoft.com/office/drawing/2014/main" id="{ED38948E-1FC6-4D31-A97B-E1D901F1A182}"/>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graphicFrame>
        <p:nvGraphicFramePr>
          <p:cNvPr id="5" name="Table 4">
            <a:extLst>
              <a:ext uri="{FF2B5EF4-FFF2-40B4-BE49-F238E27FC236}">
                <a16:creationId xmlns:a16="http://schemas.microsoft.com/office/drawing/2014/main" id="{5F0CC83A-03C4-4CCA-B5B9-92B52517BD57}"/>
              </a:ext>
            </a:extLst>
          </p:cNvPr>
          <p:cNvGraphicFramePr>
            <a:graphicFrameLocks noGrp="1"/>
          </p:cNvGraphicFramePr>
          <p:nvPr>
            <p:extLst>
              <p:ext uri="{D42A27DB-BD31-4B8C-83A1-F6EECF244321}">
                <p14:modId xmlns:p14="http://schemas.microsoft.com/office/powerpoint/2010/main" val="725133433"/>
              </p:ext>
            </p:extLst>
          </p:nvPr>
        </p:nvGraphicFramePr>
        <p:xfrm>
          <a:off x="7728856" y="3205117"/>
          <a:ext cx="3949680" cy="2956560"/>
        </p:xfrm>
        <a:graphic>
          <a:graphicData uri="http://schemas.openxmlformats.org/drawingml/2006/table">
            <a:tbl>
              <a:tblPr firstRow="1" bandRow="1">
                <a:tableStyleId>{5C22544A-7EE6-4342-B048-85BDC9FD1C3A}</a:tableStyleId>
              </a:tblPr>
              <a:tblGrid>
                <a:gridCol w="1974840">
                  <a:extLst>
                    <a:ext uri="{9D8B030D-6E8A-4147-A177-3AD203B41FA5}">
                      <a16:colId xmlns:a16="http://schemas.microsoft.com/office/drawing/2014/main" val="1742105250"/>
                    </a:ext>
                  </a:extLst>
                </a:gridCol>
                <a:gridCol w="1974840">
                  <a:extLst>
                    <a:ext uri="{9D8B030D-6E8A-4147-A177-3AD203B41FA5}">
                      <a16:colId xmlns:a16="http://schemas.microsoft.com/office/drawing/2014/main" val="1085485764"/>
                    </a:ext>
                  </a:extLst>
                </a:gridCol>
              </a:tblGrid>
              <a:tr h="244200">
                <a:tc>
                  <a:txBody>
                    <a:bodyPr/>
                    <a:lstStyle/>
                    <a:p>
                      <a:pPr algn="ctr"/>
                      <a:r>
                        <a:rPr lang="en-US" sz="1400" dirty="0">
                          <a:solidFill>
                            <a:schemeClr val="tx1"/>
                          </a:solidFill>
                        </a:rPr>
                        <a:t>Tag</a:t>
                      </a:r>
                    </a:p>
                  </a:txBody>
                  <a:tcPr/>
                </a:tc>
                <a:tc>
                  <a:txBody>
                    <a:bodyPr/>
                    <a:lstStyle/>
                    <a:p>
                      <a:pPr algn="ctr"/>
                      <a:r>
                        <a:rPr lang="en-US" sz="1400" dirty="0">
                          <a:solidFill>
                            <a:schemeClr val="tx1"/>
                          </a:solidFill>
                        </a:rPr>
                        <a:t>Description</a:t>
                      </a:r>
                    </a:p>
                  </a:txBody>
                  <a:tcPr/>
                </a:tc>
                <a:extLst>
                  <a:ext uri="{0D108BD9-81ED-4DB2-BD59-A6C34878D82A}">
                    <a16:rowId xmlns:a16="http://schemas.microsoft.com/office/drawing/2014/main" val="2563791443"/>
                  </a:ext>
                </a:extLst>
              </a:tr>
              <a:tr h="244200">
                <a:tc>
                  <a:txBody>
                    <a:bodyPr/>
                    <a:lstStyle/>
                    <a:p>
                      <a:pPr algn="ctr"/>
                      <a:r>
                        <a:rPr lang="en-US" sz="1400" dirty="0">
                          <a:solidFill>
                            <a:schemeClr val="tx1"/>
                          </a:solidFill>
                        </a:rPr>
                        <a:t>UH</a:t>
                      </a:r>
                    </a:p>
                  </a:txBody>
                  <a:tcPr/>
                </a:tc>
                <a:tc>
                  <a:txBody>
                    <a:bodyPr/>
                    <a:lstStyle/>
                    <a:p>
                      <a:pPr algn="ctr"/>
                      <a:r>
                        <a:rPr lang="en-US" sz="1400" dirty="0">
                          <a:solidFill>
                            <a:schemeClr val="tx1"/>
                          </a:solidFill>
                        </a:rPr>
                        <a:t>Interjection</a:t>
                      </a:r>
                    </a:p>
                  </a:txBody>
                  <a:tcPr/>
                </a:tc>
                <a:extLst>
                  <a:ext uri="{0D108BD9-81ED-4DB2-BD59-A6C34878D82A}">
                    <a16:rowId xmlns:a16="http://schemas.microsoft.com/office/drawing/2014/main" val="844442398"/>
                  </a:ext>
                </a:extLst>
              </a:tr>
              <a:tr h="244200">
                <a:tc>
                  <a:txBody>
                    <a:bodyPr/>
                    <a:lstStyle/>
                    <a:p>
                      <a:pPr algn="ctr"/>
                      <a:r>
                        <a:rPr lang="en-US" sz="1400" dirty="0">
                          <a:solidFill>
                            <a:schemeClr val="tx1"/>
                          </a:solidFill>
                        </a:rPr>
                        <a:t>DT</a:t>
                      </a:r>
                    </a:p>
                  </a:txBody>
                  <a:tcPr/>
                </a:tc>
                <a:tc>
                  <a:txBody>
                    <a:bodyPr/>
                    <a:lstStyle/>
                    <a:p>
                      <a:pPr algn="ctr"/>
                      <a:r>
                        <a:rPr lang="en-US" sz="1400" dirty="0">
                          <a:solidFill>
                            <a:schemeClr val="tx1"/>
                          </a:solidFill>
                        </a:rPr>
                        <a:t>Determiner</a:t>
                      </a:r>
                    </a:p>
                  </a:txBody>
                  <a:tcPr/>
                </a:tc>
                <a:extLst>
                  <a:ext uri="{0D108BD9-81ED-4DB2-BD59-A6C34878D82A}">
                    <a16:rowId xmlns:a16="http://schemas.microsoft.com/office/drawing/2014/main" val="3402691235"/>
                  </a:ext>
                </a:extLst>
              </a:tr>
              <a:tr h="244200">
                <a:tc>
                  <a:txBody>
                    <a:bodyPr/>
                    <a:lstStyle/>
                    <a:p>
                      <a:pPr algn="ctr"/>
                      <a:r>
                        <a:rPr lang="en-US" sz="1400" dirty="0">
                          <a:solidFill>
                            <a:schemeClr val="tx1"/>
                          </a:solidFill>
                        </a:rPr>
                        <a:t>VBD</a:t>
                      </a:r>
                    </a:p>
                  </a:txBody>
                  <a:tcPr anchor="ctr"/>
                </a:tc>
                <a:tc>
                  <a:txBody>
                    <a:bodyPr/>
                    <a:lstStyle/>
                    <a:p>
                      <a:pPr algn="ctr"/>
                      <a:r>
                        <a:rPr lang="en-US" sz="1400" dirty="0">
                          <a:solidFill>
                            <a:schemeClr val="tx1"/>
                          </a:solidFill>
                        </a:rPr>
                        <a:t>Verb, past tense</a:t>
                      </a:r>
                    </a:p>
                  </a:txBody>
                  <a:tcPr anchor="ctr"/>
                </a:tc>
                <a:extLst>
                  <a:ext uri="{0D108BD9-81ED-4DB2-BD59-A6C34878D82A}">
                    <a16:rowId xmlns:a16="http://schemas.microsoft.com/office/drawing/2014/main" val="1415364473"/>
                  </a:ext>
                </a:extLst>
              </a:tr>
              <a:tr h="244200">
                <a:tc>
                  <a:txBody>
                    <a:bodyPr/>
                    <a:lstStyle/>
                    <a:p>
                      <a:pPr algn="ctr"/>
                      <a:r>
                        <a:rPr lang="en-US" sz="1400" dirty="0">
                          <a:solidFill>
                            <a:schemeClr val="tx1"/>
                          </a:solidFill>
                        </a:rPr>
                        <a:t>NN</a:t>
                      </a:r>
                    </a:p>
                  </a:txBody>
                  <a:tcPr anchor="ctr"/>
                </a:tc>
                <a:tc>
                  <a:txBody>
                    <a:bodyPr/>
                    <a:lstStyle/>
                    <a:p>
                      <a:pPr algn="ctr"/>
                      <a:r>
                        <a:rPr lang="en-US" sz="1400" dirty="0">
                          <a:solidFill>
                            <a:schemeClr val="tx1"/>
                          </a:solidFill>
                        </a:rPr>
                        <a:t>Noun, singular or mass</a:t>
                      </a:r>
                    </a:p>
                  </a:txBody>
                  <a:tcPr anchor="ctr"/>
                </a:tc>
                <a:extLst>
                  <a:ext uri="{0D108BD9-81ED-4DB2-BD59-A6C34878D82A}">
                    <a16:rowId xmlns:a16="http://schemas.microsoft.com/office/drawing/2014/main" val="3321235601"/>
                  </a:ext>
                </a:extLst>
              </a:tr>
              <a:tr h="244200">
                <a:tc>
                  <a:txBody>
                    <a:bodyPr/>
                    <a:lstStyle/>
                    <a:p>
                      <a:pPr algn="ctr"/>
                      <a:r>
                        <a:rPr lang="en-US" sz="1400" dirty="0">
                          <a:solidFill>
                            <a:schemeClr val="tx1"/>
                          </a:solidFill>
                        </a:rPr>
                        <a:t>MD</a:t>
                      </a:r>
                    </a:p>
                  </a:txBody>
                  <a:tcPr anchor="ctr"/>
                </a:tc>
                <a:tc>
                  <a:txBody>
                    <a:bodyPr/>
                    <a:lstStyle/>
                    <a:p>
                      <a:pPr algn="ctr"/>
                      <a:r>
                        <a:rPr lang="en-US" sz="1400" dirty="0">
                          <a:solidFill>
                            <a:schemeClr val="tx1"/>
                          </a:solidFill>
                        </a:rPr>
                        <a:t>Modal</a:t>
                      </a:r>
                    </a:p>
                  </a:txBody>
                  <a:tcPr anchor="ctr"/>
                </a:tc>
                <a:extLst>
                  <a:ext uri="{0D108BD9-81ED-4DB2-BD59-A6C34878D82A}">
                    <a16:rowId xmlns:a16="http://schemas.microsoft.com/office/drawing/2014/main" val="2606400036"/>
                  </a:ext>
                </a:extLst>
              </a:tr>
              <a:tr h="244200">
                <a:tc>
                  <a:txBody>
                    <a:bodyPr/>
                    <a:lstStyle/>
                    <a:p>
                      <a:pPr algn="ctr"/>
                      <a:r>
                        <a:rPr lang="en-US" sz="1400" dirty="0">
                          <a:solidFill>
                            <a:schemeClr val="tx1"/>
                          </a:solidFill>
                        </a:rPr>
                        <a:t>RB</a:t>
                      </a:r>
                    </a:p>
                  </a:txBody>
                  <a:tcPr anchor="ctr"/>
                </a:tc>
                <a:tc>
                  <a:txBody>
                    <a:bodyPr/>
                    <a:lstStyle/>
                    <a:p>
                      <a:pPr algn="ctr"/>
                      <a:r>
                        <a:rPr lang="en-US" sz="1400" dirty="0">
                          <a:solidFill>
                            <a:schemeClr val="tx1"/>
                          </a:solidFill>
                        </a:rPr>
                        <a:t>Adverb</a:t>
                      </a:r>
                    </a:p>
                  </a:txBody>
                  <a:tcPr anchor="ctr"/>
                </a:tc>
                <a:extLst>
                  <a:ext uri="{0D108BD9-81ED-4DB2-BD59-A6C34878D82A}">
                    <a16:rowId xmlns:a16="http://schemas.microsoft.com/office/drawing/2014/main" val="1739352719"/>
                  </a:ext>
                </a:extLst>
              </a:tr>
              <a:tr h="244200">
                <a:tc>
                  <a:txBody>
                    <a:bodyPr/>
                    <a:lstStyle/>
                    <a:p>
                      <a:pPr algn="ctr"/>
                      <a:r>
                        <a:rPr lang="en-US" sz="1400" dirty="0">
                          <a:solidFill>
                            <a:schemeClr val="tx1"/>
                          </a:solidFill>
                        </a:rPr>
                        <a:t>VB</a:t>
                      </a:r>
                    </a:p>
                  </a:txBody>
                  <a:tcPr anchor="ctr"/>
                </a:tc>
                <a:tc>
                  <a:txBody>
                    <a:bodyPr/>
                    <a:lstStyle/>
                    <a:p>
                      <a:pPr algn="ctr"/>
                      <a:r>
                        <a:rPr lang="en-US" sz="1400" dirty="0">
                          <a:solidFill>
                            <a:schemeClr val="tx1"/>
                          </a:solidFill>
                        </a:rPr>
                        <a:t>Verb, base form</a:t>
                      </a:r>
                    </a:p>
                  </a:txBody>
                  <a:tcPr anchor="ctr"/>
                </a:tc>
                <a:extLst>
                  <a:ext uri="{0D108BD9-81ED-4DB2-BD59-A6C34878D82A}">
                    <a16:rowId xmlns:a16="http://schemas.microsoft.com/office/drawing/2014/main" val="818964921"/>
                  </a:ext>
                </a:extLst>
              </a:tr>
              <a:tr h="244200">
                <a:tc>
                  <a:txBody>
                    <a:bodyPr/>
                    <a:lstStyle/>
                    <a:p>
                      <a:pPr algn="ctr"/>
                      <a:r>
                        <a:rPr lang="en-US" sz="1400" dirty="0">
                          <a:solidFill>
                            <a:schemeClr val="tx1"/>
                          </a:solidFill>
                        </a:rPr>
                        <a:t>PRP</a:t>
                      </a:r>
                    </a:p>
                  </a:txBody>
                  <a:tcPr/>
                </a:tc>
                <a:tc>
                  <a:txBody>
                    <a:bodyPr/>
                    <a:lstStyle/>
                    <a:p>
                      <a:pPr algn="ctr"/>
                      <a:r>
                        <a:rPr lang="en-US" sz="1400" dirty="0">
                          <a:solidFill>
                            <a:schemeClr val="tx1"/>
                          </a:solidFill>
                        </a:rPr>
                        <a:t>Personal pronoun</a:t>
                      </a:r>
                    </a:p>
                  </a:txBody>
                  <a:tcPr/>
                </a:tc>
                <a:extLst>
                  <a:ext uri="{0D108BD9-81ED-4DB2-BD59-A6C34878D82A}">
                    <a16:rowId xmlns:a16="http://schemas.microsoft.com/office/drawing/2014/main" val="742951854"/>
                  </a:ext>
                </a:extLst>
              </a:tr>
            </a:tbl>
          </a:graphicData>
        </a:graphic>
      </p:graphicFrame>
    </p:spTree>
    <p:extLst>
      <p:ext uri="{BB962C8B-B14F-4D97-AF65-F5344CB8AC3E}">
        <p14:creationId xmlns:p14="http://schemas.microsoft.com/office/powerpoint/2010/main" val="852452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pipeline (cont.)</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startAt="8"/>
            </a:pPr>
            <a:r>
              <a:rPr lang="en-GB" dirty="0">
                <a:solidFill>
                  <a:schemeClr val="accent2"/>
                </a:solidFill>
              </a:rPr>
              <a:t>Named Entity Recognition (NER)</a:t>
            </a:r>
            <a:r>
              <a:rPr lang="en-GB" dirty="0"/>
              <a:t>:</a:t>
            </a:r>
          </a:p>
          <a:p>
            <a:pPr lvl="1"/>
            <a:r>
              <a:rPr lang="en-US" dirty="0"/>
              <a:t>Classifies named entities that are mentioned in the text into categories such as “People,” “Locations,” “Organizations,” and so on</a:t>
            </a:r>
            <a:r>
              <a:rPr lang="en-GB" dirty="0"/>
              <a:t>. </a:t>
            </a:r>
          </a:p>
          <a:p>
            <a:pPr lvl="1"/>
            <a:r>
              <a:rPr lang="en-GB" dirty="0"/>
              <a:t>Example: </a:t>
            </a:r>
          </a:p>
          <a:p>
            <a:pPr lvl="2"/>
            <a:r>
              <a:rPr lang="en-US" dirty="0"/>
              <a:t>Text: “Google CEO Sundar Pichai resides in New York.”</a:t>
            </a:r>
          </a:p>
          <a:p>
            <a:pPr lvl="2"/>
            <a:r>
              <a:rPr lang="en-US" dirty="0"/>
              <a:t>Named entity recognition:</a:t>
            </a:r>
          </a:p>
          <a:p>
            <a:pPr lvl="3"/>
            <a:r>
              <a:rPr lang="en-US" sz="1800" dirty="0">
                <a:latin typeface="IBM Plex Sans" panose="020B0503050203000203" pitchFamily="34" charset="0"/>
              </a:rPr>
              <a:t>“Google” –&gt; Organization</a:t>
            </a:r>
          </a:p>
          <a:p>
            <a:pPr lvl="3"/>
            <a:r>
              <a:rPr lang="en-US" sz="1800" dirty="0">
                <a:latin typeface="IBM Plex Sans" panose="020B0503050203000203" pitchFamily="34" charset="0"/>
              </a:rPr>
              <a:t>“Sundar Pichai” –&gt; Person</a:t>
            </a:r>
          </a:p>
          <a:p>
            <a:pPr lvl="3"/>
            <a:r>
              <a:rPr lang="en-US" sz="1800" dirty="0">
                <a:latin typeface="IBM Plex Sans" panose="020B0503050203000203" pitchFamily="34" charset="0"/>
              </a:rPr>
              <a:t>“New York” –&gt; Location</a:t>
            </a:r>
          </a:p>
          <a:p>
            <a:pPr lvl="1"/>
            <a:r>
              <a:rPr lang="en-GB" dirty="0"/>
              <a:t>Apply named entity recognition (NER) to the example:</a:t>
            </a:r>
          </a:p>
          <a:p>
            <a:pPr lvl="2"/>
            <a:r>
              <a:rPr lang="en-GB" dirty="0"/>
              <a:t>Second sentence: “I” “will” “happily” “attend” “your” “party” “in” “London”</a:t>
            </a:r>
          </a:p>
          <a:p>
            <a:pPr lvl="3"/>
            <a:r>
              <a:rPr lang="en-GB" sz="1800" dirty="0">
                <a:latin typeface="IBM Plex Sans" panose="020B0503050203000203" pitchFamily="34" charset="0"/>
              </a:rPr>
              <a:t>“London” </a:t>
            </a:r>
            <a:r>
              <a:rPr lang="en-US" sz="1800" dirty="0">
                <a:latin typeface="IBM Plex Sans" panose="020B0503050203000203" pitchFamily="34" charset="0"/>
              </a:rPr>
              <a:t>–</a:t>
            </a:r>
            <a:r>
              <a:rPr lang="en-GB" sz="1800" dirty="0">
                <a:latin typeface="IBM Plex Sans" panose="020B0503050203000203" pitchFamily="34" charset="0"/>
              </a:rPr>
              <a:t>&gt; </a:t>
            </a:r>
            <a:r>
              <a:rPr lang="en-US" sz="1800" dirty="0">
                <a:latin typeface="IBM Plex Sans" panose="020B0503050203000203" pitchFamily="34" charset="0"/>
              </a:rPr>
              <a:t>Location</a:t>
            </a:r>
            <a:endParaRPr lang="en-GB" sz="2000" dirty="0">
              <a:latin typeface="IBM Plex Sans" panose="020B0503050203000203" pitchFamily="34" charset="0"/>
            </a:endParaRPr>
          </a:p>
          <a:p>
            <a:pPr marL="0" indent="0">
              <a:buNone/>
            </a:pPr>
            <a:endParaRPr lang="en-GB" dirty="0"/>
          </a:p>
          <a:p>
            <a:endParaRPr lang="en-GB" dirty="0"/>
          </a:p>
        </p:txBody>
      </p:sp>
      <p:sp>
        <p:nvSpPr>
          <p:cNvPr id="4" name="Footer Placeholder 3">
            <a:extLst>
              <a:ext uri="{FF2B5EF4-FFF2-40B4-BE49-F238E27FC236}">
                <a16:creationId xmlns:a16="http://schemas.microsoft.com/office/drawing/2014/main" id="{61AD5256-B479-4CEF-9368-F59C33FD3208}"/>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4227802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pipeline (cont.)</a:t>
            </a:r>
          </a:p>
        </p:txBody>
      </p:sp>
      <p:sp>
        <p:nvSpPr>
          <p:cNvPr id="3" name="Content Placeholder 2"/>
          <p:cNvSpPr>
            <a:spLocks noGrp="1"/>
          </p:cNvSpPr>
          <p:nvPr>
            <p:ph idx="1"/>
          </p:nvPr>
        </p:nvSpPr>
        <p:spPr>
          <a:xfrm>
            <a:off x="208800" y="1164168"/>
            <a:ext cx="11641455" cy="5513832"/>
          </a:xfrm>
        </p:spPr>
        <p:txBody>
          <a:bodyPr/>
          <a:lstStyle/>
          <a:p>
            <a:pPr marL="457200" indent="-457200">
              <a:buFont typeface="+mj-lt"/>
              <a:buAutoNum type="arabicPeriod" startAt="9"/>
            </a:pPr>
            <a:r>
              <a:rPr lang="en-GB" dirty="0">
                <a:solidFill>
                  <a:schemeClr val="accent2"/>
                </a:solidFill>
              </a:rPr>
              <a:t>Chunking </a:t>
            </a:r>
            <a:r>
              <a:rPr lang="en-GB" dirty="0"/>
              <a:t>:</a:t>
            </a:r>
          </a:p>
          <a:p>
            <a:pPr lvl="1"/>
            <a:r>
              <a:rPr lang="en-US" dirty="0"/>
              <a:t>Collects individual pieces of information and groups them into larger units</a:t>
            </a:r>
            <a:r>
              <a:rPr lang="en-GB" dirty="0"/>
              <a:t>.</a:t>
            </a:r>
          </a:p>
          <a:p>
            <a:pPr lvl="1"/>
            <a:r>
              <a:rPr lang="en-US" dirty="0"/>
              <a:t>Helps to extract the important words from lengthy descriptions.</a:t>
            </a:r>
            <a:r>
              <a:rPr lang="en-GB" dirty="0"/>
              <a:t> </a:t>
            </a:r>
          </a:p>
          <a:p>
            <a:pPr lvl="1"/>
            <a:r>
              <a:rPr lang="en-GB" dirty="0"/>
              <a:t>Example </a:t>
            </a:r>
            <a:r>
              <a:rPr lang="en-US" dirty="0"/>
              <a:t>to identify nouns in a sentence: </a:t>
            </a:r>
            <a:endParaRPr lang="en-GB" dirty="0"/>
          </a:p>
          <a:p>
            <a:pPr lvl="2"/>
            <a:r>
              <a:rPr lang="en-US" dirty="0"/>
              <a:t>Text: “I had burgers and pastries for breakfast.”</a:t>
            </a:r>
          </a:p>
          <a:p>
            <a:pPr lvl="2"/>
            <a:r>
              <a:rPr lang="en-US" dirty="0"/>
              <a:t>Chunk noun phrases: “burgers”, “pastries”, “breakfast”</a:t>
            </a:r>
            <a:endParaRPr lang="en-GB" dirty="0"/>
          </a:p>
          <a:p>
            <a:pPr lvl="1"/>
            <a:r>
              <a:rPr lang="en-GB" dirty="0"/>
              <a:t>Useful to group data within specific categories</a:t>
            </a:r>
          </a:p>
          <a:p>
            <a:pPr lvl="2"/>
            <a:r>
              <a:rPr lang="en-US" dirty="0"/>
              <a:t>Group fruits with certain nutritional properties:  “fruits rich in proteins” and  “fruits rich in vitamins”</a:t>
            </a:r>
          </a:p>
          <a:p>
            <a:pPr lvl="2"/>
            <a:r>
              <a:rPr lang="en-GB" dirty="0"/>
              <a:t>Group cars with similar features: “</a:t>
            </a:r>
            <a:r>
              <a:rPr lang="en-US" dirty="0"/>
              <a:t>cars with automatic gear” and “cars with manual gear”</a:t>
            </a:r>
            <a:endParaRPr lang="en-GB" dirty="0"/>
          </a:p>
          <a:p>
            <a:pPr marL="0" indent="0">
              <a:buNone/>
            </a:pPr>
            <a:endParaRPr lang="en-GB" dirty="0"/>
          </a:p>
        </p:txBody>
      </p:sp>
      <p:sp>
        <p:nvSpPr>
          <p:cNvPr id="4" name="Footer Placeholder 3">
            <a:extLst>
              <a:ext uri="{FF2B5EF4-FFF2-40B4-BE49-F238E27FC236}">
                <a16:creationId xmlns:a16="http://schemas.microsoft.com/office/drawing/2014/main" id="{61AD5256-B479-4CEF-9368-F59C33FD3208}"/>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3251596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361200" y="630000"/>
            <a:ext cx="5544000" cy="4713525"/>
          </a:xfrm>
        </p:spPr>
        <p:txBody>
          <a:bodyPr/>
          <a:lstStyle/>
          <a:p>
            <a:r>
              <a:rPr lang="en-US" dirty="0"/>
              <a:t>Information retrieval</a:t>
            </a:r>
          </a:p>
        </p:txBody>
      </p:sp>
      <p:sp>
        <p:nvSpPr>
          <p:cNvPr id="2" name="Footer Placeholder 1">
            <a:extLst>
              <a:ext uri="{FF2B5EF4-FFF2-40B4-BE49-F238E27FC236}">
                <a16:creationId xmlns:a16="http://schemas.microsoft.com/office/drawing/2014/main" id="{75E3BEFC-E562-48AB-8862-4B03F398294B}"/>
              </a:ext>
            </a:extLst>
          </p:cNvPr>
          <p:cNvSpPr>
            <a:spLocks noGrp="1"/>
          </p:cNvSpPr>
          <p:nvPr>
            <p:ph type="ftr" sz="quarter" idx="11"/>
          </p:nvPr>
        </p:nvSpPr>
        <p:spPr>
          <a:xfrm>
            <a:off x="6964137" y="6638544"/>
            <a:ext cx="5065980" cy="165600"/>
          </a:xfrm>
        </p:spPr>
        <p:txBody>
          <a:bodyPr/>
          <a:lstStyle/>
          <a:p>
            <a:r>
              <a:rPr lang="en-US"/>
              <a:t>© Copyright IBM Corporation 2019, 2022</a:t>
            </a:r>
            <a:endParaRPr lang="en-US" dirty="0"/>
          </a:p>
        </p:txBody>
      </p:sp>
      <p:sp>
        <p:nvSpPr>
          <p:cNvPr id="6" name="Text Placeholder 5">
            <a:extLst>
              <a:ext uri="{FF2B5EF4-FFF2-40B4-BE49-F238E27FC236}">
                <a16:creationId xmlns:a16="http://schemas.microsoft.com/office/drawing/2014/main" id="{0C28F667-D8F2-46C3-9BDB-F32FBAC344D4}"/>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584490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Information retrieval</a:t>
            </a:r>
          </a:p>
        </p:txBody>
      </p:sp>
      <p:sp>
        <p:nvSpPr>
          <p:cNvPr id="3" name="Content Placeholder 2"/>
          <p:cNvSpPr>
            <a:spLocks noGrp="1"/>
          </p:cNvSpPr>
          <p:nvPr>
            <p:ph idx="1"/>
          </p:nvPr>
        </p:nvSpPr>
        <p:spPr>
          <a:xfrm>
            <a:off x="208800" y="1164168"/>
            <a:ext cx="11641455" cy="5513832"/>
          </a:xfrm>
        </p:spPr>
        <p:txBody>
          <a:bodyPr/>
          <a:lstStyle/>
          <a:p>
            <a:r>
              <a:rPr lang="en-US" b="1" dirty="0"/>
              <a:t>Information retrieval</a:t>
            </a:r>
            <a:r>
              <a:rPr lang="en-US" dirty="0"/>
              <a:t> is the process of accessing and retrieving the most appropriate information from text based on a particular query in natural language that is submitted by the user, with the help of context-based indexing or metadata.</a:t>
            </a:r>
          </a:p>
          <a:p>
            <a:r>
              <a:rPr lang="en-US" dirty="0"/>
              <a:t>An </a:t>
            </a:r>
            <a:r>
              <a:rPr lang="en-US" b="1" dirty="0"/>
              <a:t>information retrieval system </a:t>
            </a:r>
            <a:r>
              <a:rPr lang="en-US" dirty="0"/>
              <a:t>searches a collection of natural language documents with the goal of retrieving exactly the set of documents that matches a user’s question.</a:t>
            </a:r>
          </a:p>
          <a:p>
            <a:r>
              <a:rPr lang="en-US" dirty="0"/>
              <a:t>Information retrieval is the foundation of many search engines. </a:t>
            </a:r>
            <a:r>
              <a:rPr lang="en-GB" dirty="0"/>
              <a:t>. </a:t>
            </a:r>
          </a:p>
        </p:txBody>
      </p:sp>
      <p:sp>
        <p:nvSpPr>
          <p:cNvPr id="4" name="Footer Placeholder 3">
            <a:extLst>
              <a:ext uri="{FF2B5EF4-FFF2-40B4-BE49-F238E27FC236}">
                <a16:creationId xmlns:a16="http://schemas.microsoft.com/office/drawing/2014/main" id="{338FC3A4-C948-4273-BDAC-8B505241BD37}"/>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695221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8C83D-BEA2-4D57-8F86-4DFA872A47BE}"/>
              </a:ext>
            </a:extLst>
          </p:cNvPr>
          <p:cNvSpPr>
            <a:spLocks noGrp="1"/>
          </p:cNvSpPr>
          <p:nvPr>
            <p:ph type="title"/>
          </p:nvPr>
        </p:nvSpPr>
        <p:spPr/>
        <p:txBody>
          <a:bodyPr/>
          <a:lstStyle/>
          <a:p>
            <a:r>
              <a:rPr lang="en-US" dirty="0"/>
              <a:t>Information retrieval system steps</a:t>
            </a:r>
          </a:p>
        </p:txBody>
      </p:sp>
      <p:graphicFrame>
        <p:nvGraphicFramePr>
          <p:cNvPr id="5" name="Content Placeholder 4">
            <a:extLst>
              <a:ext uri="{FF2B5EF4-FFF2-40B4-BE49-F238E27FC236}">
                <a16:creationId xmlns:a16="http://schemas.microsoft.com/office/drawing/2014/main" id="{7A215566-6E40-4317-A51B-A6697684D337}"/>
              </a:ext>
            </a:extLst>
          </p:cNvPr>
          <p:cNvGraphicFramePr>
            <a:graphicFrameLocks noGrp="1"/>
          </p:cNvGraphicFramePr>
          <p:nvPr>
            <p:ph idx="1"/>
            <p:extLst>
              <p:ext uri="{D42A27DB-BD31-4B8C-83A1-F6EECF244321}">
                <p14:modId xmlns:p14="http://schemas.microsoft.com/office/powerpoint/2010/main" val="3356764886"/>
              </p:ext>
            </p:extLst>
          </p:nvPr>
        </p:nvGraphicFramePr>
        <p:xfrm>
          <a:off x="1072017" y="1332149"/>
          <a:ext cx="9683070" cy="4687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7024C7AB-5989-4846-AA1E-A3E681C4A09C}"/>
              </a:ext>
            </a:extLst>
          </p:cNvPr>
          <p:cNvSpPr>
            <a:spLocks noGrp="1"/>
          </p:cNvSpPr>
          <p:nvPr>
            <p:ph type="ftr" sz="quarter" idx="11"/>
          </p:nvPr>
        </p:nvSpPr>
        <p:spPr/>
        <p:txBody>
          <a:bodyPr/>
          <a:lstStyle/>
          <a:p>
            <a:pPr>
              <a:defRPr/>
            </a:pPr>
            <a:r>
              <a:rPr lang="en-US"/>
              <a:t>© Copyright IBM Corporation 2019, 2022</a:t>
            </a:r>
            <a:endParaRPr lang="en-US" dirty="0"/>
          </a:p>
        </p:txBody>
      </p:sp>
    </p:spTree>
    <p:extLst>
      <p:ext uri="{BB962C8B-B14F-4D97-AF65-F5344CB8AC3E}">
        <p14:creationId xmlns:p14="http://schemas.microsoft.com/office/powerpoint/2010/main" val="959588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2061-C1E5-419C-AAE0-DCA699F492F9}"/>
              </a:ext>
            </a:extLst>
          </p:cNvPr>
          <p:cNvSpPr>
            <a:spLocks noGrp="1"/>
          </p:cNvSpPr>
          <p:nvPr>
            <p:ph type="title"/>
          </p:nvPr>
        </p:nvSpPr>
        <p:spPr/>
        <p:txBody>
          <a:bodyPr/>
          <a:lstStyle/>
          <a:p>
            <a:r>
              <a:rPr lang="en-US" dirty="0"/>
              <a:t>Information retrieval systems main processes</a:t>
            </a:r>
          </a:p>
        </p:txBody>
      </p:sp>
      <p:sp>
        <p:nvSpPr>
          <p:cNvPr id="3" name="Content Placeholder 2">
            <a:extLst>
              <a:ext uri="{FF2B5EF4-FFF2-40B4-BE49-F238E27FC236}">
                <a16:creationId xmlns:a16="http://schemas.microsoft.com/office/drawing/2014/main" id="{B25AC49A-6846-4211-A093-6E319CA68656}"/>
              </a:ext>
            </a:extLst>
          </p:cNvPr>
          <p:cNvSpPr>
            <a:spLocks noGrp="1"/>
          </p:cNvSpPr>
          <p:nvPr>
            <p:ph idx="1"/>
          </p:nvPr>
        </p:nvSpPr>
        <p:spPr>
          <a:xfrm>
            <a:off x="208800" y="1164168"/>
            <a:ext cx="11641455" cy="860401"/>
          </a:xfrm>
        </p:spPr>
        <p:txBody>
          <a:bodyPr/>
          <a:lstStyle/>
          <a:p>
            <a:r>
              <a:rPr lang="en-US" dirty="0"/>
              <a:t>Information retrieval systems consist of mainly two processes:</a:t>
            </a:r>
          </a:p>
        </p:txBody>
      </p:sp>
      <p:sp>
        <p:nvSpPr>
          <p:cNvPr id="4" name="Footer Placeholder 3">
            <a:extLst>
              <a:ext uri="{FF2B5EF4-FFF2-40B4-BE49-F238E27FC236}">
                <a16:creationId xmlns:a16="http://schemas.microsoft.com/office/drawing/2014/main" id="{FF61DC24-38B1-4DEF-A816-2E03CD7232A6}"/>
              </a:ext>
            </a:extLst>
          </p:cNvPr>
          <p:cNvSpPr>
            <a:spLocks noGrp="1"/>
          </p:cNvSpPr>
          <p:nvPr>
            <p:ph type="ftr" sz="quarter" idx="11"/>
          </p:nvPr>
        </p:nvSpPr>
        <p:spPr/>
        <p:txBody>
          <a:bodyPr/>
          <a:lstStyle/>
          <a:p>
            <a:pPr>
              <a:defRPr/>
            </a:pPr>
            <a:r>
              <a:rPr lang="en-US"/>
              <a:t>© Copyright IBM Corporation 2019, 2022</a:t>
            </a:r>
            <a:endParaRPr lang="en-US" dirty="0"/>
          </a:p>
        </p:txBody>
      </p:sp>
      <p:graphicFrame>
        <p:nvGraphicFramePr>
          <p:cNvPr id="5" name="Diagram 4">
            <a:extLst>
              <a:ext uri="{FF2B5EF4-FFF2-40B4-BE49-F238E27FC236}">
                <a16:creationId xmlns:a16="http://schemas.microsoft.com/office/drawing/2014/main" id="{689F9A8D-70DD-4121-9D95-8CDE35176E33}"/>
              </a:ext>
            </a:extLst>
          </p:cNvPr>
          <p:cNvGraphicFramePr/>
          <p:nvPr>
            <p:extLst>
              <p:ext uri="{D42A27DB-BD31-4B8C-83A1-F6EECF244321}">
                <p14:modId xmlns:p14="http://schemas.microsoft.com/office/powerpoint/2010/main" val="3333194156"/>
              </p:ext>
            </p:extLst>
          </p:nvPr>
        </p:nvGraphicFramePr>
        <p:xfrm>
          <a:off x="338571" y="1883228"/>
          <a:ext cx="11511684" cy="4593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549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GB" dirty="0"/>
              <a:t>Topics</a:t>
            </a:r>
          </a:p>
        </p:txBody>
      </p:sp>
      <p:sp>
        <p:nvSpPr>
          <p:cNvPr id="11268" name="Rectangle 3"/>
          <p:cNvSpPr>
            <a:spLocks noGrp="1" noChangeArrowheads="1"/>
          </p:cNvSpPr>
          <p:nvPr>
            <p:ph idx="1"/>
          </p:nvPr>
        </p:nvSpPr>
        <p:spPr/>
        <p:txBody>
          <a:bodyPr/>
          <a:lstStyle/>
          <a:p>
            <a:r>
              <a:rPr lang="en-GB"/>
              <a:t>Natural language processing categories</a:t>
            </a:r>
          </a:p>
          <a:p>
            <a:r>
              <a:rPr lang="en-GB"/>
              <a:t>Language ambiguities</a:t>
            </a:r>
          </a:p>
          <a:p>
            <a:r>
              <a:rPr lang="en-US"/>
              <a:t>Natural language processing phases and pipeline</a:t>
            </a:r>
          </a:p>
          <a:p>
            <a:r>
              <a:rPr lang="en-GB"/>
              <a:t>Information retrieval</a:t>
            </a:r>
          </a:p>
          <a:p>
            <a:r>
              <a:rPr lang="en-GB"/>
              <a:t>Information extraction</a:t>
            </a:r>
          </a:p>
          <a:p>
            <a:endParaRPr lang="en-GB" dirty="0"/>
          </a:p>
        </p:txBody>
      </p:sp>
      <p:sp>
        <p:nvSpPr>
          <p:cNvPr id="2" name="Footer Placeholder 1">
            <a:extLst>
              <a:ext uri="{FF2B5EF4-FFF2-40B4-BE49-F238E27FC236}">
                <a16:creationId xmlns:a16="http://schemas.microsoft.com/office/drawing/2014/main" id="{2BC3CB00-633E-40ED-BA71-1DA221C8D58D}"/>
              </a:ext>
            </a:extLst>
          </p:cNvPr>
          <p:cNvSpPr>
            <a:spLocks noGrp="1"/>
          </p:cNvSpPr>
          <p:nvPr>
            <p:ph type="ftr" sz="quarter" idx="11"/>
          </p:nvPr>
        </p:nvSpPr>
        <p:spPr/>
        <p:txBody>
          <a:bodyPr/>
          <a:lstStyle/>
          <a:p>
            <a:pPr>
              <a:defRPr/>
            </a:pPr>
            <a:r>
              <a:rPr lang="en-US"/>
              <a:t>© Copyright IBM Corporation 2019, 2022</a:t>
            </a:r>
            <a:endParaRPr lang="en-US" dirty="0"/>
          </a:p>
        </p:txBody>
      </p:sp>
    </p:spTree>
    <p:custDataLst>
      <p:tags r:id="rId1"/>
    </p:custDataLst>
    <p:extLst>
      <p:ext uri="{BB962C8B-B14F-4D97-AF65-F5344CB8AC3E}">
        <p14:creationId xmlns:p14="http://schemas.microsoft.com/office/powerpoint/2010/main" val="581416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Term Frequency and Inverse Document Frequency</a:t>
            </a:r>
            <a:r>
              <a:rPr lang="en-GB" dirty="0"/>
              <a:t> </a:t>
            </a:r>
          </a:p>
        </p:txBody>
      </p:sp>
      <p:sp>
        <p:nvSpPr>
          <p:cNvPr id="3" name="Content Placeholder 2"/>
          <p:cNvSpPr>
            <a:spLocks noGrp="1"/>
          </p:cNvSpPr>
          <p:nvPr>
            <p:ph idx="1"/>
          </p:nvPr>
        </p:nvSpPr>
        <p:spPr>
          <a:xfrm>
            <a:off x="208800" y="1164168"/>
            <a:ext cx="11641455" cy="5513832"/>
          </a:xfrm>
        </p:spPr>
        <p:txBody>
          <a:bodyPr/>
          <a:lstStyle/>
          <a:p>
            <a:r>
              <a:rPr lang="en-GB" b="1" dirty="0">
                <a:sym typeface="Wingdings" panose="05000000000000000000" pitchFamily="2" charset="2"/>
              </a:rPr>
              <a:t>Term Frequency (TF)</a:t>
            </a:r>
            <a:r>
              <a:rPr lang="en-GB" dirty="0">
                <a:sym typeface="Wingdings" panose="05000000000000000000" pitchFamily="2" charset="2"/>
              </a:rPr>
              <a:t>: </a:t>
            </a:r>
            <a:r>
              <a:rPr lang="en-US" dirty="0">
                <a:sym typeface="Wingdings" panose="05000000000000000000" pitchFamily="2" charset="2"/>
              </a:rPr>
              <a:t>the number of times a term appears in a document</a:t>
            </a:r>
            <a:r>
              <a:rPr lang="en-GB" dirty="0">
                <a:sym typeface="Wingdings" panose="05000000000000000000" pitchFamily="2" charset="2"/>
              </a:rPr>
              <a:t>.</a:t>
            </a:r>
          </a:p>
          <a:p>
            <a:pPr lvl="1"/>
            <a:r>
              <a:rPr lang="en-US" dirty="0">
                <a:sym typeface="Wingdings" panose="05000000000000000000" pitchFamily="2" charset="2"/>
              </a:rPr>
              <a:t>TF(</a:t>
            </a:r>
            <a:r>
              <a:rPr lang="en-US" dirty="0" err="1">
                <a:sym typeface="Wingdings" panose="05000000000000000000" pitchFamily="2" charset="2"/>
              </a:rPr>
              <a:t>i</a:t>
            </a:r>
            <a:r>
              <a:rPr lang="en-US" dirty="0">
                <a:sym typeface="Wingdings" panose="05000000000000000000" pitchFamily="2" charset="2"/>
              </a:rPr>
              <a:t>, j) = (count of </a:t>
            </a:r>
            <a:r>
              <a:rPr lang="en-US" dirty="0" err="1">
                <a:sym typeface="Wingdings" panose="05000000000000000000" pitchFamily="2" charset="2"/>
              </a:rPr>
              <a:t>ith</a:t>
            </a:r>
            <a:r>
              <a:rPr lang="en-US" dirty="0">
                <a:sym typeface="Wingdings" panose="05000000000000000000" pitchFamily="2" charset="2"/>
              </a:rPr>
              <a:t> term in </a:t>
            </a:r>
            <a:r>
              <a:rPr lang="en-US" dirty="0" err="1">
                <a:sym typeface="Wingdings" panose="05000000000000000000" pitchFamily="2" charset="2"/>
              </a:rPr>
              <a:t>jth</a:t>
            </a:r>
            <a:r>
              <a:rPr lang="en-US" dirty="0">
                <a:sym typeface="Wingdings" panose="05000000000000000000" pitchFamily="2" charset="2"/>
              </a:rPr>
              <a:t> document)/(total terms in </a:t>
            </a:r>
            <a:r>
              <a:rPr lang="en-US" dirty="0" err="1">
                <a:sym typeface="Wingdings" panose="05000000000000000000" pitchFamily="2" charset="2"/>
              </a:rPr>
              <a:t>jth</a:t>
            </a:r>
            <a:r>
              <a:rPr lang="en-US" dirty="0">
                <a:sym typeface="Wingdings" panose="05000000000000000000" pitchFamily="2" charset="2"/>
              </a:rPr>
              <a:t> document)</a:t>
            </a:r>
          </a:p>
          <a:p>
            <a:r>
              <a:rPr lang="en-GB" b="1" dirty="0">
                <a:sym typeface="Wingdings" panose="05000000000000000000" pitchFamily="2" charset="2"/>
              </a:rPr>
              <a:t>Inverse Document Frequency (IDF)</a:t>
            </a:r>
            <a:r>
              <a:rPr lang="en-GB" dirty="0">
                <a:sym typeface="Wingdings" panose="05000000000000000000" pitchFamily="2" charset="2"/>
              </a:rPr>
              <a:t>: </a:t>
            </a:r>
            <a:r>
              <a:rPr lang="en-US" b="0" i="0" dirty="0">
                <a:solidFill>
                  <a:srgbClr val="222222"/>
                </a:solidFill>
                <a:effectLst/>
                <a:latin typeface="Lato" panose="020F0502020204030203" pitchFamily="34" charset="0"/>
              </a:rPr>
              <a:t>a measure of the general importance of the term</a:t>
            </a:r>
            <a:r>
              <a:rPr lang="en-GB" dirty="0">
                <a:sym typeface="Wingdings" panose="05000000000000000000" pitchFamily="2" charset="2"/>
              </a:rPr>
              <a:t>. </a:t>
            </a:r>
          </a:p>
          <a:p>
            <a:pPr lvl="1"/>
            <a:r>
              <a:rPr lang="en-US" dirty="0">
                <a:sym typeface="Wingdings" panose="05000000000000000000" pitchFamily="2" charset="2"/>
              </a:rPr>
              <a:t>ID (</a:t>
            </a:r>
            <a:r>
              <a:rPr lang="en-US" dirty="0" err="1">
                <a:sym typeface="Wingdings" panose="05000000000000000000" pitchFamily="2" charset="2"/>
              </a:rPr>
              <a:t>i</a:t>
            </a:r>
            <a:r>
              <a:rPr lang="en-US" dirty="0">
                <a:sym typeface="Wingdings" panose="05000000000000000000" pitchFamily="2" charset="2"/>
              </a:rPr>
              <a:t>) = (total no. of documents)/(no. of documents containing </a:t>
            </a:r>
            <a:r>
              <a:rPr lang="en-US" dirty="0" err="1">
                <a:sym typeface="Wingdings" panose="05000000000000000000" pitchFamily="2" charset="2"/>
              </a:rPr>
              <a:t>ith</a:t>
            </a:r>
            <a:r>
              <a:rPr lang="en-US" dirty="0">
                <a:sym typeface="Wingdings" panose="05000000000000000000" pitchFamily="2" charset="2"/>
              </a:rPr>
              <a:t> term)</a:t>
            </a:r>
            <a:endParaRPr lang="en-GB" dirty="0">
              <a:sym typeface="Wingdings" panose="05000000000000000000" pitchFamily="2" charset="2"/>
            </a:endParaRPr>
          </a:p>
          <a:p>
            <a:r>
              <a:rPr lang="en-GB" b="1" dirty="0">
                <a:sym typeface="Wingdings" panose="05000000000000000000" pitchFamily="2" charset="2"/>
              </a:rPr>
              <a:t>TF-IDF score: </a:t>
            </a:r>
            <a:r>
              <a:rPr lang="en-GB" dirty="0">
                <a:sym typeface="Wingdings" panose="05000000000000000000" pitchFamily="2" charset="2"/>
              </a:rPr>
              <a:t>is a combination of two weighting methods for information retrieval to determine how important a term is.</a:t>
            </a:r>
          </a:p>
          <a:p>
            <a:pPr lvl="1"/>
            <a:r>
              <a:rPr lang="en-GB" dirty="0">
                <a:sym typeface="Wingdings" panose="05000000000000000000" pitchFamily="2" charset="2"/>
              </a:rPr>
              <a:t>TF-IDF Score (</a:t>
            </a:r>
            <a:r>
              <a:rPr lang="en-GB" dirty="0" err="1">
                <a:sym typeface="Wingdings" panose="05000000000000000000" pitchFamily="2" charset="2"/>
              </a:rPr>
              <a:t>i</a:t>
            </a:r>
            <a:r>
              <a:rPr lang="en-GB" dirty="0">
                <a:sym typeface="Wingdings" panose="05000000000000000000" pitchFamily="2" charset="2"/>
              </a:rPr>
              <a:t>, j) = TF * IDF</a:t>
            </a:r>
          </a:p>
          <a:p>
            <a:pPr marL="0" indent="0">
              <a:buNone/>
            </a:pPr>
            <a:endParaRPr lang="en-GB" dirty="0">
              <a:sym typeface="Wingdings" panose="05000000000000000000" pitchFamily="2" charset="2"/>
            </a:endParaRPr>
          </a:p>
          <a:p>
            <a:endParaRPr lang="en-GB" dirty="0">
              <a:sym typeface="Wingdings" panose="05000000000000000000" pitchFamily="2" charset="2"/>
            </a:endParaRPr>
          </a:p>
        </p:txBody>
      </p:sp>
      <p:sp>
        <p:nvSpPr>
          <p:cNvPr id="4" name="Footer Placeholder 3">
            <a:extLst>
              <a:ext uri="{FF2B5EF4-FFF2-40B4-BE49-F238E27FC236}">
                <a16:creationId xmlns:a16="http://schemas.microsoft.com/office/drawing/2014/main" id="{B140BAC3-C2AD-4CEC-AAB9-0171D3F165D5}"/>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1511091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dirty="0"/>
              <a:t>Information extraction</a:t>
            </a:r>
          </a:p>
        </p:txBody>
      </p:sp>
      <p:sp>
        <p:nvSpPr>
          <p:cNvPr id="5" name="Text Placeholder 4"/>
          <p:cNvSpPr>
            <a:spLocks noGrp="1"/>
          </p:cNvSpPr>
          <p:nvPr>
            <p:ph type="body" sz="quarter" idx="12"/>
          </p:nvPr>
        </p:nvSpPr>
        <p:spPr/>
        <p:txBody>
          <a:bodyPr/>
          <a:lstStyle/>
          <a:p>
            <a:endParaRPr lang="en-GB" dirty="0"/>
          </a:p>
        </p:txBody>
      </p:sp>
      <p:sp>
        <p:nvSpPr>
          <p:cNvPr id="2" name="Footer Placeholder 1">
            <a:extLst>
              <a:ext uri="{FF2B5EF4-FFF2-40B4-BE49-F238E27FC236}">
                <a16:creationId xmlns:a16="http://schemas.microsoft.com/office/drawing/2014/main" id="{6F1B9F89-9613-4040-81A2-38F5D9C7547A}"/>
              </a:ext>
            </a:extLst>
          </p:cNvPr>
          <p:cNvSpPr>
            <a:spLocks noGrp="1"/>
          </p:cNvSpPr>
          <p:nvPr>
            <p:ph type="ftr" sz="quarter" idx="11"/>
          </p:nvPr>
        </p:nvSpPr>
        <p:spPr/>
        <p:txBody>
          <a:bodyPr/>
          <a:lstStyle/>
          <a:p>
            <a:pPr>
              <a:defRPr/>
            </a:pPr>
            <a:r>
              <a:rPr lang="en-US"/>
              <a:t>© Copyright IBM Corporation 2019, 2022</a:t>
            </a:r>
            <a:endParaRPr lang="en-US" dirty="0"/>
          </a:p>
        </p:txBody>
      </p:sp>
    </p:spTree>
    <p:custDataLst>
      <p:tags r:id="rId1"/>
    </p:custDataLst>
    <p:extLst>
      <p:ext uri="{BB962C8B-B14F-4D97-AF65-F5344CB8AC3E}">
        <p14:creationId xmlns:p14="http://schemas.microsoft.com/office/powerpoint/2010/main" val="1789984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Information extraction</a:t>
            </a:r>
          </a:p>
        </p:txBody>
      </p:sp>
      <p:sp>
        <p:nvSpPr>
          <p:cNvPr id="3" name="Content Placeholder 2"/>
          <p:cNvSpPr>
            <a:spLocks noGrp="1"/>
          </p:cNvSpPr>
          <p:nvPr>
            <p:ph idx="1"/>
          </p:nvPr>
        </p:nvSpPr>
        <p:spPr>
          <a:xfrm>
            <a:off x="208800" y="1164168"/>
            <a:ext cx="11641455" cy="5513832"/>
          </a:xfrm>
        </p:spPr>
        <p:txBody>
          <a:bodyPr/>
          <a:lstStyle/>
          <a:p>
            <a:r>
              <a:rPr lang="en-GB" dirty="0">
                <a:sym typeface="Wingdings" panose="05000000000000000000" pitchFamily="2" charset="2"/>
              </a:rPr>
              <a:t>Refers to the automatic extraction of structured information from unstructured or semi-structured text.</a:t>
            </a:r>
          </a:p>
          <a:p>
            <a:r>
              <a:rPr lang="en-GB" dirty="0">
                <a:sym typeface="Wingdings" panose="05000000000000000000" pitchFamily="2" charset="2"/>
              </a:rPr>
              <a:t>Examples of applications where information extraction is used:</a:t>
            </a:r>
          </a:p>
          <a:p>
            <a:pPr lvl="1"/>
            <a:r>
              <a:rPr lang="en-GB" dirty="0">
                <a:sym typeface="Wingdings" panose="05000000000000000000" pitchFamily="2" charset="2"/>
              </a:rPr>
              <a:t>Entities and relation identification</a:t>
            </a:r>
          </a:p>
          <a:p>
            <a:pPr lvl="1"/>
            <a:r>
              <a:rPr lang="en-GB" dirty="0">
                <a:sym typeface="Wingdings" panose="05000000000000000000" pitchFamily="2" charset="2"/>
              </a:rPr>
              <a:t>Sentiment analysis</a:t>
            </a:r>
            <a:br>
              <a:rPr lang="en-GB" dirty="0">
                <a:sym typeface="Wingdings" panose="05000000000000000000" pitchFamily="2" charset="2"/>
              </a:rPr>
            </a:br>
            <a:endParaRPr lang="en-GB" dirty="0">
              <a:sym typeface="Wingdings" panose="05000000000000000000" pitchFamily="2" charset="2"/>
            </a:endParaRPr>
          </a:p>
        </p:txBody>
      </p:sp>
      <p:sp>
        <p:nvSpPr>
          <p:cNvPr id="4" name="Footer Placeholder 3">
            <a:extLst>
              <a:ext uri="{FF2B5EF4-FFF2-40B4-BE49-F238E27FC236}">
                <a16:creationId xmlns:a16="http://schemas.microsoft.com/office/drawing/2014/main" id="{D799CFED-06FB-4F9A-8700-AFFCA22562BB}"/>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175538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Information extraction (cont.)</a:t>
            </a:r>
          </a:p>
        </p:txBody>
      </p:sp>
      <p:sp>
        <p:nvSpPr>
          <p:cNvPr id="3" name="Content Placeholder 2"/>
          <p:cNvSpPr>
            <a:spLocks noGrp="1"/>
          </p:cNvSpPr>
          <p:nvPr>
            <p:ph idx="1"/>
          </p:nvPr>
        </p:nvSpPr>
        <p:spPr>
          <a:xfrm>
            <a:off x="208800" y="1164168"/>
            <a:ext cx="11641455" cy="5513832"/>
          </a:xfrm>
        </p:spPr>
        <p:txBody>
          <a:bodyPr/>
          <a:lstStyle/>
          <a:p>
            <a:r>
              <a:rPr lang="en-US" dirty="0"/>
              <a:t>Entities and relation identification</a:t>
            </a:r>
            <a:br>
              <a:rPr lang="en-GB" dirty="0">
                <a:sym typeface="Wingdings" panose="05000000000000000000" pitchFamily="2" charset="2"/>
              </a:rPr>
            </a:br>
            <a:endParaRPr lang="en-GB" dirty="0">
              <a:sym typeface="Wingdings" panose="05000000000000000000" pitchFamily="2" charset="2"/>
            </a:endParaRPr>
          </a:p>
        </p:txBody>
      </p:sp>
      <p:sp>
        <p:nvSpPr>
          <p:cNvPr id="4" name="Footer Placeholder 3">
            <a:extLst>
              <a:ext uri="{FF2B5EF4-FFF2-40B4-BE49-F238E27FC236}">
                <a16:creationId xmlns:a16="http://schemas.microsoft.com/office/drawing/2014/main" id="{2FCD807D-AE1A-4DA2-B3A8-C3A197D355E3}"/>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5" name="Picture 4">
            <a:extLst>
              <a:ext uri="{FF2B5EF4-FFF2-40B4-BE49-F238E27FC236}">
                <a16:creationId xmlns:a16="http://schemas.microsoft.com/office/drawing/2014/main" id="{F4575667-61CE-4801-B3AF-51FCB6DCA6D1}"/>
              </a:ext>
            </a:extLst>
          </p:cNvPr>
          <p:cNvPicPr/>
          <p:nvPr/>
        </p:nvPicPr>
        <p:blipFill>
          <a:blip r:embed="rId3"/>
          <a:stretch>
            <a:fillRect/>
          </a:stretch>
        </p:blipFill>
        <p:spPr>
          <a:xfrm>
            <a:off x="1742012" y="2291080"/>
            <a:ext cx="8339184" cy="3707384"/>
          </a:xfrm>
          <a:prstGeom prst="rect">
            <a:avLst/>
          </a:prstGeom>
        </p:spPr>
      </p:pic>
    </p:spTree>
    <p:extLst>
      <p:ext uri="{BB962C8B-B14F-4D97-AF65-F5344CB8AC3E}">
        <p14:creationId xmlns:p14="http://schemas.microsoft.com/office/powerpoint/2010/main" val="3295087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Information extraction (cont.)</a:t>
            </a:r>
          </a:p>
        </p:txBody>
      </p:sp>
      <p:sp>
        <p:nvSpPr>
          <p:cNvPr id="3" name="Content Placeholder 2"/>
          <p:cNvSpPr>
            <a:spLocks noGrp="1"/>
          </p:cNvSpPr>
          <p:nvPr>
            <p:ph idx="1"/>
          </p:nvPr>
        </p:nvSpPr>
        <p:spPr>
          <a:xfrm>
            <a:off x="208800" y="1164168"/>
            <a:ext cx="11641455" cy="5513832"/>
          </a:xfrm>
        </p:spPr>
        <p:txBody>
          <a:bodyPr/>
          <a:lstStyle/>
          <a:p>
            <a:pPr marL="0" indent="0">
              <a:buNone/>
            </a:pPr>
            <a:r>
              <a:rPr lang="en-GB" dirty="0"/>
              <a:t>Sentiment analysis:</a:t>
            </a:r>
          </a:p>
          <a:p>
            <a:r>
              <a:rPr lang="en-GB" dirty="0"/>
              <a:t>Detects user’s opinions in text.</a:t>
            </a:r>
          </a:p>
          <a:p>
            <a:r>
              <a:rPr lang="en-GB" dirty="0"/>
              <a:t>Used in the field of </a:t>
            </a:r>
            <a:r>
              <a:rPr lang="en-GB" dirty="0" err="1"/>
              <a:t>chatbots</a:t>
            </a:r>
            <a:r>
              <a:rPr lang="en-GB" dirty="0"/>
              <a:t>, social media analysis, and others.</a:t>
            </a:r>
          </a:p>
          <a:p>
            <a:r>
              <a:rPr lang="en-GB" dirty="0"/>
              <a:t>Examples:</a:t>
            </a:r>
          </a:p>
          <a:p>
            <a:pPr lvl="1"/>
            <a:r>
              <a:rPr lang="en-GB" dirty="0"/>
              <a:t>“Their service is amazing” is a positive sentiment.</a:t>
            </a:r>
          </a:p>
          <a:p>
            <a:pPr lvl="1"/>
            <a:r>
              <a:rPr lang="en-GB" dirty="0"/>
              <a:t>“The quality of food in this restaurant is terrible” is a negative sentiment.</a:t>
            </a:r>
          </a:p>
          <a:p>
            <a:pPr lvl="1"/>
            <a:r>
              <a:rPr lang="en-GB" dirty="0"/>
              <a:t> “I am going to school” is a neutral sentiment.</a:t>
            </a:r>
          </a:p>
          <a:p>
            <a:endParaRPr lang="en-GB" dirty="0">
              <a:sym typeface="Wingdings" panose="05000000000000000000" pitchFamily="2" charset="2"/>
            </a:endParaRPr>
          </a:p>
          <a:p>
            <a:br>
              <a:rPr lang="en-GB" dirty="0">
                <a:sym typeface="Wingdings" panose="05000000000000000000" pitchFamily="2" charset="2"/>
              </a:rPr>
            </a:br>
            <a:endParaRPr lang="en-GB" dirty="0">
              <a:sym typeface="Wingdings" panose="05000000000000000000" pitchFamily="2" charset="2"/>
            </a:endParaRPr>
          </a:p>
        </p:txBody>
      </p:sp>
      <p:sp>
        <p:nvSpPr>
          <p:cNvPr id="4" name="Footer Placeholder 3">
            <a:extLst>
              <a:ext uri="{FF2B5EF4-FFF2-40B4-BE49-F238E27FC236}">
                <a16:creationId xmlns:a16="http://schemas.microsoft.com/office/drawing/2014/main" id="{5F01EE55-6EAA-4268-BF0F-D04720CA48A1}"/>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2991195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0800" y="352800"/>
            <a:ext cx="2840400" cy="6328800"/>
          </a:xfrm>
        </p:spPr>
        <p:txBody>
          <a:bodyPr/>
          <a:lstStyle/>
          <a:p>
            <a:r>
              <a:rPr lang="en-US"/>
              <a:t>Unit summary</a:t>
            </a:r>
            <a:endParaRPr lang="en-US" dirty="0"/>
          </a:p>
        </p:txBody>
      </p:sp>
      <p:sp>
        <p:nvSpPr>
          <p:cNvPr id="9220" name="Rectangle 3"/>
          <p:cNvSpPr>
            <a:spLocks noGrp="1" noChangeArrowheads="1"/>
          </p:cNvSpPr>
          <p:nvPr>
            <p:ph idx="1"/>
          </p:nvPr>
        </p:nvSpPr>
        <p:spPr>
          <a:xfrm>
            <a:off x="3204000" y="352800"/>
            <a:ext cx="8506800" cy="6328800"/>
          </a:xfrm>
        </p:spPr>
        <p:txBody>
          <a:bodyPr/>
          <a:lstStyle/>
          <a:p>
            <a:r>
              <a:rPr lang="en-US" dirty="0"/>
              <a:t>Define the NLP categories.</a:t>
            </a:r>
          </a:p>
          <a:p>
            <a:r>
              <a:rPr lang="en-US" dirty="0"/>
              <a:t>Describe the NLP pipeline.</a:t>
            </a:r>
          </a:p>
          <a:p>
            <a:r>
              <a:rPr lang="en-US" dirty="0"/>
              <a:t>Explain the challenges in natural language understanding (</a:t>
            </a:r>
            <a:r>
              <a:rPr lang="en-US" dirty="0" err="1"/>
              <a:t>NLU</a:t>
            </a:r>
            <a:r>
              <a:rPr lang="en-US" dirty="0"/>
              <a:t>).</a:t>
            </a:r>
          </a:p>
          <a:p>
            <a:r>
              <a:rPr lang="en-US" dirty="0"/>
              <a:t>Explain the concepts of information retrieval and extraction.</a:t>
            </a:r>
          </a:p>
          <a:p>
            <a:r>
              <a:rPr lang="en-US" dirty="0"/>
              <a:t>Describe sentiment analysis.</a:t>
            </a:r>
          </a:p>
        </p:txBody>
      </p:sp>
      <p:sp>
        <p:nvSpPr>
          <p:cNvPr id="2" name="Footer Placeholder 1">
            <a:extLst>
              <a:ext uri="{FF2B5EF4-FFF2-40B4-BE49-F238E27FC236}">
                <a16:creationId xmlns:a16="http://schemas.microsoft.com/office/drawing/2014/main" id="{29A8E4DB-1B9C-4705-AD03-2A9298A72B2B}"/>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custDataLst>
      <p:tags r:id="rId1"/>
    </p:custDataLst>
    <p:extLst>
      <p:ext uri="{BB962C8B-B14F-4D97-AF65-F5344CB8AC3E}">
        <p14:creationId xmlns:p14="http://schemas.microsoft.com/office/powerpoint/2010/main" val="2882356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questions</a:t>
            </a:r>
          </a:p>
        </p:txBody>
      </p:sp>
      <p:sp>
        <p:nvSpPr>
          <p:cNvPr id="21508" name="Rectangle 3"/>
          <p:cNvSpPr>
            <a:spLocks noGrp="1" noChangeArrowheads="1"/>
          </p:cNvSpPr>
          <p:nvPr>
            <p:ph idx="1"/>
          </p:nvPr>
        </p:nvSpPr>
        <p:spPr>
          <a:xfrm>
            <a:off x="208800" y="1170432"/>
            <a:ext cx="11641455" cy="5513832"/>
          </a:xfrm>
        </p:spPr>
        <p:txBody>
          <a:bodyPr/>
          <a:lstStyle/>
          <a:p>
            <a:r>
              <a:rPr lang="en-GB" dirty="0"/>
              <a:t>The technique that is used to </a:t>
            </a:r>
            <a:r>
              <a:rPr lang="en-US" dirty="0"/>
              <a:t>group together different inflected forms of a word into a base word </a:t>
            </a:r>
            <a:r>
              <a:rPr lang="en-GB" dirty="0"/>
              <a:t>is called:</a:t>
            </a:r>
          </a:p>
          <a:p>
            <a:pPr lvl="1"/>
            <a:r>
              <a:rPr lang="en-GB" dirty="0"/>
              <a:t>Stemming</a:t>
            </a:r>
          </a:p>
          <a:p>
            <a:pPr lvl="1"/>
            <a:r>
              <a:rPr lang="en-GB" dirty="0"/>
              <a:t>Dependency Parsing (DP)</a:t>
            </a:r>
          </a:p>
          <a:p>
            <a:pPr lvl="1"/>
            <a:r>
              <a:rPr lang="en-GB" dirty="0"/>
              <a:t>Chunking</a:t>
            </a:r>
          </a:p>
          <a:p>
            <a:pPr lvl="1"/>
            <a:r>
              <a:rPr lang="en-GB" dirty="0"/>
              <a:t>Lemmatization</a:t>
            </a:r>
            <a:endParaRPr lang="en-US" dirty="0"/>
          </a:p>
          <a:p>
            <a:endParaRPr lang="en-GB" dirty="0"/>
          </a:p>
          <a:p>
            <a:r>
              <a:rPr lang="en-GB" dirty="0"/>
              <a:t>What is the process of labeling tokens with their grammatical label?</a:t>
            </a:r>
          </a:p>
          <a:p>
            <a:pPr lvl="1"/>
            <a:r>
              <a:rPr lang="en-GB" dirty="0"/>
              <a:t>Word tokenization</a:t>
            </a:r>
          </a:p>
          <a:p>
            <a:pPr lvl="1"/>
            <a:r>
              <a:rPr lang="en-GB" dirty="0"/>
              <a:t>POS tagging</a:t>
            </a:r>
          </a:p>
          <a:p>
            <a:pPr lvl="1"/>
            <a:r>
              <a:rPr lang="en-GB" dirty="0"/>
              <a:t>Semantic analysis</a:t>
            </a:r>
          </a:p>
          <a:p>
            <a:pPr lvl="1"/>
            <a:r>
              <a:rPr lang="en-US" dirty="0"/>
              <a:t>Stemming</a:t>
            </a:r>
          </a:p>
          <a:p>
            <a:endParaRPr lang="en-US" dirty="0"/>
          </a:p>
          <a:p>
            <a:pPr lvl="1"/>
            <a:endParaRPr lang="en-US" dirty="0"/>
          </a:p>
          <a:p>
            <a:endParaRPr lang="en-US" dirty="0"/>
          </a:p>
        </p:txBody>
      </p:sp>
      <p:sp>
        <p:nvSpPr>
          <p:cNvPr id="2" name="Footer Placeholder 1">
            <a:extLst>
              <a:ext uri="{FF2B5EF4-FFF2-40B4-BE49-F238E27FC236}">
                <a16:creationId xmlns:a16="http://schemas.microsoft.com/office/drawing/2014/main" id="{85069EFA-29E4-4A9E-9AB5-2AF1B5074A8C}"/>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6" name="Graphic 5" descr="Help">
            <a:extLst>
              <a:ext uri="{FF2B5EF4-FFF2-40B4-BE49-F238E27FC236}">
                <a16:creationId xmlns:a16="http://schemas.microsoft.com/office/drawing/2014/main" id="{2387C049-704C-4B68-8753-9216BDFA24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questions (cont.)</a:t>
            </a:r>
          </a:p>
        </p:txBody>
      </p:sp>
      <p:sp>
        <p:nvSpPr>
          <p:cNvPr id="21508" name="Rectangle 3"/>
          <p:cNvSpPr>
            <a:spLocks noGrp="1" noChangeArrowheads="1"/>
          </p:cNvSpPr>
          <p:nvPr>
            <p:ph idx="1"/>
          </p:nvPr>
        </p:nvSpPr>
        <p:spPr>
          <a:xfrm>
            <a:off x="208800" y="1170432"/>
            <a:ext cx="11641455" cy="5513832"/>
          </a:xfrm>
        </p:spPr>
        <p:txBody>
          <a:bodyPr/>
          <a:lstStyle/>
          <a:p>
            <a:endParaRPr lang="en-GB" dirty="0"/>
          </a:p>
          <a:p>
            <a:pPr>
              <a:buFont typeface="+mj-lt"/>
              <a:buAutoNum type="arabicPeriod" startAt="3"/>
            </a:pPr>
            <a:r>
              <a:rPr lang="en-GB" dirty="0"/>
              <a:t>True or False: For any NLP task, you must apply every step in the NLP pipeline.</a:t>
            </a:r>
          </a:p>
          <a:p>
            <a:pPr>
              <a:buAutoNum type="arabicPeriod" startAt="3"/>
            </a:pPr>
            <a:r>
              <a:rPr lang="en-US" dirty="0"/>
              <a:t>True or False: </a:t>
            </a:r>
            <a:r>
              <a:rPr lang="en-GB" dirty="0"/>
              <a:t>Sentiment analysis is an </a:t>
            </a:r>
            <a:r>
              <a:rPr lang="en-US" dirty="0"/>
              <a:t>NLU application.</a:t>
            </a:r>
          </a:p>
          <a:p>
            <a:pPr>
              <a:buAutoNum type="arabicPeriod" startAt="3"/>
            </a:pPr>
            <a:endParaRPr lang="en-US" dirty="0"/>
          </a:p>
          <a:p>
            <a:pPr lvl="1"/>
            <a:endParaRPr lang="en-US" dirty="0"/>
          </a:p>
          <a:p>
            <a:pPr>
              <a:buAutoNum type="arabicPeriod" startAt="3"/>
            </a:pPr>
            <a:endParaRPr lang="en-US" dirty="0"/>
          </a:p>
        </p:txBody>
      </p:sp>
      <p:sp>
        <p:nvSpPr>
          <p:cNvPr id="2" name="Footer Placeholder 1">
            <a:extLst>
              <a:ext uri="{FF2B5EF4-FFF2-40B4-BE49-F238E27FC236}">
                <a16:creationId xmlns:a16="http://schemas.microsoft.com/office/drawing/2014/main" id="{7B253B33-6233-4E89-8208-890D1BCB40C8}"/>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6" name="Graphic 5" descr="Help">
            <a:extLst>
              <a:ext uri="{FF2B5EF4-FFF2-40B4-BE49-F238E27FC236}">
                <a16:creationId xmlns:a16="http://schemas.microsoft.com/office/drawing/2014/main" id="{18BD061D-5059-49C8-B65F-36B0F331EB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Tree>
    <p:custDataLst>
      <p:tags r:id="rId1"/>
    </p:custDataLst>
    <p:extLst>
      <p:ext uri="{BB962C8B-B14F-4D97-AF65-F5344CB8AC3E}">
        <p14:creationId xmlns:p14="http://schemas.microsoft.com/office/powerpoint/2010/main" val="28723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answers</a:t>
            </a:r>
          </a:p>
        </p:txBody>
      </p:sp>
      <p:sp>
        <p:nvSpPr>
          <p:cNvPr id="21508" name="Rectangle 3"/>
          <p:cNvSpPr>
            <a:spLocks noGrp="1" noChangeArrowheads="1"/>
          </p:cNvSpPr>
          <p:nvPr>
            <p:ph idx="1"/>
          </p:nvPr>
        </p:nvSpPr>
        <p:spPr>
          <a:xfrm>
            <a:off x="208800" y="1170432"/>
            <a:ext cx="11641455" cy="5513832"/>
          </a:xfrm>
        </p:spPr>
        <p:txBody>
          <a:bodyPr/>
          <a:lstStyle/>
          <a:p>
            <a:r>
              <a:rPr lang="en-GB" dirty="0"/>
              <a:t>The technique that is used to </a:t>
            </a:r>
            <a:r>
              <a:rPr lang="en-US" dirty="0"/>
              <a:t>group together different inflected forms of a word into a base word </a:t>
            </a:r>
            <a:r>
              <a:rPr lang="en-GB" dirty="0"/>
              <a:t>is called:</a:t>
            </a:r>
          </a:p>
          <a:p>
            <a:pPr lvl="1"/>
            <a:r>
              <a:rPr lang="en-GB" dirty="0"/>
              <a:t>Stemming</a:t>
            </a:r>
          </a:p>
          <a:p>
            <a:pPr lvl="1"/>
            <a:r>
              <a:rPr lang="en-GB" dirty="0"/>
              <a:t>Dependency Parsing (DP)</a:t>
            </a:r>
          </a:p>
          <a:p>
            <a:pPr lvl="1"/>
            <a:r>
              <a:rPr lang="en-GB" dirty="0"/>
              <a:t>Chunking</a:t>
            </a:r>
          </a:p>
          <a:p>
            <a:pPr lvl="1"/>
            <a:r>
              <a:rPr lang="en-GB" u="sng" dirty="0">
                <a:solidFill>
                  <a:schemeClr val="accent2"/>
                </a:solidFill>
              </a:rPr>
              <a:t>Lemmatization</a:t>
            </a:r>
            <a:endParaRPr lang="en-US" u="sng" dirty="0">
              <a:solidFill>
                <a:schemeClr val="accent2"/>
              </a:solidFill>
            </a:endParaRPr>
          </a:p>
          <a:p>
            <a:endParaRPr lang="en-GB" dirty="0"/>
          </a:p>
          <a:p>
            <a:r>
              <a:rPr lang="en-GB" dirty="0"/>
              <a:t>What is the process of labeling tokens with their grammatical label?</a:t>
            </a:r>
          </a:p>
          <a:p>
            <a:pPr lvl="1"/>
            <a:r>
              <a:rPr lang="en-GB" dirty="0"/>
              <a:t>Word tokenization</a:t>
            </a:r>
          </a:p>
          <a:p>
            <a:pPr lvl="1"/>
            <a:r>
              <a:rPr lang="en-GB" u="sng" dirty="0">
                <a:solidFill>
                  <a:schemeClr val="accent2"/>
                </a:solidFill>
              </a:rPr>
              <a:t>POS tagging</a:t>
            </a:r>
          </a:p>
          <a:p>
            <a:pPr lvl="1"/>
            <a:r>
              <a:rPr lang="en-GB" dirty="0"/>
              <a:t>Semantic analysis</a:t>
            </a:r>
          </a:p>
          <a:p>
            <a:pPr lvl="1"/>
            <a:r>
              <a:rPr lang="en-US" dirty="0"/>
              <a:t>Stemming</a:t>
            </a:r>
          </a:p>
          <a:p>
            <a:endParaRPr lang="en-US" dirty="0"/>
          </a:p>
          <a:p>
            <a:pPr lvl="1"/>
            <a:endParaRPr lang="en-US" dirty="0"/>
          </a:p>
          <a:p>
            <a:endParaRPr lang="en-US" dirty="0"/>
          </a:p>
        </p:txBody>
      </p:sp>
      <p:sp>
        <p:nvSpPr>
          <p:cNvPr id="2" name="Footer Placeholder 1">
            <a:extLst>
              <a:ext uri="{FF2B5EF4-FFF2-40B4-BE49-F238E27FC236}">
                <a16:creationId xmlns:a16="http://schemas.microsoft.com/office/drawing/2014/main" id="{85069EFA-29E4-4A9E-9AB5-2AF1B5074A8C}"/>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6" name="Graphic 5" descr="Help">
            <a:extLst>
              <a:ext uri="{FF2B5EF4-FFF2-40B4-BE49-F238E27FC236}">
                <a16:creationId xmlns:a16="http://schemas.microsoft.com/office/drawing/2014/main" id="{2387C049-704C-4B68-8753-9216BDFA24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Tree>
    <p:custDataLst>
      <p:tags r:id="rId1"/>
    </p:custDataLst>
    <p:extLst>
      <p:ext uri="{BB962C8B-B14F-4D97-AF65-F5344CB8AC3E}">
        <p14:creationId xmlns:p14="http://schemas.microsoft.com/office/powerpoint/2010/main" val="1029453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answers (cont.)</a:t>
            </a:r>
          </a:p>
        </p:txBody>
      </p:sp>
      <p:sp>
        <p:nvSpPr>
          <p:cNvPr id="21508" name="Rectangle 3"/>
          <p:cNvSpPr>
            <a:spLocks noGrp="1" noChangeArrowheads="1"/>
          </p:cNvSpPr>
          <p:nvPr>
            <p:ph idx="1"/>
          </p:nvPr>
        </p:nvSpPr>
        <p:spPr>
          <a:xfrm>
            <a:off x="208800" y="1170432"/>
            <a:ext cx="11641455" cy="5513832"/>
          </a:xfrm>
        </p:spPr>
        <p:txBody>
          <a:bodyPr/>
          <a:lstStyle/>
          <a:p>
            <a:pPr>
              <a:buFont typeface="+mj-lt"/>
              <a:buAutoNum type="arabicPeriod" startAt="3"/>
            </a:pPr>
            <a:r>
              <a:rPr lang="en-GB" dirty="0"/>
              <a:t>True or </a:t>
            </a:r>
            <a:r>
              <a:rPr lang="en-GB" u="sng" dirty="0">
                <a:solidFill>
                  <a:schemeClr val="accent2"/>
                </a:solidFill>
              </a:rPr>
              <a:t>False</a:t>
            </a:r>
            <a:r>
              <a:rPr lang="en-GB" dirty="0"/>
              <a:t>: For any NLP task, you must apply every step in the NLP pipeline.</a:t>
            </a:r>
          </a:p>
          <a:p>
            <a:pPr>
              <a:buAutoNum type="arabicPeriod" startAt="3"/>
            </a:pPr>
            <a:r>
              <a:rPr lang="en-GB" u="sng" dirty="0">
                <a:solidFill>
                  <a:schemeClr val="accent2"/>
                </a:solidFill>
              </a:rPr>
              <a:t>True</a:t>
            </a:r>
            <a:r>
              <a:rPr lang="en-GB" dirty="0"/>
              <a:t> or False: Sentiment analysis is an </a:t>
            </a:r>
            <a:r>
              <a:rPr lang="en-US" dirty="0"/>
              <a:t>NLU application.</a:t>
            </a:r>
            <a:br>
              <a:rPr lang="en-US" dirty="0"/>
            </a:br>
            <a:endParaRPr lang="en-US" dirty="0"/>
          </a:p>
          <a:p>
            <a:pPr lvl="1"/>
            <a:endParaRPr lang="en-US" dirty="0"/>
          </a:p>
          <a:p>
            <a:pPr>
              <a:buAutoNum type="arabicPeriod" startAt="3"/>
            </a:pPr>
            <a:endParaRPr lang="en-US" dirty="0"/>
          </a:p>
        </p:txBody>
      </p:sp>
      <p:sp>
        <p:nvSpPr>
          <p:cNvPr id="2" name="Footer Placeholder 1">
            <a:extLst>
              <a:ext uri="{FF2B5EF4-FFF2-40B4-BE49-F238E27FC236}">
                <a16:creationId xmlns:a16="http://schemas.microsoft.com/office/drawing/2014/main" id="{F2580E54-6043-4052-A273-8BFD812692C1}"/>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7" name="Graphic 6" descr="Checklist">
            <a:extLst>
              <a:ext uri="{FF2B5EF4-FFF2-40B4-BE49-F238E27FC236}">
                <a16:creationId xmlns:a16="http://schemas.microsoft.com/office/drawing/2014/main" id="{F3B76B19-9E76-4AC5-ADDD-BECB91C642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7569" y="161611"/>
            <a:ext cx="914400" cy="914400"/>
          </a:xfrm>
          <a:prstGeom prst="rect">
            <a:avLst/>
          </a:prstGeom>
        </p:spPr>
      </p:pic>
    </p:spTree>
    <p:custDataLst>
      <p:tags r:id="rId1"/>
    </p:custDataLst>
    <p:extLst>
      <p:ext uri="{BB962C8B-B14F-4D97-AF65-F5344CB8AC3E}">
        <p14:creationId xmlns:p14="http://schemas.microsoft.com/office/powerpoint/2010/main" val="40879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361200" y="630000"/>
            <a:ext cx="5544000" cy="4713525"/>
          </a:xfrm>
        </p:spPr>
        <p:txBody>
          <a:bodyPr/>
          <a:lstStyle/>
          <a:p>
            <a:r>
              <a:rPr lang="en-US" dirty="0"/>
              <a:t>Natural language processing categories</a:t>
            </a:r>
          </a:p>
        </p:txBody>
      </p:sp>
      <p:sp>
        <p:nvSpPr>
          <p:cNvPr id="2" name="Footer Placeholder 1">
            <a:extLst>
              <a:ext uri="{FF2B5EF4-FFF2-40B4-BE49-F238E27FC236}">
                <a16:creationId xmlns:a16="http://schemas.microsoft.com/office/drawing/2014/main" id="{8F323A8A-1967-4C50-AE19-8486CF3B24AD}"/>
              </a:ext>
            </a:extLst>
          </p:cNvPr>
          <p:cNvSpPr>
            <a:spLocks noGrp="1"/>
          </p:cNvSpPr>
          <p:nvPr>
            <p:ph type="ftr" sz="quarter" idx="11"/>
          </p:nvPr>
        </p:nvSpPr>
        <p:spPr>
          <a:xfrm>
            <a:off x="6964137" y="6638544"/>
            <a:ext cx="5065980" cy="165600"/>
          </a:xfrm>
        </p:spPr>
        <p:txBody>
          <a:bodyPr/>
          <a:lstStyle/>
          <a:p>
            <a:r>
              <a:rPr lang="en-US"/>
              <a:t>© Copyright IBM Corporation 2019, 2022</a:t>
            </a:r>
            <a:endParaRPr lang="en-US" dirty="0"/>
          </a:p>
        </p:txBody>
      </p:sp>
      <p:sp>
        <p:nvSpPr>
          <p:cNvPr id="6" name="Text Placeholder 5">
            <a:extLst>
              <a:ext uri="{FF2B5EF4-FFF2-40B4-BE49-F238E27FC236}">
                <a16:creationId xmlns:a16="http://schemas.microsoft.com/office/drawing/2014/main" id="{A3663E2A-BC96-4095-854F-BB77F68E40F0}"/>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6735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categories</a:t>
            </a:r>
          </a:p>
        </p:txBody>
      </p:sp>
      <p:sp>
        <p:nvSpPr>
          <p:cNvPr id="3" name="Content Placeholder 2"/>
          <p:cNvSpPr>
            <a:spLocks noGrp="1"/>
          </p:cNvSpPr>
          <p:nvPr>
            <p:ph idx="1"/>
          </p:nvPr>
        </p:nvSpPr>
        <p:spPr>
          <a:xfrm>
            <a:off x="208800" y="1164168"/>
            <a:ext cx="11641455" cy="5513832"/>
          </a:xfrm>
        </p:spPr>
        <p:txBody>
          <a:bodyPr/>
          <a:lstStyle/>
          <a:p>
            <a:r>
              <a:rPr lang="en-GB" dirty="0"/>
              <a:t>Natural language understanding (NLU)</a:t>
            </a:r>
          </a:p>
          <a:p>
            <a:r>
              <a:rPr lang="en-GB" dirty="0"/>
              <a:t>Natural language generation (NLG)</a:t>
            </a:r>
          </a:p>
          <a:p>
            <a:endParaRPr lang="en-GB" dirty="0"/>
          </a:p>
        </p:txBody>
      </p:sp>
      <p:sp>
        <p:nvSpPr>
          <p:cNvPr id="4" name="Footer Placeholder 3">
            <a:extLst>
              <a:ext uri="{FF2B5EF4-FFF2-40B4-BE49-F238E27FC236}">
                <a16:creationId xmlns:a16="http://schemas.microsoft.com/office/drawing/2014/main" id="{CE27D7CF-8B47-4AA3-A196-233C628E11DF}"/>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6" name="Picture 5">
            <a:extLst>
              <a:ext uri="{FF2B5EF4-FFF2-40B4-BE49-F238E27FC236}">
                <a16:creationId xmlns:a16="http://schemas.microsoft.com/office/drawing/2014/main" id="{BEED1E9E-44BD-4C0D-80B3-020C71649154}"/>
              </a:ext>
            </a:extLst>
          </p:cNvPr>
          <p:cNvPicPr/>
          <p:nvPr/>
        </p:nvPicPr>
        <p:blipFill>
          <a:blip r:embed="rId3"/>
          <a:stretch>
            <a:fillRect/>
          </a:stretch>
        </p:blipFill>
        <p:spPr>
          <a:xfrm>
            <a:off x="2156396" y="2753360"/>
            <a:ext cx="7668768" cy="2330704"/>
          </a:xfrm>
          <a:prstGeom prst="rect">
            <a:avLst/>
          </a:prstGeom>
        </p:spPr>
      </p:pic>
    </p:spTree>
    <p:extLst>
      <p:ext uri="{BB962C8B-B14F-4D97-AF65-F5344CB8AC3E}">
        <p14:creationId xmlns:p14="http://schemas.microsoft.com/office/powerpoint/2010/main" val="321467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NLU applications</a:t>
            </a:r>
          </a:p>
        </p:txBody>
      </p:sp>
      <p:sp>
        <p:nvSpPr>
          <p:cNvPr id="3" name="Content Placeholder 2"/>
          <p:cNvSpPr>
            <a:spLocks noGrp="1"/>
          </p:cNvSpPr>
          <p:nvPr>
            <p:ph idx="1"/>
          </p:nvPr>
        </p:nvSpPr>
        <p:spPr>
          <a:xfrm>
            <a:off x="208800" y="1164168"/>
            <a:ext cx="11641455" cy="5513832"/>
          </a:xfrm>
        </p:spPr>
        <p:txBody>
          <a:bodyPr/>
          <a:lstStyle/>
          <a:p>
            <a:r>
              <a:rPr lang="en-GB" dirty="0"/>
              <a:t>Unstructured to structured</a:t>
            </a:r>
          </a:p>
          <a:p>
            <a:r>
              <a:rPr lang="en-GB" dirty="0"/>
              <a:t>Question and answer system</a:t>
            </a:r>
          </a:p>
          <a:p>
            <a:r>
              <a:rPr lang="en-GB" dirty="0"/>
              <a:t>Sentiment analysis</a:t>
            </a:r>
          </a:p>
          <a:p>
            <a:endParaRPr lang="en-GB" dirty="0"/>
          </a:p>
        </p:txBody>
      </p:sp>
      <p:sp>
        <p:nvSpPr>
          <p:cNvPr id="4" name="Footer Placeholder 3">
            <a:extLst>
              <a:ext uri="{FF2B5EF4-FFF2-40B4-BE49-F238E27FC236}">
                <a16:creationId xmlns:a16="http://schemas.microsoft.com/office/drawing/2014/main" id="{29889618-88EC-45BA-8FDF-ED7034D8FD84}"/>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7" name="Picture 6">
            <a:extLst>
              <a:ext uri="{FF2B5EF4-FFF2-40B4-BE49-F238E27FC236}">
                <a16:creationId xmlns:a16="http://schemas.microsoft.com/office/drawing/2014/main" id="{3325D8EB-320B-4869-92A8-6AE69E265679}"/>
              </a:ext>
            </a:extLst>
          </p:cNvPr>
          <p:cNvPicPr/>
          <p:nvPr/>
        </p:nvPicPr>
        <p:blipFill>
          <a:blip r:embed="rId3"/>
          <a:stretch>
            <a:fillRect/>
          </a:stretch>
        </p:blipFill>
        <p:spPr>
          <a:xfrm>
            <a:off x="2339276" y="3118422"/>
            <a:ext cx="7583424" cy="3026347"/>
          </a:xfrm>
          <a:prstGeom prst="rect">
            <a:avLst/>
          </a:prstGeom>
        </p:spPr>
      </p:pic>
    </p:spTree>
    <p:extLst>
      <p:ext uri="{BB962C8B-B14F-4D97-AF65-F5344CB8AC3E}">
        <p14:creationId xmlns:p14="http://schemas.microsoft.com/office/powerpoint/2010/main" val="368055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NLG applications</a:t>
            </a:r>
          </a:p>
        </p:txBody>
      </p:sp>
      <p:sp>
        <p:nvSpPr>
          <p:cNvPr id="3" name="Content Placeholder 2"/>
          <p:cNvSpPr>
            <a:spLocks noGrp="1"/>
          </p:cNvSpPr>
          <p:nvPr>
            <p:ph idx="1"/>
          </p:nvPr>
        </p:nvSpPr>
        <p:spPr>
          <a:xfrm>
            <a:off x="208800" y="1164168"/>
            <a:ext cx="11641455" cy="5513832"/>
          </a:xfrm>
        </p:spPr>
        <p:txBody>
          <a:bodyPr/>
          <a:lstStyle/>
          <a:p>
            <a:r>
              <a:rPr lang="en-GB" dirty="0"/>
              <a:t>Machine translation </a:t>
            </a:r>
          </a:p>
          <a:p>
            <a:r>
              <a:rPr lang="en-GB" dirty="0"/>
              <a:t>Text summarization </a:t>
            </a:r>
          </a:p>
          <a:p>
            <a:r>
              <a:rPr lang="en-GB" dirty="0"/>
              <a:t>Weather forecasting system</a:t>
            </a:r>
          </a:p>
          <a:p>
            <a:endParaRPr lang="en-GB" dirty="0"/>
          </a:p>
        </p:txBody>
      </p:sp>
      <p:sp>
        <p:nvSpPr>
          <p:cNvPr id="4" name="Footer Placeholder 3">
            <a:extLst>
              <a:ext uri="{FF2B5EF4-FFF2-40B4-BE49-F238E27FC236}">
                <a16:creationId xmlns:a16="http://schemas.microsoft.com/office/drawing/2014/main" id="{CBC6B2D6-7BBB-4F02-9FB7-4E637B70A5F9}"/>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5" name="Picture 4">
            <a:extLst>
              <a:ext uri="{FF2B5EF4-FFF2-40B4-BE49-F238E27FC236}">
                <a16:creationId xmlns:a16="http://schemas.microsoft.com/office/drawing/2014/main" id="{63B10C47-5CFA-4A78-9BCB-352ACDDAF78B}"/>
              </a:ext>
            </a:extLst>
          </p:cNvPr>
          <p:cNvPicPr>
            <a:picLocks noChangeAspect="1"/>
          </p:cNvPicPr>
          <p:nvPr/>
        </p:nvPicPr>
        <p:blipFill>
          <a:blip r:embed="rId3"/>
          <a:stretch>
            <a:fillRect/>
          </a:stretch>
        </p:blipFill>
        <p:spPr>
          <a:xfrm>
            <a:off x="1572368" y="2792428"/>
            <a:ext cx="9058959" cy="3680516"/>
          </a:xfrm>
          <a:prstGeom prst="rect">
            <a:avLst/>
          </a:prstGeom>
        </p:spPr>
      </p:pic>
    </p:spTree>
    <p:extLst>
      <p:ext uri="{BB962C8B-B14F-4D97-AF65-F5344CB8AC3E}">
        <p14:creationId xmlns:p14="http://schemas.microsoft.com/office/powerpoint/2010/main" val="171197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dirty="0"/>
              <a:t>Language ambiguities</a:t>
            </a:r>
          </a:p>
        </p:txBody>
      </p:sp>
      <p:sp>
        <p:nvSpPr>
          <p:cNvPr id="5" name="Text Placeholder 4"/>
          <p:cNvSpPr>
            <a:spLocks noGrp="1"/>
          </p:cNvSpPr>
          <p:nvPr>
            <p:ph type="body" sz="quarter" idx="12"/>
          </p:nvPr>
        </p:nvSpPr>
        <p:spPr/>
        <p:txBody>
          <a:bodyPr/>
          <a:lstStyle/>
          <a:p>
            <a:endParaRPr lang="en-GB" dirty="0"/>
          </a:p>
        </p:txBody>
      </p:sp>
      <p:sp>
        <p:nvSpPr>
          <p:cNvPr id="2" name="Footer Placeholder 1">
            <a:extLst>
              <a:ext uri="{FF2B5EF4-FFF2-40B4-BE49-F238E27FC236}">
                <a16:creationId xmlns:a16="http://schemas.microsoft.com/office/drawing/2014/main" id="{CD49A67A-964D-4CD5-8B11-F8C56A15A5FE}"/>
              </a:ext>
            </a:extLst>
          </p:cNvPr>
          <p:cNvSpPr>
            <a:spLocks noGrp="1"/>
          </p:cNvSpPr>
          <p:nvPr>
            <p:ph type="ftr" sz="quarter" idx="11"/>
          </p:nvPr>
        </p:nvSpPr>
        <p:spPr/>
        <p:txBody>
          <a:bodyPr/>
          <a:lstStyle/>
          <a:p>
            <a:pPr>
              <a:defRPr/>
            </a:pPr>
            <a:r>
              <a:rPr lang="en-US"/>
              <a:t>© Copyright IBM Corporation 2019, 2022</a:t>
            </a:r>
            <a:endParaRPr lang="en-US" dirty="0"/>
          </a:p>
        </p:txBody>
      </p:sp>
    </p:spTree>
    <p:custDataLst>
      <p:tags r:id="rId1"/>
    </p:custDataLst>
    <p:extLst>
      <p:ext uri="{BB962C8B-B14F-4D97-AF65-F5344CB8AC3E}">
        <p14:creationId xmlns:p14="http://schemas.microsoft.com/office/powerpoint/2010/main" val="64759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Language ambiguities</a:t>
            </a:r>
          </a:p>
        </p:txBody>
      </p:sp>
      <p:sp>
        <p:nvSpPr>
          <p:cNvPr id="3" name="Content Placeholder 2"/>
          <p:cNvSpPr>
            <a:spLocks noGrp="1"/>
          </p:cNvSpPr>
          <p:nvPr>
            <p:ph idx="1"/>
          </p:nvPr>
        </p:nvSpPr>
        <p:spPr>
          <a:xfrm>
            <a:off x="208800" y="1164168"/>
            <a:ext cx="11641455" cy="5513832"/>
          </a:xfrm>
        </p:spPr>
        <p:txBody>
          <a:bodyPr/>
          <a:lstStyle/>
          <a:p>
            <a:r>
              <a:rPr lang="en-GB" b="1" dirty="0"/>
              <a:t>Lexical ambiguity</a:t>
            </a:r>
            <a:r>
              <a:rPr lang="en-GB" dirty="0"/>
              <a:t>: A primitive level, such as at the word level</a:t>
            </a:r>
          </a:p>
          <a:p>
            <a:r>
              <a:rPr lang="en-GB" dirty="0"/>
              <a:t>Verb versus noun:</a:t>
            </a:r>
          </a:p>
          <a:p>
            <a:pPr lvl="1"/>
            <a:r>
              <a:rPr lang="en-GB" dirty="0"/>
              <a:t>“We will </a:t>
            </a:r>
            <a:r>
              <a:rPr lang="en-GB" b="1" i="1" dirty="0"/>
              <a:t>dance</a:t>
            </a:r>
            <a:r>
              <a:rPr lang="en-GB" dirty="0"/>
              <a:t> all night.”</a:t>
            </a:r>
          </a:p>
          <a:p>
            <a:pPr lvl="1"/>
            <a:r>
              <a:rPr lang="en-GB" dirty="0"/>
              <a:t>“This is the salsa </a:t>
            </a:r>
            <a:r>
              <a:rPr lang="en-GB" b="1" i="1" dirty="0"/>
              <a:t>dance</a:t>
            </a:r>
            <a:r>
              <a:rPr lang="en-GB" dirty="0"/>
              <a:t>.”</a:t>
            </a:r>
          </a:p>
          <a:p>
            <a:pPr lvl="1"/>
            <a:r>
              <a:rPr lang="en-GB" dirty="0"/>
              <a:t>“John </a:t>
            </a:r>
            <a:r>
              <a:rPr lang="en-GB" b="1" i="1" dirty="0"/>
              <a:t>will</a:t>
            </a:r>
            <a:r>
              <a:rPr lang="en-GB" dirty="0"/>
              <a:t> go to work.”</a:t>
            </a:r>
          </a:p>
          <a:p>
            <a:pPr lvl="1"/>
            <a:r>
              <a:rPr lang="en-GB" dirty="0"/>
              <a:t>“His uncle left him millions in his </a:t>
            </a:r>
            <a:r>
              <a:rPr lang="en-GB" b="1" i="1" dirty="0"/>
              <a:t>will</a:t>
            </a:r>
            <a:r>
              <a:rPr lang="en-GB" dirty="0"/>
              <a:t>.”</a:t>
            </a:r>
          </a:p>
          <a:p>
            <a:endParaRPr lang="en-GB" dirty="0"/>
          </a:p>
          <a:p>
            <a:endParaRPr lang="en-GB" dirty="0"/>
          </a:p>
        </p:txBody>
      </p:sp>
      <p:sp>
        <p:nvSpPr>
          <p:cNvPr id="4" name="Footer Placeholder 3">
            <a:extLst>
              <a:ext uri="{FF2B5EF4-FFF2-40B4-BE49-F238E27FC236}">
                <a16:creationId xmlns:a16="http://schemas.microsoft.com/office/drawing/2014/main" id="{AE127C37-18E2-4195-BEEF-EE62DAB9E816}"/>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37591931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AUTHORTEMPNAME" val="Class Author"/>
  <p:tag name="CLASSAUTHORTEMPVER" val="12.0.1"/>
  <p:tag name="MMPROD_NEXTUNIQUEID" val="10012"/>
  <p:tag name="MMPROD_UIDATA" val="&lt;database version=&quot;8.0&quot;&gt;&lt;object type=&quot;1&quot; unique_id=&quot;10001&quot;&gt;&lt;object type=&quot;2&quot; unique_id=&quot;267135&quot;&gt;&lt;object type=&quot;3&quot; unique_id=&quot;267136&quot;&gt;&lt;property id=&quot;20148&quot; value=&quot;5&quot;/&gt;&lt;property id=&quot;20300&quot; value=&quot;Slide 1 - &amp;quot;Unit title&amp;quot;&quot;/&gt;&lt;property id=&quot;20307&quot; value=&quot;256&quot;/&gt;&lt;/object&gt;&lt;object type=&quot;3&quot; unique_id=&quot;267137&quot;&gt;&lt;property id=&quot;20148&quot; value=&quot;5&quot;/&gt;&lt;property id=&quot;20300&quot; value=&quot;Slide 2 - &amp;quot;Unit objectives&amp;quot;&quot;/&gt;&lt;property id=&quot;20307&quot; value=&quot;257&quot;/&gt;&lt;/object&gt;&lt;object type=&quot;3&quot; unique_id=&quot;267138&quot;&gt;&lt;property id=&quot;20148&quot; value=&quot;5&quot;/&gt;&lt;property id=&quot;20300&quot; value=&quot;Slide 4 - &amp;quot;Topics&amp;quot;&quot;/&gt;&lt;property id=&quot;20307&quot; value=&quot;258&quot;/&gt;&lt;/object&gt;&lt;object type=&quot;3&quot; unique_id=&quot;267142&quot;&gt;&lt;property id=&quot;20148&quot; value=&quot;5&quot;/&gt;&lt;property id=&quot;20300&quot; value=&quot;Slide 7 - &amp;quot;Unit summary&amp;quot;&quot;/&gt;&lt;property id=&quot;20307&quot; value=&quot;262&quot;/&gt;&lt;/object&gt;&lt;object type=&quot;3&quot; unique_id=&quot;267143&quot;&gt;&lt;property id=&quot;20148&quot; value=&quot;5&quot;/&gt;&lt;property id=&quot;20300&quot; value=&quot;Slide 8 - &amp;quot;Review questions&amp;quot;&quot;/&gt;&lt;property id=&quot;20307&quot; value=&quot;263&quot;/&gt;&lt;/object&gt;&lt;object type=&quot;3&quot; unique_id=&quot;267144&quot;&gt;&lt;property id=&quot;20148&quot; value=&quot;5&quot;/&gt;&lt;property id=&quot;20300&quot; value=&quot;Slide 9 - &amp;quot;Review answers&amp;quot;&quot;/&gt;&lt;property id=&quot;20307&quot; value=&quot;264&quot;/&gt;&lt;/object&gt;&lt;object type=&quot;3&quot; unique_id=&quot;267148&quot;&gt;&lt;property id=&quot;20148&quot; value=&quot;5&quot;/&gt;&lt;property id=&quot;20300&quot; value=&quot;Slide 10 - &amp;quot;Exercise introduction&amp;quot;&quot;/&gt;&lt;property id=&quot;20307&quot; value=&quot;268&quot;/&gt;&lt;/object&gt;&lt;object type=&quot;3&quot; unique_id=&quot;547028&quot;&gt;&lt;property id=&quot;20148&quot; value=&quot;5&quot;/&gt;&lt;property id=&quot;20300&quot; value=&quot;Slide 3 - &amp;quot;Title of topic/lesson&amp;quot;&quot;/&gt;&lt;property id=&quot;20307&quot; value=&quot;297&quot;/&gt;&lt;/object&gt;&lt;object type=&quot;3&quot; unique_id=&quot;547029&quot;&gt;&lt;property id=&quot;20148&quot; value=&quot;5&quot;/&gt;&lt;property id=&quot;20300&quot; value=&quot;Slide 5 - &amp;quot;Sample (bulleted – only two levels)&amp;quot;&quot;/&gt;&lt;property id=&quot;20307&quot; value=&quot;298&quot;/&gt;&lt;/object&gt;&lt;object type=&quot;3&quot; unique_id=&quot;547030&quot;&gt;&lt;property id=&quot;20148&quot; value=&quot;5&quot;/&gt;&lt;property id=&quot;20300&quot; value=&quot;Slide 6 - &amp;quot;Instructor demonstration&amp;quot;&quot;/&gt;&lt;property id=&quot;20307&quot; value=&quot;296&quot;/&gt;&lt;/object&gt;&lt;object type=&quot;3&quot; unique_id=&quot;547031&quot;&gt;&lt;property id=&quot;20148&quot; value=&quot;5&quot;/&gt;&lt;property id=&quot;20300&quot; value=&quot;Slide 11&quot;/&gt;&lt;property id=&quot;20307&quot; value=&quot;299&quot;/&gt;&lt;/object&gt;&lt;object type=&quot;3&quot; unique_id=&quot;547032&quot;&gt;&lt;property id=&quot;20148&quot; value=&quot;5&quot;/&gt;&lt;property id=&quot;20300&quot; value=&quot;Slide 12&quot;/&gt;&lt;property id=&quot;20307&quot; value=&quot;300&quot;/&gt;&lt;/object&gt;&lt;object type=&quot;3&quot; unique_id=&quot;547033&quot;&gt;&lt;property id=&quot;20148&quot; value=&quot;5&quot;/&gt;&lt;property id=&quot;20300&quot; value=&quot;Slide 13&quot;/&gt;&lt;property id=&quot;20307&quot; value=&quot;301&quot;/&gt;&lt;/object&gt;&lt;object type=&quot;3&quot; unique_id=&quot;547034&quot;&gt;&lt;property id=&quot;20148&quot; value=&quot;5&quot;/&gt;&lt;property id=&quot;20300&quot; value=&quot;Slide 14&quot;/&gt;&lt;property id=&quot;20307&quot; value=&quot;302&quot;/&gt;&lt;/object&gt;&lt;object type=&quot;3&quot; unique_id=&quot;547035&quot;&gt;&lt;property id=&quot;20148&quot; value=&quot;5&quot;/&gt;&lt;property id=&quot;20300&quot; value=&quot;Slide 15&quot;/&gt;&lt;property id=&quot;20307&quot; value=&quot;303&quot;/&gt;&lt;/object&gt;&lt;/object&gt;&lt;object type=&quot;8&quot; unique_id=&quot;267187&quot;&gt;&lt;/object&gt;&lt;/object&gt;&lt;/database&gt;"/>
  <p:tag name="SECTOMILLISECCONVERTED" val="1"/>
  <p:tag name="CLASSAUTHORFOOTERSHOWNUM" val="0"/>
  <p:tag name="CLASSAUTHORTOPICSDELIF1" val="1"/>
  <p:tag name="CLASSAUTHORUTIME" val="00:30"/>
  <p:tag name="CLASSAUTHORUOBJONSUMM" val="1"/>
  <p:tag name="CLASSAUTHORUOBJ" val="Define the NLP categories.&#10;Describe the NLP pipeline.&#10;Explain the challenges in natural language understanding (NLU).&#10;Explain the concepts of information retrieval and extraction.&#10;Describe sentiment analysis."/>
  <p:tag name="CLASSAUTHORUDESC" val="This unit covers natural language processing components, the NLP pipeline, natural language understanding, natural language generation, information retrieval, and information extraction."/>
  <p:tag name="CLASSAUTHORCCODE" val="SAAI"/>
  <p:tag name="CLASSAUTHORCVER" val="3"/>
  <p:tag name="CLASSAUTHORUSUFFIX" val="06-NLPcomponents"/>
</p:tagLst>
</file>

<file path=ppt/tags/tag10.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11.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2.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3.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4.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5.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2.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3.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4.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5.xml><?xml version="1.0" encoding="utf-8"?>
<p:tagLst xmlns:a="http://schemas.openxmlformats.org/drawingml/2006/main" xmlns:r="http://schemas.openxmlformats.org/officeDocument/2006/relationships" xmlns:p="http://schemas.openxmlformats.org/presentationml/2006/main">
  <p:tag name="CLASSAUTHORALTUSESLIDE" val="1"/>
  <p:tag name="CLASSAUTHORTOPICPAGE" val="L"/>
</p:tagLst>
</file>

<file path=ppt/tags/tag6.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7.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8.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9.xml><?xml version="1.0" encoding="utf-8"?>
<p:tagLst xmlns:a="http://schemas.openxmlformats.org/drawingml/2006/main" xmlns:r="http://schemas.openxmlformats.org/officeDocument/2006/relationships" xmlns:p="http://schemas.openxmlformats.org/presentationml/2006/main">
  <p:tag name="CLASSAUTHORTOPICPOS" val="start"/>
</p:tagLst>
</file>

<file path=ppt/theme/theme1.xml><?xml version="1.0" encoding="utf-8"?>
<a:theme xmlns:a="http://schemas.openxmlformats.org/drawingml/2006/main" name="ClassAuthor-Cloud">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7CB886FC-05FA-4CBE-A835-B3F4B55BD241}"/>
    </a:ext>
  </a:extLst>
</a:theme>
</file>

<file path=ppt/theme/theme2.xml><?xml version="1.0" encoding="utf-8"?>
<a:theme xmlns:a="http://schemas.openxmlformats.org/drawingml/2006/main" name="ClassAuthor-Cloud Gray">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58663E6A-1CD8-405F-A904-B1614285B36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ClassAuthor</Template>
  <TotalTime>3520</TotalTime>
  <Words>7017</Words>
  <Application>Microsoft Office PowerPoint</Application>
  <PresentationFormat>Custom</PresentationFormat>
  <Paragraphs>688</Paragraphs>
  <Slides>39</Slides>
  <Notes>39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39</vt:i4>
      </vt:variant>
    </vt:vector>
  </HeadingPairs>
  <TitlesOfParts>
    <vt:vector size="50" baseType="lpstr">
      <vt:lpstr>arial</vt:lpstr>
      <vt:lpstr>arial</vt:lpstr>
      <vt:lpstr>IBM Plex Sans</vt:lpstr>
      <vt:lpstr>IBM Plex Sans ExtraLight</vt:lpstr>
      <vt:lpstr>IBM Plex Sans Regular</vt:lpstr>
      <vt:lpstr>Lato</vt:lpstr>
      <vt:lpstr>Roboto Slab</vt:lpstr>
      <vt:lpstr>Segoe UI</vt:lpstr>
      <vt:lpstr>Wingdings</vt:lpstr>
      <vt:lpstr>ClassAuthor-Cloud</vt:lpstr>
      <vt:lpstr>ClassAuthor-Cloud Gray</vt:lpstr>
      <vt:lpstr>Natural language processing concepts and components</vt:lpstr>
      <vt:lpstr>Unit objectives</vt:lpstr>
      <vt:lpstr>Topics</vt:lpstr>
      <vt:lpstr>Natural language processing categories</vt:lpstr>
      <vt:lpstr>Natural language processing categories</vt:lpstr>
      <vt:lpstr>NLU applications</vt:lpstr>
      <vt:lpstr>NLG applications</vt:lpstr>
      <vt:lpstr>Language ambiguities</vt:lpstr>
      <vt:lpstr>Language ambiguities</vt:lpstr>
      <vt:lpstr>Language ambiguities (cont.)</vt:lpstr>
      <vt:lpstr>Natural language processing phases and pipeline</vt:lpstr>
      <vt:lpstr>Natural language processing phases</vt:lpstr>
      <vt:lpstr>Natural language processing pipeline</vt:lpstr>
      <vt:lpstr>Natural language processing pipeline</vt:lpstr>
      <vt:lpstr>Natural language processing pipeline (cont.)</vt:lpstr>
      <vt:lpstr>Natural language processing pipeline (cont.)</vt:lpstr>
      <vt:lpstr>Natural language processing pipeline (cont.)</vt:lpstr>
      <vt:lpstr>Porter stemmer</vt:lpstr>
      <vt:lpstr>Natural language processing pipeline (cont.)</vt:lpstr>
      <vt:lpstr>Natural language processing pipeline (cont.)</vt:lpstr>
      <vt:lpstr>Natural language processing pipeline (cont.)</vt:lpstr>
      <vt:lpstr>Natural language processing pipeline (cont.)</vt:lpstr>
      <vt:lpstr>Natural language processing pipeline (cont.)</vt:lpstr>
      <vt:lpstr>Natural language processing pipeline (cont.)</vt:lpstr>
      <vt:lpstr>Natural language processing pipeline (cont.)</vt:lpstr>
      <vt:lpstr>Information retrieval</vt:lpstr>
      <vt:lpstr>Information retrieval</vt:lpstr>
      <vt:lpstr>Information retrieval system steps</vt:lpstr>
      <vt:lpstr>Information retrieval systems main processes</vt:lpstr>
      <vt:lpstr>Term Frequency and Inverse Document Frequency </vt:lpstr>
      <vt:lpstr>Information extraction</vt:lpstr>
      <vt:lpstr>Information extraction</vt:lpstr>
      <vt:lpstr>Information extraction (cont.)</vt:lpstr>
      <vt:lpstr>Information extraction (cont.)</vt:lpstr>
      <vt:lpstr>Unit summary</vt:lpstr>
      <vt:lpstr>Review questions</vt:lpstr>
      <vt:lpstr>Review questions (cont.)</vt:lpstr>
      <vt:lpstr>Review answers</vt:lpstr>
      <vt:lpstr>Review answers (cont.)</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concepts and components</dc:title>
  <dc:creator>Marcela Adan</dc:creator>
  <cp:lastModifiedBy>Marcela Adan</cp:lastModifiedBy>
  <cp:revision>140</cp:revision>
  <cp:lastPrinted>2022-06-23T21:21:01Z</cp:lastPrinted>
  <dcterms:created xsi:type="dcterms:W3CDTF">2022-04-03T23:15:14Z</dcterms:created>
  <dcterms:modified xsi:type="dcterms:W3CDTF">2022-06-29T15:38:19Z</dcterms:modified>
</cp:coreProperties>
</file>