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18"/>
  </p:notesMasterIdLst>
  <p:handoutMasterIdLst>
    <p:handoutMasterId r:id="rId19"/>
  </p:handoutMasterIdLst>
  <p:sldIdLst>
    <p:sldId id="256" r:id="rId3"/>
    <p:sldId id="257" r:id="rId4"/>
    <p:sldId id="307" r:id="rId5"/>
    <p:sldId id="308" r:id="rId6"/>
    <p:sldId id="309" r:id="rId7"/>
    <p:sldId id="318" r:id="rId8"/>
    <p:sldId id="310" r:id="rId9"/>
    <p:sldId id="311" r:id="rId10"/>
    <p:sldId id="312" r:id="rId11"/>
    <p:sldId id="313" r:id="rId12"/>
    <p:sldId id="262" r:id="rId13"/>
    <p:sldId id="263" r:id="rId14"/>
    <p:sldId id="314" r:id="rId15"/>
    <p:sldId id="315" r:id="rId16"/>
    <p:sldId id="316" r:id="rId17"/>
  </p:sldIdLst>
  <p:sldSz cx="12188825" cy="6858000"/>
  <p:notesSz cx="6400800" cy="11728450"/>
  <p:custDataLst>
    <p:tags r:id="rId20"/>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63" autoAdjust="0"/>
  </p:normalViewPr>
  <p:slideViewPr>
    <p:cSldViewPr snapToGrid="0">
      <p:cViewPr varScale="1">
        <p:scale>
          <a:sx n="87" d="100"/>
          <a:sy n="87" d="100"/>
        </p:scale>
        <p:origin x="1458" y="78"/>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21,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2018,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21,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The </a:t>
            </a:r>
            <a:r>
              <a:rPr lang="en-GB" b="1" dirty="0"/>
              <a:t>F-score</a:t>
            </a:r>
            <a:r>
              <a:rPr lang="en-GB" dirty="0"/>
              <a:t> (also called F-measure) is a measure that enables you to tradeoff precision against recall by approximately averaging the precision and recall values.</a:t>
            </a:r>
          </a:p>
          <a:p>
            <a:r>
              <a:rPr lang="en-GB" dirty="0"/>
              <a:t>The formula for F-score is:</a:t>
            </a:r>
          </a:p>
          <a:p>
            <a:r>
              <a:rPr lang="en-GB" dirty="0"/>
              <a:t>F = (2*Precision*Recall)/(Precision +Recall)</a:t>
            </a:r>
          </a:p>
          <a:p>
            <a:r>
              <a:rPr lang="en-GB" dirty="0"/>
              <a:t>Apply the formula to the example:</a:t>
            </a:r>
          </a:p>
          <a:p>
            <a:r>
              <a:rPr lang="en-GB" dirty="0"/>
              <a:t>F  = (2*0.60*0.75)/(0.60+0.75)</a:t>
            </a:r>
          </a:p>
          <a:p>
            <a:r>
              <a:rPr lang="en-GB" dirty="0"/>
              <a:t>= 0.9/1.35= 0.6667</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95854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16928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r>
              <a:rPr lang="en-US" sz="1200" dirty="0"/>
              <a:t> False</a:t>
            </a:r>
          </a:p>
          <a:p>
            <a:pPr marL="305798" indent="-305798">
              <a:buFont typeface="+mj-lt"/>
              <a:buAutoNum type="arabicPeriod"/>
            </a:pPr>
            <a:r>
              <a:rPr lang="en-US" sz="1200" dirty="0"/>
              <a:t> False</a:t>
            </a:r>
          </a:p>
          <a:p>
            <a:pPr marL="305798" indent="-305798" defTabSz="815462">
              <a:buFont typeface="+mj-lt"/>
              <a:buAutoNum type="arabicPeriod"/>
              <a:defRPr/>
            </a:pPr>
            <a:r>
              <a:rPr lang="en-US" sz="1200" dirty="0"/>
              <a:t> C: 0.50</a:t>
            </a:r>
          </a:p>
          <a:p>
            <a:pPr marL="305798" indent="-305798">
              <a:buFont typeface="+mj-lt"/>
              <a:buAutoNum type="arabicPeriod"/>
            </a:pPr>
            <a:endParaRPr lang="en-US" sz="1200" dirty="0"/>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70739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4"/>
            </a:pPr>
            <a:r>
              <a:rPr lang="en-US" sz="1200"/>
              <a:t>B: </a:t>
            </a:r>
            <a:r>
              <a:rPr lang="en-GB"/>
              <a:t>2*(P*R)/(P+R)</a:t>
            </a:r>
            <a:endParaRPr lang="en-US" sz="1200"/>
          </a:p>
          <a:p>
            <a:pPr marL="305798" indent="-305798">
              <a:buFont typeface="+mj-lt"/>
              <a:buAutoNum type="arabicPeriod" startAt="3"/>
            </a:pPr>
            <a:endParaRPr lang="en-US" sz="1200" dirty="0"/>
          </a:p>
          <a:p>
            <a:pPr marL="305798" indent="-305798">
              <a:buFont typeface="+mj-lt"/>
              <a:buAutoNum type="arabicPeriod" startAt="3"/>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862027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r>
              <a:rPr lang="en-US" sz="1200"/>
              <a:t> False</a:t>
            </a:r>
          </a:p>
          <a:p>
            <a:pPr marL="305798" indent="-305798">
              <a:buFont typeface="+mj-lt"/>
              <a:buAutoNum type="arabicPeriod"/>
            </a:pPr>
            <a:r>
              <a:rPr lang="en-US" sz="1200"/>
              <a:t> False</a:t>
            </a:r>
          </a:p>
          <a:p>
            <a:pPr marL="305798" indent="-305798">
              <a:buFont typeface="+mj-lt"/>
              <a:buAutoNum type="arabicPeriod"/>
            </a:pPr>
            <a:r>
              <a:rPr lang="en-US" sz="1200"/>
              <a:t> C: 0.50</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662902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defTabSz="815462">
              <a:defRPr/>
            </a:pPr>
            <a:r>
              <a:rPr lang="en-US" sz="1200" dirty="0"/>
              <a:t>4. B: </a:t>
            </a:r>
            <a:r>
              <a:rPr lang="en-GB" dirty="0"/>
              <a:t>2*(P*R)/(P+R)</a:t>
            </a:r>
            <a:endParaRPr lang="en-US" sz="1200" dirty="0"/>
          </a:p>
          <a:p>
            <a:pPr marL="305798" indent="-305798">
              <a:buFont typeface="+mj-lt"/>
              <a:buAutoNum type="arabicPeriod" startAt="3"/>
            </a:pPr>
            <a:endParaRPr lang="en-US" sz="1200" dirty="0"/>
          </a:p>
          <a:p>
            <a:pPr marL="305798" indent="-305798">
              <a:buFont typeface="+mj-lt"/>
              <a:buAutoNum type="arabicPeriod" startAt="3"/>
            </a:pP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28817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GB" dirty="0"/>
              <a:t>How can we measure the solution quality? In this presentation, we focus on a basic metric to evaluate system performance in information retrieval. Assume that you developed a search algorithm that helps you to retrieve related words from a corpus that contains 1000 documents.</a:t>
            </a:r>
          </a:p>
          <a:p>
            <a:pPr>
              <a:spcAft>
                <a:spcPts val="1070"/>
              </a:spcAft>
            </a:pPr>
            <a:r>
              <a:rPr lang="en-GB" dirty="0"/>
              <a:t>From these 1000 documents, assume 200 are relevant to the word cat, and the other 800 documents are irrelevant.</a:t>
            </a:r>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71295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GB" dirty="0"/>
              <a:t>You test your solution by searching for the word “cat”. Your algorithm returns 250 documents, where 150 documents are relevant (which means your algorithm missed 50 relevant documents) and 100 documents are irrelevant (which means your algorithm correctly eliminated 700 of the irrelevant documents).</a:t>
            </a:r>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326232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A confusion matrix, also known as an error matrix, is a specific table layout that enables visualization of the performance of an algorithm.</a:t>
            </a:r>
          </a:p>
          <a:p>
            <a:r>
              <a:rPr lang="en-GB" dirty="0"/>
              <a:t>Based on the results for this example, how many </a:t>
            </a:r>
            <a:r>
              <a:rPr lang="en-GB" b="1" dirty="0"/>
              <a:t>relevant</a:t>
            </a:r>
            <a:r>
              <a:rPr lang="en-GB" dirty="0"/>
              <a:t> documents were </a:t>
            </a:r>
            <a:r>
              <a:rPr lang="en-GB" b="1" dirty="0"/>
              <a:t>retrieved</a:t>
            </a:r>
            <a:r>
              <a:rPr lang="en-GB" dirty="0"/>
              <a:t> by the algorithm? The answer is 150 documents. This value is the True positive (Tp).</a:t>
            </a:r>
          </a:p>
          <a:p>
            <a:r>
              <a:rPr lang="en-GB" dirty="0"/>
              <a:t>Based on the results for this example, how many </a:t>
            </a:r>
            <a:r>
              <a:rPr lang="en-GB" b="1" dirty="0"/>
              <a:t>irrelevant</a:t>
            </a:r>
            <a:r>
              <a:rPr lang="en-GB" dirty="0"/>
              <a:t> documents were </a:t>
            </a:r>
            <a:r>
              <a:rPr lang="en-GB" b="1" dirty="0"/>
              <a:t>retrieved</a:t>
            </a:r>
            <a:r>
              <a:rPr lang="en-GB" dirty="0"/>
              <a:t> by the algorithm? The answer is 100 documents (total 250 documents retrieved – 150 relevant documents). This value is the False positive (Fp).</a:t>
            </a:r>
          </a:p>
          <a:p>
            <a:r>
              <a:rPr lang="en-GB" dirty="0"/>
              <a:t>Based on the results for this example, how many </a:t>
            </a:r>
            <a:r>
              <a:rPr lang="en-GB" b="1" dirty="0"/>
              <a:t>relevant</a:t>
            </a:r>
            <a:r>
              <a:rPr lang="en-GB" dirty="0"/>
              <a:t> documents did the algorithm </a:t>
            </a:r>
            <a:r>
              <a:rPr lang="en-GB" b="1" dirty="0"/>
              <a:t>not retrieve</a:t>
            </a:r>
            <a:r>
              <a:rPr lang="en-GB" dirty="0"/>
              <a:t>? The answer is 50 documents. This value is the False negative (Fn).</a:t>
            </a:r>
          </a:p>
          <a:p>
            <a:r>
              <a:rPr lang="en-GB" dirty="0"/>
              <a:t>Based on the results for this example, how many </a:t>
            </a:r>
            <a:r>
              <a:rPr lang="en-GB" b="1" dirty="0"/>
              <a:t>irrelevant</a:t>
            </a:r>
            <a:r>
              <a:rPr lang="en-GB" dirty="0"/>
              <a:t> documents did the algorithm </a:t>
            </a:r>
            <a:r>
              <a:rPr lang="en-GB" b="1" dirty="0"/>
              <a:t>not retrieve</a:t>
            </a:r>
            <a:r>
              <a:rPr lang="en-GB" dirty="0"/>
              <a:t>? The answer is 700 documents. This value is the True negative (Tn).</a:t>
            </a:r>
          </a:p>
          <a:p>
            <a:r>
              <a:rPr lang="en-GB" dirty="0"/>
              <a:t>The objective is to improve the algorithm to decrease the Fp and Fn values.</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29772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We map the confusion matrix to the graph to produce the visuals for Tp, Fp, Tn, and Fn. We add Tp to the retrieved relevant documents area and Fp to the retrieved irrelevant area. We add Fn to the not retrieved relevant area and Tn to the not retrieved irrelevant area.</a:t>
            </a:r>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203281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Accuracy</a:t>
            </a:r>
            <a:r>
              <a:rPr lang="en-GB" dirty="0"/>
              <a:t> is as a numeric measure of how good your algorithm is. It calculates how many correct results your solution managed to identify, which is the proportion of true results among the total number of cases that are examined. </a:t>
            </a:r>
          </a:p>
          <a:p>
            <a:r>
              <a:rPr lang="en-GB" dirty="0"/>
              <a:t>Accuracy is defined by the following formula, which includes the Tp, Tn, Fp, and Fn metrics:</a:t>
            </a:r>
          </a:p>
          <a:p>
            <a:r>
              <a:rPr lang="en-GB" dirty="0"/>
              <a:t>Accuracy = (Tp+Tn)/(Tp+Tn+Fp+Fn)</a:t>
            </a:r>
          </a:p>
          <a:p>
            <a:r>
              <a:rPr lang="en-GB" dirty="0"/>
              <a:t>By applying the values from the example, accuracy can be calculated as follows: </a:t>
            </a:r>
          </a:p>
          <a:p>
            <a:r>
              <a:rPr lang="en-GB" dirty="0"/>
              <a:t>Accuracy = (150+700)/1000 = 0.85</a:t>
            </a:r>
          </a:p>
          <a:p>
            <a:r>
              <a:rPr lang="en-GB" dirty="0"/>
              <a:t>Accuracy is a good measure but only when you have symmetric data sets where the number of positive values and negatives values are almost the same. For example, if your data set is split as 90 positive samples and 10 negative samples, classifying all as positive gives a 0.90 accuracy score. </a:t>
            </a:r>
          </a:p>
          <a:p>
            <a:r>
              <a:rPr lang="en-GB" dirty="0"/>
              <a:t>Therefore, we must look at other metrics such as precision and recall to evaluate the quality of the algorithm.</a:t>
            </a:r>
          </a:p>
          <a:p>
            <a:endParaRPr lang="en-US" dirty="0"/>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81570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Precision</a:t>
            </a:r>
            <a:r>
              <a:rPr lang="en-GB" dirty="0"/>
              <a:t> is a numeric measure that represents the fraction of retrieved documents that are relevant. It is defined by the following formula:</a:t>
            </a:r>
          </a:p>
          <a:p>
            <a:r>
              <a:rPr lang="en-GB" dirty="0"/>
              <a:t>Precision = Tp/(Tp+Fp)</a:t>
            </a:r>
          </a:p>
          <a:p>
            <a:r>
              <a:rPr lang="en-GB" dirty="0"/>
              <a:t>Apply the formula to the example:</a:t>
            </a:r>
          </a:p>
          <a:p>
            <a:r>
              <a:rPr lang="en-GB" dirty="0"/>
              <a:t>Precision = 150/(150+100)</a:t>
            </a:r>
          </a:p>
          <a:p>
            <a:r>
              <a:rPr lang="en-GB" dirty="0"/>
              <a:t>150 retrieved relevant / 250 total retrieved = 0.60</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42627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Recall</a:t>
            </a:r>
            <a:r>
              <a:rPr lang="en-GB" dirty="0"/>
              <a:t> is a numeric measure that represents the fraction of relevant documents that were retrieved. It is defined by the following formula:</a:t>
            </a:r>
          </a:p>
          <a:p>
            <a:r>
              <a:rPr lang="en-GB" dirty="0"/>
              <a:t>Recall = Tp/(Tp+Fn)</a:t>
            </a:r>
          </a:p>
          <a:p>
            <a:r>
              <a:rPr lang="en-GB" dirty="0"/>
              <a:t>Apply the formula to the example:</a:t>
            </a:r>
          </a:p>
          <a:p>
            <a:r>
              <a:rPr lang="en-GB" dirty="0"/>
              <a:t>Recall =150/(150+50)</a:t>
            </a:r>
          </a:p>
          <a:p>
            <a:r>
              <a:rPr lang="en-GB" dirty="0"/>
              <a:t>150 retrieved relevant / 200 total relevant = 0.75</a:t>
            </a:r>
          </a:p>
        </p:txBody>
      </p:sp>
      <p:sp>
        <p:nvSpPr>
          <p:cNvPr id="2" name="Footer Placeholder 1"/>
          <p:cNvSpPr>
            <a:spLocks noGrp="1"/>
          </p:cNvSpPr>
          <p:nvPr>
            <p:ph type="ftr" sz="quarter" idx="4"/>
          </p:nvPr>
        </p:nvSpPr>
        <p:spPr/>
        <p:txBody>
          <a:bodyPr/>
          <a:lstStyle/>
          <a:p>
            <a:r>
              <a:rPr lang="en-US"/>
              <a:t>© Copyright IBM Corporation 2018, 2022</a:t>
            </a:r>
            <a:endParaRPr lang="en-US" dirty="0"/>
          </a:p>
        </p:txBody>
      </p:sp>
    </p:spTree>
    <p:extLst>
      <p:ext uri="{BB962C8B-B14F-4D97-AF65-F5344CB8AC3E}">
        <p14:creationId xmlns:p14="http://schemas.microsoft.com/office/powerpoint/2010/main" val="1649494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2018,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2018,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2018,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2018,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2018,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2018,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2018,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2018,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Natural language processing evaluation metrics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2018,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Natural language processing evaluation metrics</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6.xml"/><Relationship Id="rId5" Type="http://schemas.openxmlformats.org/officeDocument/2006/relationships/image" Target="../media/image23.sv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7.xml"/><Relationship Id="rId5" Type="http://schemas.openxmlformats.org/officeDocument/2006/relationships/image" Target="../media/image23.sv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8.xml"/><Relationship Id="rId5" Type="http://schemas.openxmlformats.org/officeDocument/2006/relationships/image" Target="../media/image25.sv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Natural language processing evaluation metrics</a:t>
            </a:r>
            <a:endParaRPr lang="en-GB" dirty="0"/>
          </a:p>
        </p:txBody>
      </p:sp>
      <p:sp>
        <p:nvSpPr>
          <p:cNvPr id="6" name="Text Placeholder 5"/>
          <p:cNvSpPr>
            <a:spLocks noGrp="1"/>
          </p:cNvSpPr>
          <p:nvPr>
            <p:ph type="body" sz="quarter" idx="11"/>
          </p:nvPr>
        </p:nvSpPr>
        <p:spPr/>
        <p:txBody>
          <a:bodyPr/>
          <a:lstStyle/>
          <a:p>
            <a:endParaRPr lang="en-GB" dirty="0"/>
          </a:p>
        </p:txBody>
      </p:sp>
      <p:sp>
        <p:nvSpPr>
          <p:cNvPr id="2" name="Footer Placeholder 1">
            <a:extLst>
              <a:ext uri="{FF2B5EF4-FFF2-40B4-BE49-F238E27FC236}">
                <a16:creationId xmlns:a16="http://schemas.microsoft.com/office/drawing/2014/main" id="{25511E09-29DA-4757-8049-0F54C7489C6B}"/>
              </a:ext>
            </a:extLst>
          </p:cNvPr>
          <p:cNvSpPr>
            <a:spLocks noGrp="1"/>
          </p:cNvSpPr>
          <p:nvPr>
            <p:ph type="ftr" sz="quarter" idx="10"/>
          </p:nvPr>
        </p:nvSpPr>
        <p:spPr/>
        <p:txBody>
          <a:bodyPr/>
          <a:lstStyle/>
          <a:p>
            <a:pPr>
              <a:defRPr/>
            </a:pPr>
            <a:r>
              <a:rPr lang="en-US"/>
              <a:t>© Copyright IBM Corporation 2018,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evaluation (cont.)</a:t>
            </a:r>
          </a:p>
        </p:txBody>
      </p:sp>
      <p:sp>
        <p:nvSpPr>
          <p:cNvPr id="3" name="Content Placeholder 2"/>
          <p:cNvSpPr>
            <a:spLocks noGrp="1"/>
          </p:cNvSpPr>
          <p:nvPr>
            <p:ph idx="1"/>
          </p:nvPr>
        </p:nvSpPr>
        <p:spPr/>
        <p:txBody>
          <a:bodyPr/>
          <a:lstStyle/>
          <a:p>
            <a:pPr marL="0" indent="0">
              <a:spcAft>
                <a:spcPts val="1200"/>
              </a:spcAft>
              <a:buNone/>
            </a:pPr>
            <a:r>
              <a:rPr lang="en-GB" b="1" dirty="0"/>
              <a:t>F-Score (</a:t>
            </a:r>
            <a:r>
              <a:rPr lang="en-GB" dirty="0"/>
              <a:t>F-measure</a:t>
            </a:r>
            <a:r>
              <a:rPr lang="en-GB" b="1" dirty="0"/>
              <a:t>)</a:t>
            </a:r>
          </a:p>
          <a:p>
            <a:pPr>
              <a:spcAft>
                <a:spcPts val="1200"/>
              </a:spcAft>
            </a:pPr>
            <a:r>
              <a:rPr lang="en-GB" dirty="0"/>
              <a:t>Enables you to tradeoff precision against recall. </a:t>
            </a:r>
          </a:p>
          <a:p>
            <a:pPr>
              <a:spcAft>
                <a:spcPts val="1200"/>
              </a:spcAft>
            </a:pPr>
            <a:r>
              <a:rPr lang="en-GB" dirty="0"/>
              <a:t>The higher the F-score value is, the better the algorithm is. </a:t>
            </a:r>
          </a:p>
          <a:p>
            <a:pPr>
              <a:spcAft>
                <a:spcPts val="1200"/>
              </a:spcAft>
            </a:pPr>
            <a:r>
              <a:rPr lang="en-GB" dirty="0"/>
              <a:t>Here is the formula.</a:t>
            </a:r>
          </a:p>
          <a:p>
            <a:pPr>
              <a:spcAft>
                <a:spcPts val="1200"/>
              </a:spcAft>
            </a:pPr>
            <a:endParaRPr lang="en-GB" dirty="0"/>
          </a:p>
          <a:p>
            <a:pPr>
              <a:spcAft>
                <a:spcPts val="1200"/>
              </a:spcAft>
            </a:pPr>
            <a:endParaRPr lang="en-GB" dirty="0"/>
          </a:p>
          <a:p>
            <a:pPr>
              <a:spcAft>
                <a:spcPts val="1200"/>
              </a:spcAft>
            </a:pPr>
            <a:r>
              <a:rPr lang="en-GB" dirty="0"/>
              <a:t>Apply the formula to the example.</a:t>
            </a:r>
          </a:p>
          <a:p>
            <a:pPr marL="0" indent="0">
              <a:spcAft>
                <a:spcPts val="1200"/>
              </a:spcAft>
              <a:buNone/>
            </a:pPr>
            <a:br>
              <a:rPr lang="en-GB" dirty="0"/>
            </a:br>
            <a:br>
              <a:rPr lang="en-GB" dirty="0"/>
            </a:br>
            <a:br>
              <a:rPr lang="en-GB" dirty="0"/>
            </a:br>
            <a:endParaRPr lang="en-GB" dirty="0"/>
          </a:p>
          <a:p>
            <a:pPr marL="0" indent="0">
              <a:spcAft>
                <a:spcPts val="1200"/>
              </a:spcAft>
              <a:buNone/>
            </a:pPr>
            <a:endParaRPr lang="en-GB" dirty="0"/>
          </a:p>
        </p:txBody>
      </p:sp>
      <p:sp>
        <p:nvSpPr>
          <p:cNvPr id="5" name="AutoShape 3">
            <a:extLst>
              <a:ext uri="{FF2B5EF4-FFF2-40B4-BE49-F238E27FC236}">
                <a16:creationId xmlns:a16="http://schemas.microsoft.com/office/drawing/2014/main" id="{6F88285F-A01F-44A4-A4A2-0E720D382F8A}"/>
              </a:ext>
            </a:extLst>
          </p:cNvPr>
          <p:cNvSpPr>
            <a:spLocks noChangeArrowheads="1"/>
          </p:cNvSpPr>
          <p:nvPr/>
        </p:nvSpPr>
        <p:spPr bwMode="gray">
          <a:xfrm>
            <a:off x="3950653" y="5329873"/>
            <a:ext cx="4127953"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00"/>
              </a:lnSpc>
              <a:buClr>
                <a:srgbClr val="1966B2"/>
              </a:buClr>
            </a:pPr>
            <a:r>
              <a:rPr lang="en-US" sz="1600" dirty="0">
                <a:latin typeface="Courier New" panose="02070309020205020404" pitchFamily="49" charset="0"/>
              </a:rPr>
              <a:t>F = (2*0.60*0.75)/(0.60+0.75)</a:t>
            </a:r>
          </a:p>
          <a:p>
            <a:pPr eaLnBrk="1" hangingPunct="1">
              <a:lnSpc>
                <a:spcPts val="1600"/>
              </a:lnSpc>
              <a:buClr>
                <a:srgbClr val="1966B2"/>
              </a:buClr>
            </a:pPr>
            <a:r>
              <a:rPr lang="en-US" sz="1600" dirty="0">
                <a:latin typeface="Courier New" panose="02070309020205020404" pitchFamily="49" charset="0"/>
              </a:rPr>
              <a:t>F = 0.9/1.35= 0.6667</a:t>
            </a:r>
          </a:p>
        </p:txBody>
      </p:sp>
      <p:sp>
        <p:nvSpPr>
          <p:cNvPr id="6" name="AutoShape 3">
            <a:extLst>
              <a:ext uri="{FF2B5EF4-FFF2-40B4-BE49-F238E27FC236}">
                <a16:creationId xmlns:a16="http://schemas.microsoft.com/office/drawing/2014/main" id="{4845B50E-C8E3-4977-BEA3-85DC565B6583}"/>
              </a:ext>
            </a:extLst>
          </p:cNvPr>
          <p:cNvSpPr>
            <a:spLocks noChangeArrowheads="1"/>
          </p:cNvSpPr>
          <p:nvPr/>
        </p:nvSpPr>
        <p:spPr bwMode="gray">
          <a:xfrm>
            <a:off x="3271428" y="3353277"/>
            <a:ext cx="5486400"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600"/>
              </a:lnSpc>
              <a:buClr>
                <a:srgbClr val="1966B2"/>
              </a:buClr>
            </a:pPr>
            <a:r>
              <a:rPr lang="en-US" sz="1600" b="1" dirty="0">
                <a:latin typeface="Courier New" panose="02070309020205020404" pitchFamily="49" charset="0"/>
              </a:rPr>
              <a:t>F = 2*Precision*Recall/(Precision+Recall)</a:t>
            </a:r>
          </a:p>
        </p:txBody>
      </p:sp>
      <p:sp>
        <p:nvSpPr>
          <p:cNvPr id="4" name="Footer Placeholder 3">
            <a:extLst>
              <a:ext uri="{FF2B5EF4-FFF2-40B4-BE49-F238E27FC236}">
                <a16:creationId xmlns:a16="http://schemas.microsoft.com/office/drawing/2014/main" id="{3252B9D6-5012-4C2C-80D9-015FB001641F}"/>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71366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19460" name="Rectangle 3"/>
          <p:cNvSpPr>
            <a:spLocks noGrp="1" noChangeArrowheads="1"/>
          </p:cNvSpPr>
          <p:nvPr>
            <p:ph idx="1"/>
          </p:nvPr>
        </p:nvSpPr>
        <p:spPr>
          <a:xfrm>
            <a:off x="3204000" y="352800"/>
            <a:ext cx="8506800" cy="6328800"/>
          </a:xfrm>
        </p:spPr>
        <p:txBody>
          <a:bodyPr/>
          <a:lstStyle/>
          <a:p>
            <a:r>
              <a:rPr lang="en-US" dirty="0"/>
              <a:t>Define various metrics to measure the quality of NLP algorithms.</a:t>
            </a:r>
          </a:p>
          <a:p>
            <a:r>
              <a:rPr lang="en-US" dirty="0"/>
              <a:t>Understand the difference between these metrics.</a:t>
            </a:r>
          </a:p>
        </p:txBody>
      </p:sp>
      <p:sp>
        <p:nvSpPr>
          <p:cNvPr id="2" name="Footer Placeholder 1">
            <a:extLst>
              <a:ext uri="{FF2B5EF4-FFF2-40B4-BE49-F238E27FC236}">
                <a16:creationId xmlns:a16="http://schemas.microsoft.com/office/drawing/2014/main" id="{D5D948BA-D360-4481-8C80-5C83204AF35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a:t>
            </a:r>
          </a:p>
        </p:txBody>
      </p:sp>
      <p:sp>
        <p:nvSpPr>
          <p:cNvPr id="21508" name="Rectangle 3"/>
          <p:cNvSpPr>
            <a:spLocks noGrp="1" noChangeArrowheads="1"/>
          </p:cNvSpPr>
          <p:nvPr>
            <p:ph idx="1"/>
          </p:nvPr>
        </p:nvSpPr>
        <p:spPr>
          <a:xfrm>
            <a:off x="208800" y="1170432"/>
            <a:ext cx="11641455" cy="5513832"/>
          </a:xfrm>
        </p:spPr>
        <p:txBody>
          <a:bodyPr/>
          <a:lstStyle/>
          <a:p>
            <a:r>
              <a:rPr lang="en-GB" dirty="0"/>
              <a:t>True or False: To calculate the F-score, you must calculate accuracy first.</a:t>
            </a:r>
          </a:p>
          <a:p>
            <a:r>
              <a:rPr lang="en-GB" dirty="0"/>
              <a:t>True or False: Accuracy is the harmonic mean of precision and recall.</a:t>
            </a:r>
          </a:p>
          <a:p>
            <a:r>
              <a:rPr lang="en-US" dirty="0"/>
              <a:t>Assume that you developed an algorithm and calculated the Precision as 0.5 and the Recall as 0.5, what is the value of F-score in this case?</a:t>
            </a:r>
          </a:p>
          <a:p>
            <a:pPr lvl="1"/>
            <a:r>
              <a:rPr lang="en-US" dirty="0"/>
              <a:t>0.25</a:t>
            </a:r>
          </a:p>
          <a:p>
            <a:pPr lvl="1"/>
            <a:r>
              <a:rPr lang="en-US" dirty="0"/>
              <a:t>1.00</a:t>
            </a:r>
          </a:p>
          <a:p>
            <a:pPr lvl="1"/>
            <a:r>
              <a:rPr lang="en-US" dirty="0"/>
              <a:t>0.50</a:t>
            </a:r>
          </a:p>
          <a:p>
            <a:endParaRPr lang="en-GB" dirty="0"/>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47CE4220-9C9C-4523-BC80-EDF8809FD2F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6" name="Graphic 5" descr="Help">
            <a:extLst>
              <a:ext uri="{FF2B5EF4-FFF2-40B4-BE49-F238E27FC236}">
                <a16:creationId xmlns:a16="http://schemas.microsoft.com/office/drawing/2014/main" id="{8EBA97C3-CA8C-4FB0-A451-98FFE7B48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4"/>
            </a:pPr>
            <a:r>
              <a:rPr lang="en-GB" dirty="0"/>
              <a:t>The F-score is calculated as (hint P=precision, R= Recall):</a:t>
            </a:r>
          </a:p>
          <a:p>
            <a:pPr lvl="1"/>
            <a:r>
              <a:rPr lang="en-GB" dirty="0"/>
              <a:t>2*(P+R)/(P+R)</a:t>
            </a:r>
          </a:p>
          <a:p>
            <a:pPr lvl="1"/>
            <a:r>
              <a:rPr lang="en-GB" dirty="0"/>
              <a:t>2*(P*R)/(P+R)</a:t>
            </a:r>
          </a:p>
          <a:p>
            <a:pPr lvl="1"/>
            <a:r>
              <a:rPr lang="en-GB" dirty="0"/>
              <a:t>(P*R)/2*(P+R)</a:t>
            </a:r>
          </a:p>
          <a:p>
            <a:pPr lvl="1"/>
            <a:r>
              <a:rPr lang="en-GB" dirty="0"/>
              <a:t>(P+R)/2*(P*R)</a:t>
            </a:r>
            <a:endParaRPr lang="en-US" dirty="0"/>
          </a:p>
          <a:p>
            <a:pPr>
              <a:buAutoNum type="arabicPeriod" startAt="4"/>
            </a:pPr>
            <a:endParaRPr lang="en-US" dirty="0"/>
          </a:p>
          <a:p>
            <a:pPr lvl="1"/>
            <a:endParaRPr lang="en-US" dirty="0"/>
          </a:p>
          <a:p>
            <a:pPr>
              <a:buAutoNum type="arabicPeriod" startAt="4"/>
            </a:pPr>
            <a:endParaRPr lang="en-US" dirty="0"/>
          </a:p>
        </p:txBody>
      </p:sp>
      <p:sp>
        <p:nvSpPr>
          <p:cNvPr id="2" name="Footer Placeholder 1">
            <a:extLst>
              <a:ext uri="{FF2B5EF4-FFF2-40B4-BE49-F238E27FC236}">
                <a16:creationId xmlns:a16="http://schemas.microsoft.com/office/drawing/2014/main" id="{05903D43-029A-48C4-B92F-0CA42AEA954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6" name="Graphic 5" descr="Help">
            <a:extLst>
              <a:ext uri="{FF2B5EF4-FFF2-40B4-BE49-F238E27FC236}">
                <a16:creationId xmlns:a16="http://schemas.microsoft.com/office/drawing/2014/main" id="{36C1D36E-5F3B-4EC6-8363-026645BE6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79328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a:t>
            </a:r>
          </a:p>
        </p:txBody>
      </p:sp>
      <p:sp>
        <p:nvSpPr>
          <p:cNvPr id="21508" name="Rectangle 3"/>
          <p:cNvSpPr>
            <a:spLocks noGrp="1" noChangeArrowheads="1"/>
          </p:cNvSpPr>
          <p:nvPr>
            <p:ph idx="1"/>
          </p:nvPr>
        </p:nvSpPr>
        <p:spPr>
          <a:xfrm>
            <a:off x="208800" y="1170432"/>
            <a:ext cx="11641455" cy="5513832"/>
          </a:xfrm>
        </p:spPr>
        <p:txBody>
          <a:bodyPr/>
          <a:lstStyle/>
          <a:p>
            <a:r>
              <a:rPr lang="en-GB" dirty="0"/>
              <a:t>True or </a:t>
            </a:r>
            <a:r>
              <a:rPr lang="en-GB" u="sng" dirty="0">
                <a:solidFill>
                  <a:schemeClr val="accent2"/>
                </a:solidFill>
              </a:rPr>
              <a:t>False</a:t>
            </a:r>
            <a:r>
              <a:rPr lang="en-GB" dirty="0"/>
              <a:t>: To calculate the F-score, you must calculate accuracy first.</a:t>
            </a:r>
          </a:p>
          <a:p>
            <a:r>
              <a:rPr lang="en-GB" dirty="0"/>
              <a:t>True or </a:t>
            </a:r>
            <a:r>
              <a:rPr lang="en-GB" u="sng" dirty="0">
                <a:solidFill>
                  <a:schemeClr val="accent2"/>
                </a:solidFill>
              </a:rPr>
              <a:t>False</a:t>
            </a:r>
            <a:r>
              <a:rPr lang="en-GB" dirty="0"/>
              <a:t>: Accuracy is the harmonic mean of precision and recall.</a:t>
            </a:r>
          </a:p>
          <a:p>
            <a:r>
              <a:rPr lang="en-US" dirty="0"/>
              <a:t>Assume that you developed an algorithm and calculated the Precision as 0.5 and the Recall as 0.5. What is the value of F-score in this case?</a:t>
            </a:r>
          </a:p>
          <a:p>
            <a:pPr lvl="1"/>
            <a:r>
              <a:rPr lang="en-US" dirty="0"/>
              <a:t>0.25</a:t>
            </a:r>
          </a:p>
          <a:p>
            <a:pPr lvl="1"/>
            <a:r>
              <a:rPr lang="en-US" dirty="0"/>
              <a:t>1.00</a:t>
            </a:r>
          </a:p>
          <a:p>
            <a:pPr lvl="1"/>
            <a:r>
              <a:rPr lang="en-US" u="sng" dirty="0">
                <a:solidFill>
                  <a:schemeClr val="accent2"/>
                </a:solidFill>
              </a:rPr>
              <a:t>0.50</a:t>
            </a:r>
            <a:r>
              <a:rPr lang="en-GB" u="sng" dirty="0">
                <a:solidFill>
                  <a:schemeClr val="accent2"/>
                </a:solidFill>
              </a:rPr>
              <a:t> </a:t>
            </a:r>
          </a:p>
          <a:p>
            <a:endParaRPr lang="en-GB" dirty="0"/>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9028899C-1123-4154-B3FB-15076F3C8CE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7" name="Graphic 6" descr="Checklist">
            <a:extLst>
              <a:ext uri="{FF2B5EF4-FFF2-40B4-BE49-F238E27FC236}">
                <a16:creationId xmlns:a16="http://schemas.microsoft.com/office/drawing/2014/main" id="{F102D37A-DD4F-4373-9D53-CA17FABF54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257307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4"/>
            </a:pPr>
            <a:r>
              <a:rPr lang="en-GB" dirty="0"/>
              <a:t>F-score is calculated as (hint P=precision, R= Recall):</a:t>
            </a:r>
          </a:p>
          <a:p>
            <a:pPr lvl="1"/>
            <a:r>
              <a:rPr lang="en-GB" dirty="0"/>
              <a:t>2*(P+R)/(P+R)</a:t>
            </a:r>
          </a:p>
          <a:p>
            <a:pPr lvl="1"/>
            <a:r>
              <a:rPr lang="en-GB" u="sng" dirty="0">
                <a:solidFill>
                  <a:schemeClr val="accent2"/>
                </a:solidFill>
              </a:rPr>
              <a:t>2*(P*R)/(P+R)</a:t>
            </a:r>
          </a:p>
          <a:p>
            <a:pPr lvl="1"/>
            <a:r>
              <a:rPr lang="en-GB" dirty="0"/>
              <a:t>(P*R)/2*(P+R)</a:t>
            </a:r>
          </a:p>
          <a:p>
            <a:pPr lvl="1"/>
            <a:r>
              <a:rPr lang="en-GB" dirty="0"/>
              <a:t>(P+R)/2*(P*R) </a:t>
            </a:r>
            <a:endParaRPr lang="en-US" dirty="0"/>
          </a:p>
          <a:p>
            <a:pPr lvl="1"/>
            <a:endParaRPr lang="en-US" dirty="0"/>
          </a:p>
          <a:p>
            <a:pPr>
              <a:buAutoNum type="arabicPeriod" startAt="4"/>
            </a:pPr>
            <a:endParaRPr lang="en-US" dirty="0"/>
          </a:p>
          <a:p>
            <a:pPr lvl="1"/>
            <a:endParaRPr lang="en-US" dirty="0"/>
          </a:p>
          <a:p>
            <a:pPr>
              <a:buAutoNum type="arabicPeriod" startAt="4"/>
            </a:pPr>
            <a:endParaRPr lang="en-US" dirty="0"/>
          </a:p>
        </p:txBody>
      </p:sp>
      <p:sp>
        <p:nvSpPr>
          <p:cNvPr id="2" name="Footer Placeholder 1">
            <a:extLst>
              <a:ext uri="{FF2B5EF4-FFF2-40B4-BE49-F238E27FC236}">
                <a16:creationId xmlns:a16="http://schemas.microsoft.com/office/drawing/2014/main" id="{902EEA83-5D09-41D0-98D4-51EDC6B205A4}"/>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7" name="Graphic 6" descr="Checklist">
            <a:extLst>
              <a:ext uri="{FF2B5EF4-FFF2-40B4-BE49-F238E27FC236}">
                <a16:creationId xmlns:a16="http://schemas.microsoft.com/office/drawing/2014/main" id="{30B2500B-6ED6-4CBA-94C9-42B560AEAE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28780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dirty="0"/>
              <a:t>Define various metrics to measure the quality of NLP algorithms.</a:t>
            </a:r>
          </a:p>
          <a:p>
            <a:r>
              <a:rPr lang="en-US" dirty="0"/>
              <a:t>Explain the difference between these metrics.</a:t>
            </a:r>
          </a:p>
        </p:txBody>
      </p:sp>
      <p:sp>
        <p:nvSpPr>
          <p:cNvPr id="2" name="Footer Placeholder 1">
            <a:extLst>
              <a:ext uri="{FF2B5EF4-FFF2-40B4-BE49-F238E27FC236}">
                <a16:creationId xmlns:a16="http://schemas.microsoft.com/office/drawing/2014/main" id="{444664CA-13DB-4F07-ADD8-2E76D0F2BE96}"/>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System evaluation</a:t>
            </a:r>
          </a:p>
        </p:txBody>
      </p:sp>
      <p:sp>
        <p:nvSpPr>
          <p:cNvPr id="3" name="Content Placeholder 2"/>
          <p:cNvSpPr>
            <a:spLocks noGrp="1"/>
          </p:cNvSpPr>
          <p:nvPr>
            <p:ph idx="1"/>
          </p:nvPr>
        </p:nvSpPr>
        <p:spPr>
          <a:xfrm>
            <a:off x="208800" y="1164168"/>
            <a:ext cx="11641455" cy="5513832"/>
          </a:xfrm>
        </p:spPr>
        <p:txBody>
          <a:bodyPr/>
          <a:lstStyle/>
          <a:p>
            <a:r>
              <a:rPr lang="en-GB" dirty="0"/>
              <a:t>How can we measure the solution quality?</a:t>
            </a:r>
          </a:p>
          <a:p>
            <a:r>
              <a:rPr lang="en-GB" dirty="0"/>
              <a:t>Target:  You developed a new search engine. You must define how well it works.</a:t>
            </a:r>
          </a:p>
          <a:p>
            <a:endParaRPr lang="en-GB" dirty="0"/>
          </a:p>
        </p:txBody>
      </p:sp>
      <p:sp>
        <p:nvSpPr>
          <p:cNvPr id="4" name="Footer Placeholder 3">
            <a:extLst>
              <a:ext uri="{FF2B5EF4-FFF2-40B4-BE49-F238E27FC236}">
                <a16:creationId xmlns:a16="http://schemas.microsoft.com/office/drawing/2014/main" id="{0F1F8870-5D98-45BB-948F-4505BADC5C91}"/>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18" name="Picture 17">
            <a:extLst>
              <a:ext uri="{FF2B5EF4-FFF2-40B4-BE49-F238E27FC236}">
                <a16:creationId xmlns:a16="http://schemas.microsoft.com/office/drawing/2014/main" id="{2134E3C2-C2C7-4535-A5BF-E9EA1BC8319C}"/>
              </a:ext>
            </a:extLst>
          </p:cNvPr>
          <p:cNvPicPr>
            <a:picLocks noChangeAspect="1"/>
          </p:cNvPicPr>
          <p:nvPr/>
        </p:nvPicPr>
        <p:blipFill>
          <a:blip r:embed="rId3"/>
          <a:stretch>
            <a:fillRect/>
          </a:stretch>
        </p:blipFill>
        <p:spPr>
          <a:xfrm>
            <a:off x="1741868" y="2595826"/>
            <a:ext cx="8705088" cy="3956175"/>
          </a:xfrm>
          <a:prstGeom prst="rect">
            <a:avLst/>
          </a:prstGeom>
        </p:spPr>
      </p:pic>
    </p:spTree>
    <p:extLst>
      <p:ext uri="{BB962C8B-B14F-4D97-AF65-F5344CB8AC3E}">
        <p14:creationId xmlns:p14="http://schemas.microsoft.com/office/powerpoint/2010/main" val="35423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System evaluation (cont.)</a:t>
            </a:r>
          </a:p>
        </p:txBody>
      </p:sp>
      <p:sp>
        <p:nvSpPr>
          <p:cNvPr id="3" name="Content Placeholder 2"/>
          <p:cNvSpPr>
            <a:spLocks noGrp="1"/>
          </p:cNvSpPr>
          <p:nvPr>
            <p:ph idx="1"/>
          </p:nvPr>
        </p:nvSpPr>
        <p:spPr>
          <a:xfrm>
            <a:off x="208800" y="1164168"/>
            <a:ext cx="11641455" cy="5513832"/>
          </a:xfrm>
        </p:spPr>
        <p:txBody>
          <a:bodyPr/>
          <a:lstStyle/>
          <a:p>
            <a:r>
              <a:rPr lang="en-GB" dirty="0"/>
              <a:t>You ran a search test for the word “cat”. </a:t>
            </a:r>
          </a:p>
          <a:p>
            <a:r>
              <a:rPr lang="en-GB" dirty="0"/>
              <a:t>After the test ran, the search engine retrieved the documents that are shown here.</a:t>
            </a:r>
          </a:p>
        </p:txBody>
      </p:sp>
      <p:sp>
        <p:nvSpPr>
          <p:cNvPr id="4" name="Footer Placeholder 3">
            <a:extLst>
              <a:ext uri="{FF2B5EF4-FFF2-40B4-BE49-F238E27FC236}">
                <a16:creationId xmlns:a16="http://schemas.microsoft.com/office/drawing/2014/main" id="{26B9590F-5D65-4CF7-9B9B-58D67934CEF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5" name="Picture 4">
            <a:extLst>
              <a:ext uri="{FF2B5EF4-FFF2-40B4-BE49-F238E27FC236}">
                <a16:creationId xmlns:a16="http://schemas.microsoft.com/office/drawing/2014/main" id="{5E82F4AF-60FE-40B0-B68F-6E55763390F8}"/>
              </a:ext>
            </a:extLst>
          </p:cNvPr>
          <p:cNvPicPr>
            <a:picLocks noChangeAspect="1"/>
          </p:cNvPicPr>
          <p:nvPr/>
        </p:nvPicPr>
        <p:blipFill>
          <a:blip r:embed="rId3"/>
          <a:stretch>
            <a:fillRect/>
          </a:stretch>
        </p:blipFill>
        <p:spPr>
          <a:xfrm>
            <a:off x="1637756" y="2357120"/>
            <a:ext cx="8809200" cy="4194881"/>
          </a:xfrm>
          <a:prstGeom prst="rect">
            <a:avLst/>
          </a:prstGeom>
        </p:spPr>
      </p:pic>
    </p:spTree>
    <p:extLst>
      <p:ext uri="{BB962C8B-B14F-4D97-AF65-F5344CB8AC3E}">
        <p14:creationId xmlns:p14="http://schemas.microsoft.com/office/powerpoint/2010/main" val="29496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System evaluation (cont.)</a:t>
            </a:r>
          </a:p>
        </p:txBody>
      </p:sp>
      <p:sp>
        <p:nvSpPr>
          <p:cNvPr id="3" name="Content Placeholder 2"/>
          <p:cNvSpPr>
            <a:spLocks noGrp="1"/>
          </p:cNvSpPr>
          <p:nvPr>
            <p:ph idx="1"/>
          </p:nvPr>
        </p:nvSpPr>
        <p:spPr>
          <a:xfrm>
            <a:off x="208800" y="1164168"/>
            <a:ext cx="11641455" cy="5513832"/>
          </a:xfrm>
        </p:spPr>
        <p:txBody>
          <a:bodyPr/>
          <a:lstStyle/>
          <a:p>
            <a:r>
              <a:rPr lang="en-GB" dirty="0"/>
              <a:t>Confusion matrix</a:t>
            </a:r>
          </a:p>
          <a:p>
            <a:endParaRPr lang="en-GB" dirty="0"/>
          </a:p>
          <a:p>
            <a:endParaRPr lang="en-GB" dirty="0"/>
          </a:p>
          <a:p>
            <a:endParaRPr lang="en-GB" dirty="0"/>
          </a:p>
          <a:p>
            <a:endParaRPr lang="en-GB" dirty="0"/>
          </a:p>
          <a:p>
            <a:pPr lvl="1"/>
            <a:r>
              <a:rPr lang="en-GB" dirty="0"/>
              <a:t>How many </a:t>
            </a:r>
            <a:r>
              <a:rPr lang="en-GB" b="1" dirty="0"/>
              <a:t>relevant</a:t>
            </a:r>
            <a:r>
              <a:rPr lang="en-GB" dirty="0"/>
              <a:t> documents were </a:t>
            </a:r>
            <a:r>
              <a:rPr lang="en-GB" b="1" dirty="0"/>
              <a:t>retrieved</a:t>
            </a:r>
            <a:r>
              <a:rPr lang="en-GB" dirty="0"/>
              <a:t> by the algorithm? </a:t>
            </a:r>
            <a:br>
              <a:rPr lang="en-GB" dirty="0"/>
            </a:br>
            <a:r>
              <a:rPr lang="en-GB" dirty="0"/>
              <a:t>150 documents </a:t>
            </a:r>
            <a:r>
              <a:rPr lang="en-GB" dirty="0">
                <a:sym typeface="Wingdings" panose="05000000000000000000" pitchFamily="2" charset="2"/>
              </a:rPr>
              <a:t> </a:t>
            </a:r>
            <a:r>
              <a:rPr lang="en-GB" dirty="0"/>
              <a:t>True positive (Tp).</a:t>
            </a:r>
          </a:p>
          <a:p>
            <a:pPr lvl="1"/>
            <a:r>
              <a:rPr lang="en-GB" dirty="0"/>
              <a:t>How many </a:t>
            </a:r>
            <a:r>
              <a:rPr lang="en-GB" b="1" dirty="0"/>
              <a:t>irrelevant</a:t>
            </a:r>
            <a:r>
              <a:rPr lang="en-GB" dirty="0"/>
              <a:t> documents were </a:t>
            </a:r>
            <a:r>
              <a:rPr lang="en-GB" b="1" dirty="0"/>
              <a:t>retrieved</a:t>
            </a:r>
            <a:r>
              <a:rPr lang="en-GB" dirty="0"/>
              <a:t> by the algorithm? </a:t>
            </a:r>
            <a:br>
              <a:rPr lang="en-GB" dirty="0"/>
            </a:br>
            <a:r>
              <a:rPr lang="en-GB" dirty="0"/>
              <a:t>100 documents </a:t>
            </a:r>
            <a:r>
              <a:rPr lang="en-GB" dirty="0">
                <a:sym typeface="Wingdings" panose="05000000000000000000" pitchFamily="2" charset="2"/>
              </a:rPr>
              <a:t> </a:t>
            </a:r>
            <a:r>
              <a:rPr lang="en-GB" dirty="0"/>
              <a:t>False positive (Fp)</a:t>
            </a:r>
            <a:br>
              <a:rPr lang="en-GB" dirty="0"/>
            </a:br>
            <a:r>
              <a:rPr lang="en-GB" dirty="0"/>
              <a:t>(total 250 documents retrieved – 150 relevant documents). </a:t>
            </a:r>
          </a:p>
          <a:p>
            <a:pPr lvl="1"/>
            <a:r>
              <a:rPr lang="en-GB" dirty="0"/>
              <a:t>How many </a:t>
            </a:r>
            <a:r>
              <a:rPr lang="en-GB" b="1" dirty="0"/>
              <a:t>relevant</a:t>
            </a:r>
            <a:r>
              <a:rPr lang="en-GB" dirty="0"/>
              <a:t> documents did the algorithm </a:t>
            </a:r>
            <a:r>
              <a:rPr lang="en-GB" b="1" dirty="0"/>
              <a:t>not retrieve</a:t>
            </a:r>
            <a:r>
              <a:rPr lang="en-GB" dirty="0"/>
              <a:t>?</a:t>
            </a:r>
            <a:br>
              <a:rPr lang="en-GB" dirty="0"/>
            </a:br>
            <a:r>
              <a:rPr lang="en-GB" dirty="0"/>
              <a:t>50 documents </a:t>
            </a:r>
            <a:r>
              <a:rPr lang="en-GB" dirty="0">
                <a:sym typeface="Wingdings" panose="05000000000000000000" pitchFamily="2" charset="2"/>
              </a:rPr>
              <a:t> </a:t>
            </a:r>
            <a:r>
              <a:rPr lang="en-GB" dirty="0"/>
              <a:t>False negative (Fn).</a:t>
            </a:r>
          </a:p>
          <a:p>
            <a:pPr lvl="1"/>
            <a:r>
              <a:rPr lang="en-GB" dirty="0"/>
              <a:t>How many </a:t>
            </a:r>
            <a:r>
              <a:rPr lang="en-GB" b="1" dirty="0"/>
              <a:t>irrelevant</a:t>
            </a:r>
            <a:r>
              <a:rPr lang="en-GB" dirty="0"/>
              <a:t> documents did the algorithm </a:t>
            </a:r>
            <a:r>
              <a:rPr lang="en-GB" b="1" dirty="0"/>
              <a:t>not retrieve</a:t>
            </a:r>
            <a:r>
              <a:rPr lang="en-GB" dirty="0"/>
              <a:t>?</a:t>
            </a:r>
            <a:br>
              <a:rPr lang="en-GB" dirty="0"/>
            </a:br>
            <a:r>
              <a:rPr lang="en-GB" dirty="0"/>
              <a:t>700 documents </a:t>
            </a:r>
            <a:r>
              <a:rPr lang="en-GB" dirty="0">
                <a:sym typeface="Wingdings" panose="05000000000000000000" pitchFamily="2" charset="2"/>
              </a:rPr>
              <a:t> </a:t>
            </a:r>
            <a:r>
              <a:rPr lang="en-GB" dirty="0"/>
              <a:t>True negative (Tn).</a:t>
            </a:r>
          </a:p>
          <a:p>
            <a:r>
              <a:rPr lang="en-GB" dirty="0"/>
              <a:t> </a:t>
            </a:r>
          </a:p>
          <a:p>
            <a:endParaRPr lang="en-GB" dirty="0"/>
          </a:p>
        </p:txBody>
      </p:sp>
      <p:sp>
        <p:nvSpPr>
          <p:cNvPr id="4" name="Footer Placeholder 3">
            <a:extLst>
              <a:ext uri="{FF2B5EF4-FFF2-40B4-BE49-F238E27FC236}">
                <a16:creationId xmlns:a16="http://schemas.microsoft.com/office/drawing/2014/main" id="{DD6AC2CC-0887-44C4-891A-BC763B0266A7}"/>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pic>
        <p:nvPicPr>
          <p:cNvPr id="6" name="Picture 5">
            <a:extLst>
              <a:ext uri="{FF2B5EF4-FFF2-40B4-BE49-F238E27FC236}">
                <a16:creationId xmlns:a16="http://schemas.microsoft.com/office/drawing/2014/main" id="{8181D63C-86A2-4713-97DD-922AF984E485}"/>
              </a:ext>
            </a:extLst>
          </p:cNvPr>
          <p:cNvPicPr>
            <a:picLocks noChangeAspect="1"/>
          </p:cNvPicPr>
          <p:nvPr/>
        </p:nvPicPr>
        <p:blipFill>
          <a:blip r:embed="rId3"/>
          <a:stretch>
            <a:fillRect/>
          </a:stretch>
        </p:blipFill>
        <p:spPr>
          <a:xfrm>
            <a:off x="1741869" y="1530985"/>
            <a:ext cx="8705087" cy="1715135"/>
          </a:xfrm>
          <a:prstGeom prst="rect">
            <a:avLst/>
          </a:prstGeom>
        </p:spPr>
      </p:pic>
    </p:spTree>
    <p:extLst>
      <p:ext uri="{BB962C8B-B14F-4D97-AF65-F5344CB8AC3E}">
        <p14:creationId xmlns:p14="http://schemas.microsoft.com/office/powerpoint/2010/main" val="359113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System evaluation (cont.)</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321" y="1246909"/>
            <a:ext cx="8410337" cy="5181600"/>
          </a:xfrm>
        </p:spPr>
      </p:pic>
      <p:sp>
        <p:nvSpPr>
          <p:cNvPr id="3" name="Footer Placeholder 2">
            <a:extLst>
              <a:ext uri="{FF2B5EF4-FFF2-40B4-BE49-F238E27FC236}">
                <a16:creationId xmlns:a16="http://schemas.microsoft.com/office/drawing/2014/main" id="{16306128-55D4-4E38-B26E-F44D836D5FE7}"/>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25552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System evaluation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dirty="0"/>
              <a:t>Accuracy</a:t>
            </a:r>
          </a:p>
          <a:p>
            <a:r>
              <a:rPr lang="en-GB" dirty="0"/>
              <a:t>Calculates how many correct results your solution managed to identify.</a:t>
            </a:r>
          </a:p>
          <a:p>
            <a:endParaRPr lang="en-GB" dirty="0"/>
          </a:p>
          <a:p>
            <a:endParaRPr lang="en-GB" dirty="0"/>
          </a:p>
          <a:p>
            <a:r>
              <a:rPr lang="en-GB" dirty="0"/>
              <a:t>Apply the formula to the example.</a:t>
            </a:r>
          </a:p>
          <a:p>
            <a:endParaRPr lang="en-GB" dirty="0"/>
          </a:p>
          <a:p>
            <a:endParaRPr lang="en-GB" dirty="0"/>
          </a:p>
          <a:p>
            <a:endParaRPr lang="en-GB" dirty="0"/>
          </a:p>
          <a:p>
            <a:r>
              <a:rPr lang="en-GB" dirty="0"/>
              <a:t>Useful for symmetric data sets where the values of positive and negatives are almost the same. </a:t>
            </a:r>
          </a:p>
        </p:txBody>
      </p:sp>
      <p:sp>
        <p:nvSpPr>
          <p:cNvPr id="4" name="Footer Placeholder 3">
            <a:extLst>
              <a:ext uri="{FF2B5EF4-FFF2-40B4-BE49-F238E27FC236}">
                <a16:creationId xmlns:a16="http://schemas.microsoft.com/office/drawing/2014/main" id="{2992B31B-79E0-4648-8606-ADFCB5518498}"/>
              </a:ext>
            </a:extLst>
          </p:cNvPr>
          <p:cNvSpPr>
            <a:spLocks noGrp="1"/>
          </p:cNvSpPr>
          <p:nvPr>
            <p:ph type="ftr" sz="quarter" idx="11"/>
          </p:nvPr>
        </p:nvSpPr>
        <p:spPr>
          <a:xfrm>
            <a:off x="9855994" y="6681674"/>
            <a:ext cx="2160000" cy="176326"/>
          </a:xfrm>
        </p:spPr>
        <p:txBody>
          <a:bodyPr/>
          <a:lstStyle/>
          <a:p>
            <a:r>
              <a:rPr lang="en-US"/>
              <a:t>© Copyright IBM Corporation 2018, 2022</a:t>
            </a:r>
            <a:endParaRPr lang="en-US" dirty="0"/>
          </a:p>
        </p:txBody>
      </p:sp>
      <p:sp>
        <p:nvSpPr>
          <p:cNvPr id="5" name="AutoShape 3">
            <a:extLst>
              <a:ext uri="{FF2B5EF4-FFF2-40B4-BE49-F238E27FC236}">
                <a16:creationId xmlns:a16="http://schemas.microsoft.com/office/drawing/2014/main" id="{35553D51-B136-4571-935E-96B602C1872E}"/>
              </a:ext>
            </a:extLst>
          </p:cNvPr>
          <p:cNvSpPr>
            <a:spLocks noChangeArrowheads="1"/>
          </p:cNvSpPr>
          <p:nvPr/>
        </p:nvSpPr>
        <p:spPr bwMode="gray">
          <a:xfrm>
            <a:off x="3716972" y="2016410"/>
            <a:ext cx="4127953"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00"/>
              </a:lnSpc>
              <a:buClr>
                <a:srgbClr val="1966B2"/>
              </a:buClr>
            </a:pPr>
            <a:r>
              <a:rPr lang="en-US" sz="1600" b="1" dirty="0">
                <a:latin typeface="Courier New" panose="02070309020205020404" pitchFamily="49" charset="0"/>
              </a:rPr>
              <a:t>Accuracy = (Tp+Tn)/(</a:t>
            </a:r>
            <a:r>
              <a:rPr lang="en-US" sz="1600" b="1" dirty="0" err="1">
                <a:latin typeface="Courier New" panose="02070309020205020404" pitchFamily="49" charset="0"/>
              </a:rPr>
              <a:t>Tp+Tn+Fp+Fn</a:t>
            </a:r>
            <a:r>
              <a:rPr lang="en-US" sz="1600" b="1" dirty="0">
                <a:latin typeface="Courier New" panose="02070309020205020404" pitchFamily="49" charset="0"/>
              </a:rPr>
              <a:t>)</a:t>
            </a:r>
          </a:p>
        </p:txBody>
      </p:sp>
      <p:sp>
        <p:nvSpPr>
          <p:cNvPr id="6" name="AutoShape 3">
            <a:extLst>
              <a:ext uri="{FF2B5EF4-FFF2-40B4-BE49-F238E27FC236}">
                <a16:creationId xmlns:a16="http://schemas.microsoft.com/office/drawing/2014/main" id="{1B802072-46BB-4C12-B222-E1550E4D3BFF}"/>
              </a:ext>
            </a:extLst>
          </p:cNvPr>
          <p:cNvSpPr>
            <a:spLocks noChangeArrowheads="1"/>
          </p:cNvSpPr>
          <p:nvPr/>
        </p:nvSpPr>
        <p:spPr bwMode="gray">
          <a:xfrm>
            <a:off x="3716971" y="3861573"/>
            <a:ext cx="4127953"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00"/>
              </a:lnSpc>
              <a:buClr>
                <a:srgbClr val="1966B2"/>
              </a:buClr>
            </a:pPr>
            <a:r>
              <a:rPr lang="en-US" sz="1600" dirty="0">
                <a:latin typeface="Courier New" panose="02070309020205020404" pitchFamily="49" charset="0"/>
              </a:rPr>
              <a:t>Accuracy = (150+700)/(1000)</a:t>
            </a:r>
          </a:p>
        </p:txBody>
      </p:sp>
    </p:spTree>
    <p:extLst>
      <p:ext uri="{BB962C8B-B14F-4D97-AF65-F5344CB8AC3E}">
        <p14:creationId xmlns:p14="http://schemas.microsoft.com/office/powerpoint/2010/main" val="27164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evaluation (cont.)</a:t>
            </a:r>
          </a:p>
        </p:txBody>
      </p:sp>
      <p:sp>
        <p:nvSpPr>
          <p:cNvPr id="3" name="Content Placeholder 2"/>
          <p:cNvSpPr>
            <a:spLocks noGrp="1"/>
          </p:cNvSpPr>
          <p:nvPr>
            <p:ph idx="1"/>
          </p:nvPr>
        </p:nvSpPr>
        <p:spPr/>
        <p:txBody>
          <a:bodyPr/>
          <a:lstStyle/>
          <a:p>
            <a:pPr marL="0" indent="0">
              <a:spcAft>
                <a:spcPts val="1200"/>
              </a:spcAft>
              <a:buNone/>
            </a:pPr>
            <a:r>
              <a:rPr lang="en-GB" b="1" dirty="0"/>
              <a:t>Precision </a:t>
            </a:r>
          </a:p>
          <a:p>
            <a:pPr>
              <a:spcAft>
                <a:spcPts val="1200"/>
              </a:spcAft>
            </a:pPr>
            <a:r>
              <a:rPr lang="en-GB" dirty="0"/>
              <a:t>Represents the fraction of retrieved documents that are relevant.</a:t>
            </a:r>
          </a:p>
          <a:p>
            <a:pPr>
              <a:spcAft>
                <a:spcPts val="1200"/>
              </a:spcAft>
            </a:pPr>
            <a:endParaRPr lang="en-GB" dirty="0"/>
          </a:p>
          <a:p>
            <a:pPr>
              <a:spcAft>
                <a:spcPts val="1200"/>
              </a:spcAft>
            </a:pPr>
            <a:endParaRPr lang="en-GB" dirty="0"/>
          </a:p>
          <a:p>
            <a:pPr>
              <a:spcAft>
                <a:spcPts val="1200"/>
              </a:spcAft>
            </a:pPr>
            <a:r>
              <a:rPr lang="en-GB" dirty="0"/>
              <a:t>Apply the formula to the example.</a:t>
            </a:r>
          </a:p>
          <a:p>
            <a:pPr>
              <a:spcAft>
                <a:spcPts val="1200"/>
              </a:spcAft>
            </a:pPr>
            <a:endParaRPr lang="en-GB" dirty="0"/>
          </a:p>
        </p:txBody>
      </p:sp>
      <p:sp>
        <p:nvSpPr>
          <p:cNvPr id="5" name="AutoShape 3">
            <a:extLst>
              <a:ext uri="{FF2B5EF4-FFF2-40B4-BE49-F238E27FC236}">
                <a16:creationId xmlns:a16="http://schemas.microsoft.com/office/drawing/2014/main" id="{016A9C54-AE4D-423F-9A51-D80E1D8FC1A8}"/>
              </a:ext>
            </a:extLst>
          </p:cNvPr>
          <p:cNvSpPr>
            <a:spLocks noChangeArrowheads="1"/>
          </p:cNvSpPr>
          <p:nvPr/>
        </p:nvSpPr>
        <p:spPr bwMode="gray">
          <a:xfrm>
            <a:off x="3747452" y="4328451"/>
            <a:ext cx="3525522"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00"/>
              </a:lnSpc>
              <a:buClr>
                <a:srgbClr val="1966B2"/>
              </a:buClr>
            </a:pPr>
            <a:r>
              <a:rPr lang="en-US" sz="1600" dirty="0">
                <a:latin typeface="Courier New" panose="02070309020205020404" pitchFamily="49" charset="0"/>
              </a:rPr>
              <a:t>Precision = 150/(150+100) Precision = 150/250 = 0.60</a:t>
            </a:r>
          </a:p>
        </p:txBody>
      </p:sp>
      <p:sp>
        <p:nvSpPr>
          <p:cNvPr id="6" name="AutoShape 3">
            <a:extLst>
              <a:ext uri="{FF2B5EF4-FFF2-40B4-BE49-F238E27FC236}">
                <a16:creationId xmlns:a16="http://schemas.microsoft.com/office/drawing/2014/main" id="{3FD247E8-5979-4925-AF46-AF5E8AD0F8B6}"/>
              </a:ext>
            </a:extLst>
          </p:cNvPr>
          <p:cNvSpPr>
            <a:spLocks noChangeArrowheads="1"/>
          </p:cNvSpPr>
          <p:nvPr/>
        </p:nvSpPr>
        <p:spPr bwMode="gray">
          <a:xfrm>
            <a:off x="3747453" y="2313328"/>
            <a:ext cx="3525521"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600"/>
              </a:lnSpc>
              <a:buClr>
                <a:srgbClr val="1966B2"/>
              </a:buClr>
            </a:pPr>
            <a:r>
              <a:rPr lang="en-US" sz="1600" b="1" dirty="0">
                <a:latin typeface="Courier New" panose="02070309020205020404" pitchFamily="49" charset="0"/>
              </a:rPr>
              <a:t>Precision = </a:t>
            </a:r>
            <a:r>
              <a:rPr lang="en-US" sz="1600" b="1" dirty="0" err="1">
                <a:latin typeface="Courier New" panose="02070309020205020404" pitchFamily="49" charset="0"/>
              </a:rPr>
              <a:t>Tp</a:t>
            </a:r>
            <a:r>
              <a:rPr lang="en-US" sz="1600" b="1" dirty="0">
                <a:latin typeface="Courier New" panose="02070309020205020404" pitchFamily="49" charset="0"/>
              </a:rPr>
              <a:t>/(</a:t>
            </a:r>
            <a:r>
              <a:rPr lang="en-US" sz="1600" b="1" dirty="0" err="1">
                <a:latin typeface="Courier New" panose="02070309020205020404" pitchFamily="49" charset="0"/>
              </a:rPr>
              <a:t>Tp+Fp</a:t>
            </a:r>
            <a:r>
              <a:rPr lang="en-US" sz="1600" b="1" dirty="0">
                <a:latin typeface="Courier New" panose="02070309020205020404" pitchFamily="49" charset="0"/>
              </a:rPr>
              <a:t>)</a:t>
            </a:r>
          </a:p>
        </p:txBody>
      </p:sp>
      <p:sp>
        <p:nvSpPr>
          <p:cNvPr id="4" name="Footer Placeholder 3">
            <a:extLst>
              <a:ext uri="{FF2B5EF4-FFF2-40B4-BE49-F238E27FC236}">
                <a16:creationId xmlns:a16="http://schemas.microsoft.com/office/drawing/2014/main" id="{702F29F4-47B9-4590-AFA1-836021C114D5}"/>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127510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evaluation (cont.)</a:t>
            </a:r>
          </a:p>
        </p:txBody>
      </p:sp>
      <p:sp>
        <p:nvSpPr>
          <p:cNvPr id="3" name="Content Placeholder 2"/>
          <p:cNvSpPr>
            <a:spLocks noGrp="1"/>
          </p:cNvSpPr>
          <p:nvPr>
            <p:ph idx="1"/>
          </p:nvPr>
        </p:nvSpPr>
        <p:spPr/>
        <p:txBody>
          <a:bodyPr/>
          <a:lstStyle/>
          <a:p>
            <a:pPr marL="0" indent="0">
              <a:spcAft>
                <a:spcPts val="1200"/>
              </a:spcAft>
              <a:buNone/>
            </a:pPr>
            <a:r>
              <a:rPr lang="en-GB" b="1" dirty="0"/>
              <a:t>Recall</a:t>
            </a:r>
          </a:p>
          <a:p>
            <a:pPr>
              <a:spcAft>
                <a:spcPts val="1200"/>
              </a:spcAft>
            </a:pPr>
            <a:r>
              <a:rPr lang="en-GB" dirty="0"/>
              <a:t>Represents the fraction of relevant documents that were retrieved.</a:t>
            </a:r>
          </a:p>
          <a:p>
            <a:pPr>
              <a:spcAft>
                <a:spcPts val="1200"/>
              </a:spcAft>
            </a:pPr>
            <a:endParaRPr lang="en-GB" dirty="0"/>
          </a:p>
          <a:p>
            <a:pPr>
              <a:spcAft>
                <a:spcPts val="1200"/>
              </a:spcAft>
            </a:pPr>
            <a:endParaRPr lang="en-GB" dirty="0"/>
          </a:p>
          <a:p>
            <a:pPr marL="0" indent="0">
              <a:spcAft>
                <a:spcPts val="1200"/>
              </a:spcAft>
              <a:buNone/>
            </a:pPr>
            <a:endParaRPr lang="en-GB" dirty="0"/>
          </a:p>
          <a:p>
            <a:pPr>
              <a:spcAft>
                <a:spcPts val="1200"/>
              </a:spcAft>
            </a:pPr>
            <a:r>
              <a:rPr lang="en-GB" dirty="0"/>
              <a:t>Apply the formula to the following example.</a:t>
            </a:r>
          </a:p>
          <a:p>
            <a:pPr>
              <a:spcAft>
                <a:spcPts val="1200"/>
              </a:spcAft>
            </a:pPr>
            <a:endParaRPr lang="en-GB" dirty="0"/>
          </a:p>
          <a:p>
            <a:pPr marL="0" indent="0">
              <a:spcAft>
                <a:spcPts val="1200"/>
              </a:spcAft>
              <a:buNone/>
            </a:pPr>
            <a:endParaRPr lang="en-GB" dirty="0"/>
          </a:p>
        </p:txBody>
      </p:sp>
      <p:sp>
        <p:nvSpPr>
          <p:cNvPr id="5" name="AutoShape 3">
            <a:extLst>
              <a:ext uri="{FF2B5EF4-FFF2-40B4-BE49-F238E27FC236}">
                <a16:creationId xmlns:a16="http://schemas.microsoft.com/office/drawing/2014/main" id="{B3F29335-4CC5-4681-A577-1126FD577362}"/>
              </a:ext>
            </a:extLst>
          </p:cNvPr>
          <p:cNvSpPr>
            <a:spLocks noChangeArrowheads="1"/>
          </p:cNvSpPr>
          <p:nvPr/>
        </p:nvSpPr>
        <p:spPr bwMode="gray">
          <a:xfrm>
            <a:off x="3747453" y="4686914"/>
            <a:ext cx="4127953"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600"/>
              </a:lnSpc>
              <a:buClr>
                <a:srgbClr val="1966B2"/>
              </a:buClr>
            </a:pPr>
            <a:r>
              <a:rPr lang="en-US" sz="1600" dirty="0">
                <a:latin typeface="Courier New" panose="02070309020205020404" pitchFamily="49" charset="0"/>
              </a:rPr>
              <a:t>Recall = (150)/(150+50)</a:t>
            </a:r>
          </a:p>
          <a:p>
            <a:pPr eaLnBrk="1" hangingPunct="1">
              <a:lnSpc>
                <a:spcPts val="1600"/>
              </a:lnSpc>
              <a:buClr>
                <a:srgbClr val="1966B2"/>
              </a:buClr>
            </a:pPr>
            <a:r>
              <a:rPr lang="en-US" sz="1600" dirty="0">
                <a:latin typeface="Courier New" panose="02070309020205020404" pitchFamily="49" charset="0"/>
              </a:rPr>
              <a:t>Recall = 150/200 = 0.75</a:t>
            </a:r>
          </a:p>
        </p:txBody>
      </p:sp>
      <p:sp>
        <p:nvSpPr>
          <p:cNvPr id="6" name="AutoShape 3">
            <a:extLst>
              <a:ext uri="{FF2B5EF4-FFF2-40B4-BE49-F238E27FC236}">
                <a16:creationId xmlns:a16="http://schemas.microsoft.com/office/drawing/2014/main" id="{D966C339-6397-479E-87FA-9EA3A98E6FD1}"/>
              </a:ext>
            </a:extLst>
          </p:cNvPr>
          <p:cNvSpPr>
            <a:spLocks noChangeArrowheads="1"/>
          </p:cNvSpPr>
          <p:nvPr/>
        </p:nvSpPr>
        <p:spPr bwMode="gray">
          <a:xfrm>
            <a:off x="3613876" y="2551114"/>
            <a:ext cx="4127953" cy="979487"/>
          </a:xfrm>
          <a:prstGeom prst="roundRect">
            <a:avLst>
              <a:gd name="adj" fmla="val 10287"/>
            </a:avLst>
          </a:prstGeom>
          <a:solidFill>
            <a:srgbClr val="F5F5F5"/>
          </a:solidFill>
          <a:ln w="19050">
            <a:solidFill>
              <a:srgbClr val="A8A7A5"/>
            </a:solidFill>
            <a:round/>
            <a:headEnd/>
            <a:tailEnd/>
          </a:ln>
          <a:effectLst>
            <a:outerShdw dist="63500" dir="2700000" algn="ctr" rotWithShape="0">
              <a:srgbClr val="E3E4E6"/>
            </a:outerShdw>
          </a:effectLst>
        </p:spPr>
        <p:txBody>
          <a:bodyPr tIns="0" rIns="0" bIns="0" anchor="ctr"/>
          <a:lstStyle>
            <a:lvl1pPr defTabSz="614363" eaLnBrk="0" hangingPunct="0">
              <a:defRPr>
                <a:solidFill>
                  <a:schemeClr val="tx1"/>
                </a:solidFill>
                <a:latin typeface="Calibri" panose="020F0502020204030204" pitchFamily="34" charset="0"/>
                <a:cs typeface="Arial" panose="020B0604020202020204" pitchFamily="34" charset="0"/>
              </a:defRPr>
            </a:lvl1pPr>
            <a:lvl2pPr marL="742950" indent="-285750" defTabSz="614363" eaLnBrk="0" hangingPunct="0">
              <a:defRPr>
                <a:solidFill>
                  <a:schemeClr val="tx1"/>
                </a:solidFill>
                <a:latin typeface="Calibri" panose="020F0502020204030204" pitchFamily="34" charset="0"/>
                <a:cs typeface="Arial" panose="020B0604020202020204" pitchFamily="34" charset="0"/>
              </a:defRPr>
            </a:lvl2pPr>
            <a:lvl3pPr marL="1143000" indent="-228600" defTabSz="614363" eaLnBrk="0" hangingPunct="0">
              <a:defRPr>
                <a:solidFill>
                  <a:schemeClr val="tx1"/>
                </a:solidFill>
                <a:latin typeface="Calibri" panose="020F0502020204030204" pitchFamily="34" charset="0"/>
                <a:cs typeface="Arial" panose="020B0604020202020204" pitchFamily="34" charset="0"/>
              </a:defRPr>
            </a:lvl3pPr>
            <a:lvl4pPr marL="1600200" indent="-228600" defTabSz="614363" eaLnBrk="0" hangingPunct="0">
              <a:defRPr>
                <a:solidFill>
                  <a:schemeClr val="tx1"/>
                </a:solidFill>
                <a:latin typeface="Calibri" panose="020F0502020204030204" pitchFamily="34" charset="0"/>
                <a:cs typeface="Arial" panose="020B0604020202020204" pitchFamily="34" charset="0"/>
              </a:defRPr>
            </a:lvl4pPr>
            <a:lvl5pPr marL="2057400" indent="-228600" defTabSz="614363" eaLnBrk="0" hangingPunct="0">
              <a:defRPr>
                <a:solidFill>
                  <a:schemeClr val="tx1"/>
                </a:solidFill>
                <a:latin typeface="Calibri" panose="020F0502020204030204" pitchFamily="34" charset="0"/>
                <a:cs typeface="Arial" panose="020B0604020202020204" pitchFamily="34" charset="0"/>
              </a:defRPr>
            </a:lvl5pPr>
            <a:lvl6pPr marL="25146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61436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ts val="1600"/>
              </a:lnSpc>
              <a:buClr>
                <a:srgbClr val="1966B2"/>
              </a:buClr>
            </a:pPr>
            <a:r>
              <a:rPr lang="en-US" sz="1600" b="1" dirty="0">
                <a:latin typeface="Courier New" panose="02070309020205020404" pitchFamily="49" charset="0"/>
              </a:rPr>
              <a:t>Recall = Tp/(Tp+Fn)</a:t>
            </a:r>
          </a:p>
        </p:txBody>
      </p:sp>
      <p:sp>
        <p:nvSpPr>
          <p:cNvPr id="4" name="Footer Placeholder 3">
            <a:extLst>
              <a:ext uri="{FF2B5EF4-FFF2-40B4-BE49-F238E27FC236}">
                <a16:creationId xmlns:a16="http://schemas.microsoft.com/office/drawing/2014/main" id="{5793BE92-59A0-4164-8F16-70C21D40B3C8}"/>
              </a:ext>
            </a:extLst>
          </p:cNvPr>
          <p:cNvSpPr>
            <a:spLocks noGrp="1"/>
          </p:cNvSpPr>
          <p:nvPr>
            <p:ph type="ftr" sz="quarter" idx="11"/>
          </p:nvPr>
        </p:nvSpPr>
        <p:spPr/>
        <p:txBody>
          <a:bodyPr/>
          <a:lstStyle/>
          <a:p>
            <a:pPr>
              <a:defRPr/>
            </a:pPr>
            <a:r>
              <a:rPr lang="en-US"/>
              <a:t>© Copyright IBM Corporation 2018, 2022</a:t>
            </a:r>
            <a:endParaRPr lang="en-US" dirty="0"/>
          </a:p>
        </p:txBody>
      </p:sp>
    </p:spTree>
    <p:extLst>
      <p:ext uri="{BB962C8B-B14F-4D97-AF65-F5344CB8AC3E}">
        <p14:creationId xmlns:p14="http://schemas.microsoft.com/office/powerpoint/2010/main" val="3813640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UTIME" val="00:30"/>
  <p:tag name="CLASSAUTHORUOBJONSUMM" val="1"/>
  <p:tag name="CLASSAUTHORUOBJ" val="Define various metrics to measure the quality of NLP algorithms.&#10;Understand the difference between these metrics."/>
  <p:tag name="CLASSAUTHORUDESC" val="This unit explains how to evaluate the quality of your natural language processing (NLP) algorithm."/>
  <p:tag name="CLASSAUTHORCCODE" val="SAAI"/>
  <p:tag name="CLASSAUTHORCVER" val="3"/>
  <p:tag name="CLASSAUTHORUSUFFIX" val="07-NLPeval"/>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6.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7.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8.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9.xml><?xml version="1.0" encoding="utf-8"?>
<p:tagLst xmlns:a="http://schemas.openxmlformats.org/drawingml/2006/main" xmlns:r="http://schemas.openxmlformats.org/officeDocument/2006/relationships" xmlns:p="http://schemas.openxmlformats.org/presentationml/2006/main">
  <p:tag name="CLASSAUTHORALTUSESLIDE" val="1"/>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23</TotalTime>
  <Words>1630</Words>
  <Application>Microsoft Office PowerPoint</Application>
  <PresentationFormat>Custom</PresentationFormat>
  <Paragraphs>171</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Courier New</vt:lpstr>
      <vt:lpstr>IBM Plex Sans</vt:lpstr>
      <vt:lpstr>IBM Plex Sans ExtraLight</vt:lpstr>
      <vt:lpstr>IBM Plex Sans Regular</vt:lpstr>
      <vt:lpstr>Wingdings</vt:lpstr>
      <vt:lpstr>ClassAuthor-Cloud</vt:lpstr>
      <vt:lpstr>ClassAuthor-Cloud Gray</vt:lpstr>
      <vt:lpstr>Natural language processing evaluation metrics</vt:lpstr>
      <vt:lpstr>Unit objectives</vt:lpstr>
      <vt:lpstr>System evaluation</vt:lpstr>
      <vt:lpstr>System evaluation (cont.)</vt:lpstr>
      <vt:lpstr>System evaluation (cont.)</vt:lpstr>
      <vt:lpstr>System evaluation (cont.)</vt:lpstr>
      <vt:lpstr>System evaluation (cont.)</vt:lpstr>
      <vt:lpstr>System evaluation (cont.)</vt:lpstr>
      <vt:lpstr>System evaluation (cont.)</vt:lpstr>
      <vt:lpstr>System evaluation (cont.)</vt:lpstr>
      <vt:lpstr>Unit summary</vt:lpstr>
      <vt:lpstr>Review questions</vt:lpstr>
      <vt:lpstr>Review questions (cont.)</vt:lpstr>
      <vt:lpstr>Review answers</vt:lpstr>
      <vt:lpstr>Review answers (cont.)</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evaluation metrics</dc:title>
  <dc:creator>Marcela Adan</dc:creator>
  <cp:lastModifiedBy>Marcela Adan</cp:lastModifiedBy>
  <cp:revision>7</cp:revision>
  <cp:lastPrinted>2022-06-21T17:49:19Z</cp:lastPrinted>
  <dcterms:created xsi:type="dcterms:W3CDTF">2022-04-04T00:27:12Z</dcterms:created>
  <dcterms:modified xsi:type="dcterms:W3CDTF">2022-06-21T17:49:49Z</dcterms:modified>
</cp:coreProperties>
</file>