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36"/>
  </p:notesMasterIdLst>
  <p:handoutMasterIdLst>
    <p:handoutMasterId r:id="rId37"/>
  </p:handoutMasterIdLst>
  <p:sldIdLst>
    <p:sldId id="256" r:id="rId3"/>
    <p:sldId id="257" r:id="rId4"/>
    <p:sldId id="340" r:id="rId5"/>
    <p:sldId id="297" r:id="rId6"/>
    <p:sldId id="312" r:id="rId7"/>
    <p:sldId id="298" r:id="rId8"/>
    <p:sldId id="341" r:id="rId9"/>
    <p:sldId id="311" r:id="rId10"/>
    <p:sldId id="313" r:id="rId11"/>
    <p:sldId id="314" r:id="rId12"/>
    <p:sldId id="315" r:id="rId13"/>
    <p:sldId id="307" r:id="rId14"/>
    <p:sldId id="309" r:id="rId15"/>
    <p:sldId id="317" r:id="rId16"/>
    <p:sldId id="318" r:id="rId17"/>
    <p:sldId id="320" r:id="rId18"/>
    <p:sldId id="321" r:id="rId19"/>
    <p:sldId id="325" r:id="rId20"/>
    <p:sldId id="324" r:id="rId21"/>
    <p:sldId id="326" r:id="rId22"/>
    <p:sldId id="328" r:id="rId23"/>
    <p:sldId id="327" r:id="rId24"/>
    <p:sldId id="329" r:id="rId25"/>
    <p:sldId id="330" r:id="rId26"/>
    <p:sldId id="331" r:id="rId27"/>
    <p:sldId id="333" r:id="rId28"/>
    <p:sldId id="337" r:id="rId29"/>
    <p:sldId id="336" r:id="rId30"/>
    <p:sldId id="262" r:id="rId31"/>
    <p:sldId id="334" r:id="rId32"/>
    <p:sldId id="342" r:id="rId33"/>
    <p:sldId id="263" r:id="rId34"/>
    <p:sldId id="343" r:id="rId35"/>
  </p:sldIdLst>
  <p:sldSz cx="12188825" cy="6858000"/>
  <p:notesSz cx="6400800" cy="11728450"/>
  <p:custDataLst>
    <p:tags r:id="rId38"/>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814" autoAdjust="0"/>
  </p:normalViewPr>
  <p:slideViewPr>
    <p:cSldViewPr snapToGrid="0">
      <p:cViewPr varScale="1">
        <p:scale>
          <a:sx n="66" d="100"/>
          <a:sy n="66" d="100"/>
        </p:scale>
        <p:origin x="2256" y="60"/>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70"/>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4"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21, 2022</a:t>
            </a:fld>
            <a:endParaRPr lang="en-US"/>
          </a:p>
        </p:txBody>
      </p:sp>
      <p:sp>
        <p:nvSpPr>
          <p:cNvPr id="109572" name="Rectangle 4"/>
          <p:cNvSpPr>
            <a:spLocks noGrp="1" noChangeArrowheads="1"/>
          </p:cNvSpPr>
          <p:nvPr>
            <p:ph type="ftr" sz="quarter" idx="2"/>
          </p:nvPr>
        </p:nvSpPr>
        <p:spPr bwMode="auto">
          <a:xfrm>
            <a:off x="0" y="11140866"/>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4" y="11140866"/>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4"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60" y="5656730"/>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3"/>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2018, 2022</a:t>
            </a:r>
            <a:endParaRPr lang="en-US" dirty="0"/>
          </a:p>
        </p:txBody>
      </p:sp>
      <p:sp>
        <p:nvSpPr>
          <p:cNvPr id="111623" name="Rectangle 7"/>
          <p:cNvSpPr>
            <a:spLocks noGrp="1" noChangeArrowheads="1"/>
          </p:cNvSpPr>
          <p:nvPr>
            <p:ph type="sldNum" sz="quarter" idx="5"/>
          </p:nvPr>
        </p:nvSpPr>
        <p:spPr bwMode="gray">
          <a:xfrm>
            <a:off x="5352060"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3"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2"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21,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US" sz="1200" dirty="0"/>
              <a:t>The </a:t>
            </a:r>
            <a:r>
              <a:rPr lang="en-US" sz="1200" dirty="0" err="1"/>
              <a:t>DoNotPay</a:t>
            </a:r>
            <a:r>
              <a:rPr lang="en-US" sz="1200" dirty="0"/>
              <a:t> </a:t>
            </a:r>
            <a:r>
              <a:rPr lang="en-US" sz="1200" dirty="0" err="1"/>
              <a:t>chatbot</a:t>
            </a:r>
            <a:r>
              <a:rPr lang="en-US" sz="1200" dirty="0"/>
              <a:t> is a popular </a:t>
            </a:r>
            <a:r>
              <a:rPr lang="en-US" sz="1200" dirty="0" err="1"/>
              <a:t>chatbot</a:t>
            </a:r>
            <a:r>
              <a:rPr lang="en-US" sz="1200" dirty="0"/>
              <a:t>. It was created by a </a:t>
            </a:r>
            <a:r>
              <a:rPr lang="en-GB" dirty="0"/>
              <a:t>19-year old Stanford student who is named Joshua Browder, whom is called “Robin Hood of the internet” by the BBC.</a:t>
            </a:r>
          </a:p>
          <a:p>
            <a:pPr>
              <a:spcAft>
                <a:spcPts val="1070"/>
              </a:spcAft>
            </a:pPr>
            <a:r>
              <a:rPr lang="en-GB" dirty="0"/>
              <a:t>Browder used a natural language interface to gather the data that is needed to complete the form. He also used the IBM Watson Assistant service to improve that </a:t>
            </a:r>
            <a:r>
              <a:rPr lang="en-GB" dirty="0" err="1"/>
              <a:t>chatbot’s</a:t>
            </a:r>
            <a:r>
              <a:rPr lang="en-GB" dirty="0"/>
              <a:t> accuracy by 30%.</a:t>
            </a:r>
          </a:p>
          <a:p>
            <a:endParaRPr lang="en-GB" dirty="0"/>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951307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815462">
              <a:defRPr/>
            </a:pPr>
            <a:r>
              <a:rPr lang="en-US" sz="1200" dirty="0"/>
              <a:t>Woebot was created by a team of Stanford psychologists and AI experts. </a:t>
            </a:r>
          </a:p>
          <a:p>
            <a:pPr defTabSz="815462">
              <a:defRPr/>
            </a:pPr>
            <a:r>
              <a:rPr lang="en-US" sz="1200" dirty="0"/>
              <a:t>Woebot uses short chat conversations, sentiment and tone analysis, and word games to help people who are looking for inexpensive therapy. The mission of the creators of Woebot is “to make mental health radically accessible to everyone”.</a:t>
            </a:r>
            <a:endParaRPr lang="en-GB" sz="1200" dirty="0"/>
          </a:p>
          <a:p>
            <a:pPr defTabSz="815462">
              <a:defRPr/>
            </a:pPr>
            <a:r>
              <a:rPr lang="en-GB" sz="1200" dirty="0"/>
              <a:t>Woebot uses a combination of natural language processing, therapeutic expertise, personalized content, and a sense of </a:t>
            </a:r>
            <a:r>
              <a:rPr lang="en-US" sz="1200" dirty="0"/>
              <a:t>humor</a:t>
            </a:r>
            <a:r>
              <a:rPr lang="en-GB" sz="1200" dirty="0"/>
              <a:t> to “create the experience of a therapeutic conversation for all of the people that use the bot.”</a:t>
            </a:r>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1840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140543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Conversational interaction in the chat between the </a:t>
            </a:r>
            <a:r>
              <a:rPr lang="en-GB" dirty="0" err="1"/>
              <a:t>chatbot</a:t>
            </a:r>
            <a:r>
              <a:rPr lang="en-GB" dirty="0"/>
              <a:t> and the user takes place by exchanging natural language messages. Conversational interaction has an important role to play because it must help the customer understand how the </a:t>
            </a:r>
            <a:r>
              <a:rPr lang="en-GB" dirty="0" err="1"/>
              <a:t>chatbot</a:t>
            </a:r>
            <a:r>
              <a:rPr lang="en-GB" dirty="0"/>
              <a:t> can help them while managing expectations.</a:t>
            </a:r>
          </a:p>
          <a:p>
            <a:r>
              <a:rPr lang="en-US" sz="1200" dirty="0"/>
              <a:t>It is important to design the conversation correctly and appropriately for the type of </a:t>
            </a:r>
            <a:r>
              <a:rPr lang="en-US" sz="1200" dirty="0" err="1"/>
              <a:t>chatbot</a:t>
            </a:r>
            <a:r>
              <a:rPr lang="en-US" sz="1200" dirty="0"/>
              <a:t> solution and target audience. Not all solutions need the same amount of conversational interaction, but if you do not deliberately design the conversational interaction, you will not fully realize the potential of the solution to address the needs of your clients.  If clients do not see enough value from the </a:t>
            </a:r>
            <a:r>
              <a:rPr lang="en-US" sz="1200" dirty="0" err="1"/>
              <a:t>chatbot</a:t>
            </a:r>
            <a:r>
              <a:rPr lang="en-US" sz="1200" dirty="0"/>
              <a:t> solution, they are unlikely to continue to use it.</a:t>
            </a:r>
            <a:endParaRPr lang="en-GB" dirty="0"/>
          </a:p>
          <a:p>
            <a:r>
              <a:rPr lang="en-GB" dirty="0"/>
              <a:t>The basic goals of conversational interaction are:</a:t>
            </a:r>
          </a:p>
          <a:p>
            <a:pPr marL="254832" indent="-254832">
              <a:buFont typeface="Arial" panose="020B0604020202020204" pitchFamily="34" charset="0"/>
              <a:buChar char="•"/>
            </a:pPr>
            <a:r>
              <a:rPr lang="en-GB" dirty="0"/>
              <a:t>How to help users and manage their expectations.</a:t>
            </a:r>
          </a:p>
          <a:p>
            <a:pPr marL="254832" indent="-254832">
              <a:buFont typeface="Arial" panose="020B0604020202020204" pitchFamily="34" charset="0"/>
              <a:buChar char="•"/>
            </a:pPr>
            <a:r>
              <a:rPr lang="en-GB" dirty="0"/>
              <a:t>Help achieve the purpose of the solution and drive value.</a:t>
            </a:r>
          </a:p>
          <a:p>
            <a:pPr marL="254832" indent="-254832">
              <a:buFont typeface="Arial" panose="020B0604020202020204" pitchFamily="34" charset="0"/>
              <a:buChar char="•"/>
            </a:pPr>
            <a:r>
              <a:rPr lang="en-GB" dirty="0"/>
              <a:t>Encourage the user to keep using the </a:t>
            </a:r>
            <a:r>
              <a:rPr lang="en-GB" dirty="0" err="1"/>
              <a:t>chatbot</a:t>
            </a:r>
            <a:r>
              <a:rPr lang="en-GB" dirty="0"/>
              <a:t>.</a:t>
            </a:r>
          </a:p>
          <a:p>
            <a:pPr marL="254832" indent="-254832">
              <a:buFont typeface="Arial" panose="020B0604020202020204" pitchFamily="34" charset="0"/>
              <a:buChar char="•"/>
            </a:pPr>
            <a:r>
              <a:rPr lang="en-GB" dirty="0"/>
              <a:t>Derive usable insights about the users.</a:t>
            </a:r>
          </a:p>
          <a:p>
            <a:pPr marL="254832" indent="-254832">
              <a:buFont typeface="Arial" panose="020B0604020202020204" pitchFamily="34" charset="0"/>
              <a:buChar char="•"/>
            </a:pPr>
            <a:r>
              <a:rPr lang="en-GB" dirty="0"/>
              <a:t>Reinforce the brand of the client.</a:t>
            </a:r>
          </a:p>
          <a:p>
            <a:pPr marL="254832" indent="-254832">
              <a:buFont typeface="Arial" panose="020B0604020202020204" pitchFamily="34" charset="0"/>
              <a:buChar char="•"/>
            </a:pPr>
            <a:r>
              <a:rPr lang="en-GB" dirty="0"/>
              <a:t>Increase sympathy and forgiveness in users.</a:t>
            </a:r>
          </a:p>
          <a:p>
            <a:pPr marL="254832" indent="-254832">
              <a:buFont typeface="Arial" panose="020B0604020202020204" pitchFamily="34" charset="0"/>
              <a:buChar char="•"/>
            </a:pPr>
            <a:r>
              <a:rPr lang="en-GB" dirty="0"/>
              <a:t>Make the solution look clever.</a:t>
            </a:r>
          </a:p>
          <a:p>
            <a:r>
              <a:rPr lang="en-GB" dirty="0"/>
              <a:t>To achieve these goals, the dialog must be carefully designed to use the appropriate language and a suitable approach. Designing the </a:t>
            </a:r>
            <a:r>
              <a:rPr lang="en-GB" dirty="0" err="1"/>
              <a:t>chatbot</a:t>
            </a:r>
            <a:r>
              <a:rPr lang="en-GB" dirty="0"/>
              <a:t> is the part that is most removed from development. The result of this design is the overall impression of the </a:t>
            </a:r>
            <a:r>
              <a:rPr lang="en-GB" dirty="0" err="1"/>
              <a:t>chatbot</a:t>
            </a:r>
            <a:r>
              <a:rPr lang="en-GB" dirty="0"/>
              <a:t> on the user.</a:t>
            </a:r>
          </a:p>
          <a:p>
            <a:r>
              <a:rPr lang="en-US" dirty="0"/>
              <a:t>Here are key factors to consider in the conversational design:</a:t>
            </a:r>
          </a:p>
          <a:p>
            <a:pPr marL="254832" indent="-254832">
              <a:buFont typeface="Arial" panose="020B0604020202020204" pitchFamily="34" charset="0"/>
              <a:buChar char="•"/>
            </a:pPr>
            <a:r>
              <a:rPr lang="en-US" dirty="0"/>
              <a:t>Positioning</a:t>
            </a:r>
          </a:p>
          <a:p>
            <a:pPr marL="254832" indent="-254832">
              <a:buFont typeface="Arial" panose="020B0604020202020204" pitchFamily="34" charset="0"/>
              <a:buChar char="•"/>
            </a:pPr>
            <a:r>
              <a:rPr lang="en-US" dirty="0"/>
              <a:t>Tone and personality</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26469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To achieve your </a:t>
            </a:r>
            <a:r>
              <a:rPr lang="en-GB" dirty="0" err="1"/>
              <a:t>chatbot</a:t>
            </a:r>
            <a:r>
              <a:rPr lang="en-GB" dirty="0"/>
              <a:t> design goals, you must define different aspects about how to design your </a:t>
            </a:r>
            <a:r>
              <a:rPr lang="en-GB" dirty="0" err="1"/>
              <a:t>chatbot</a:t>
            </a:r>
            <a:r>
              <a:rPr lang="en-GB" dirty="0"/>
              <a:t>  . </a:t>
            </a:r>
          </a:p>
          <a:p>
            <a:r>
              <a:rPr lang="en-GB" dirty="0"/>
              <a:t>The first concept to consider is positioning. Positioning determines how the solution should relate to the user, and behave when interacting with the user. The positioning of the </a:t>
            </a:r>
            <a:r>
              <a:rPr lang="en-GB" dirty="0" err="1"/>
              <a:t>chatbot</a:t>
            </a:r>
            <a:r>
              <a:rPr lang="en-GB" dirty="0"/>
              <a:t> is a collective term that covers these three aspects:</a:t>
            </a:r>
          </a:p>
          <a:p>
            <a:pPr marL="254832" indent="-254832">
              <a:buFont typeface="Arial" panose="020B0604020202020204" pitchFamily="34" charset="0"/>
              <a:buChar char="•"/>
            </a:pPr>
            <a:r>
              <a:rPr lang="en-GB" dirty="0"/>
              <a:t>Purpose</a:t>
            </a:r>
          </a:p>
          <a:p>
            <a:pPr marL="254832" indent="-254832">
              <a:buFont typeface="Arial" panose="020B0604020202020204" pitchFamily="34" charset="0"/>
              <a:buChar char="•"/>
            </a:pPr>
            <a:r>
              <a:rPr lang="en-GB" dirty="0"/>
              <a:t>Viewpoint</a:t>
            </a:r>
          </a:p>
          <a:p>
            <a:pPr marL="254832" indent="-254832">
              <a:buFont typeface="Arial" panose="020B0604020202020204" pitchFamily="34" charset="0"/>
              <a:buChar char="•"/>
            </a:pPr>
            <a:r>
              <a:rPr lang="en-GB" dirty="0"/>
              <a:t>Proactivity</a:t>
            </a:r>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31419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70000"/>
              </a:lnSpc>
            </a:pPr>
            <a:r>
              <a:rPr lang="en-US" sz="1200" b="1" dirty="0"/>
              <a:t>Purpose</a:t>
            </a:r>
            <a:r>
              <a:rPr lang="en-US" sz="1200" dirty="0"/>
              <a:t>: What is the purpose of the solution? </a:t>
            </a:r>
          </a:p>
          <a:p>
            <a:pPr>
              <a:lnSpc>
                <a:spcPct val="170000"/>
              </a:lnSpc>
            </a:pPr>
            <a:r>
              <a:rPr lang="en-US" sz="1200" dirty="0"/>
              <a:t>A conversational interaction should always have a clear purpose, that is, a well-defined job to do. For example:</a:t>
            </a:r>
          </a:p>
          <a:p>
            <a:pPr marL="254832" indent="-254832">
              <a:lnSpc>
                <a:spcPct val="170000"/>
              </a:lnSpc>
              <a:buFont typeface="Arial" panose="020B0604020202020204" pitchFamily="34" charset="0"/>
              <a:buChar char="•"/>
            </a:pPr>
            <a:r>
              <a:rPr lang="en-US" sz="1200" dirty="0"/>
              <a:t>Clarify or answer the user’s questions.</a:t>
            </a:r>
          </a:p>
          <a:p>
            <a:pPr marL="254832" indent="-254832">
              <a:buFont typeface="Arial" panose="020B0604020202020204" pitchFamily="34" charset="0"/>
              <a:buChar char="•"/>
            </a:pPr>
            <a:r>
              <a:rPr lang="en-US" sz="1200" dirty="0"/>
              <a:t>Guide users to find the information they are looking for.</a:t>
            </a:r>
          </a:p>
          <a:p>
            <a:pPr marL="254832" indent="-254832">
              <a:buFont typeface="Arial" panose="020B0604020202020204" pitchFamily="34" charset="0"/>
              <a:buChar char="•"/>
            </a:pPr>
            <a:r>
              <a:rPr lang="en-US" sz="1200" dirty="0"/>
              <a:t>Help users to complete a process.</a:t>
            </a:r>
          </a:p>
          <a:p>
            <a:pPr marL="254832" indent="-254832">
              <a:buFont typeface="Arial" panose="020B0604020202020204" pitchFamily="34" charset="0"/>
              <a:buChar char="•"/>
            </a:pPr>
            <a:r>
              <a:rPr lang="en-US" sz="1200" dirty="0"/>
              <a:t>Collect the information that is needed to report a problem.</a:t>
            </a:r>
          </a:p>
          <a:p>
            <a:r>
              <a:rPr lang="en-US" sz="1200" dirty="0"/>
              <a:t>The purpose is the “job description” of the </a:t>
            </a:r>
            <a:r>
              <a:rPr lang="en-US" sz="1200" dirty="0" err="1"/>
              <a:t>chatbot</a:t>
            </a:r>
            <a:r>
              <a:rPr lang="en-US" sz="1200" dirty="0"/>
              <a:t>.</a:t>
            </a:r>
          </a:p>
          <a:p>
            <a:pPr defTabSz="815462">
              <a:defRPr/>
            </a:pPr>
            <a:r>
              <a:rPr lang="en-US" sz="1200" dirty="0" err="1"/>
              <a:t>Chatbots</a:t>
            </a:r>
            <a:r>
              <a:rPr lang="en-US" sz="1200" dirty="0"/>
              <a:t>, unlike standard application UI, tend to humanize interactions and they should be tailored to the needs of the users.</a:t>
            </a:r>
          </a:p>
          <a:p>
            <a:endParaRPr lang="en-US" sz="12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398392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GB" b="1" dirty="0"/>
              <a:t>Viewpoint</a:t>
            </a:r>
            <a:r>
              <a:rPr lang="en-GB" dirty="0"/>
              <a:t>: </a:t>
            </a:r>
          </a:p>
          <a:p>
            <a:r>
              <a:rPr lang="en-US" sz="1200" dirty="0"/>
              <a:t>Viewpoint is the role that the </a:t>
            </a:r>
            <a:r>
              <a:rPr lang="en-US" sz="1200" dirty="0" err="1"/>
              <a:t>chatbot</a:t>
            </a:r>
            <a:r>
              <a:rPr lang="en-US" sz="1200" dirty="0"/>
              <a:t> solution should adopt in relation to the end user. As a designer, ask yourself:</a:t>
            </a:r>
          </a:p>
          <a:p>
            <a:pPr marL="171450" indent="-171450">
              <a:buFont typeface="Arial" panose="020B0604020202020204" pitchFamily="34" charset="0"/>
              <a:buChar char="•"/>
            </a:pPr>
            <a:r>
              <a:rPr lang="en-US" sz="1200" dirty="0"/>
              <a:t>Who is the audience? (for example, students, prospect clients, users of your product, tourists, and so on)</a:t>
            </a:r>
            <a:endParaRPr lang="en-US" sz="1100" dirty="0"/>
          </a:p>
          <a:p>
            <a:pPr marL="254832" indent="-254832">
              <a:buFont typeface="Arial" panose="020B0604020202020204" pitchFamily="34" charset="0"/>
              <a:buChar char="•"/>
            </a:pPr>
            <a:r>
              <a:rPr lang="en-US" sz="1200" dirty="0"/>
              <a:t>Who does the </a:t>
            </a:r>
            <a:r>
              <a:rPr lang="en-US" sz="1200" dirty="0" err="1"/>
              <a:t>chatbot</a:t>
            </a:r>
            <a:r>
              <a:rPr lang="en-US" sz="1200" dirty="0"/>
              <a:t> speak on behalf of? (for example, an employee who speaks on behalf of the company, as an advocate or friend to the user who speaks on behalf of the tourism organization, a tutor or teacher who speaks on behalf of a school or university, and so on.)</a:t>
            </a:r>
            <a:endParaRPr lang="en-US" sz="1100" dirty="0"/>
          </a:p>
          <a:p>
            <a:r>
              <a:rPr lang="en-US" sz="1200" dirty="0"/>
              <a:t>The relationship that the bot will have with the user should be decided upon in light of achieving the </a:t>
            </a:r>
            <a:r>
              <a:rPr lang="en-US" sz="1200" i="1" dirty="0"/>
              <a:t>purpose</a:t>
            </a:r>
            <a:r>
              <a:rPr lang="en-US" sz="1200" dirty="0"/>
              <a:t> previously determined: Does the </a:t>
            </a:r>
            <a:r>
              <a:rPr lang="en-US" sz="1200" dirty="0" err="1"/>
              <a:t>chatbot</a:t>
            </a:r>
            <a:r>
              <a:rPr lang="en-US" sz="1200" dirty="0"/>
              <a:t> represent a salesperson? an entertainer? a teacher? an enforcer or regulator? a companion or friend?</a:t>
            </a:r>
            <a:endParaRPr lang="en-US" sz="1100" dirty="0"/>
          </a:p>
          <a:p>
            <a:pPr defTabSz="815462">
              <a:spcAft>
                <a:spcPts val="1070"/>
              </a:spcAft>
              <a:defRPr/>
            </a:pPr>
            <a:r>
              <a:rPr lang="en-US" sz="1200" dirty="0"/>
              <a:t>Viewpoint can be determined through these questions: </a:t>
            </a:r>
            <a:endParaRPr lang="en-US" sz="1100" dirty="0"/>
          </a:p>
          <a:p>
            <a:pPr marL="254832" indent="-254832">
              <a:spcAft>
                <a:spcPts val="1070"/>
              </a:spcAft>
              <a:buFont typeface="Arial" panose="020B0604020202020204" pitchFamily="34" charset="0"/>
              <a:buChar char="•"/>
            </a:pPr>
            <a:r>
              <a:rPr lang="en-GB" dirty="0"/>
              <a:t>What role should the solution play in the relationship between the client and the user? </a:t>
            </a:r>
          </a:p>
          <a:p>
            <a:pPr marL="254832" indent="-254832">
              <a:spcAft>
                <a:spcPts val="1070"/>
              </a:spcAft>
              <a:buFont typeface="Arial" panose="020B0604020202020204" pitchFamily="34" charset="0"/>
              <a:buChar char="•"/>
            </a:pPr>
            <a:r>
              <a:rPr lang="en-GB" dirty="0"/>
              <a:t>Should the </a:t>
            </a:r>
            <a:r>
              <a:rPr lang="en-GB" dirty="0" err="1"/>
              <a:t>chatbot</a:t>
            </a:r>
            <a:r>
              <a:rPr lang="en-GB" dirty="0"/>
              <a:t> present itself as an employee who speaks on behalf of the client and is aligned with the client interests?</a:t>
            </a:r>
          </a:p>
          <a:p>
            <a:pPr marL="254832" indent="-254832">
              <a:spcAft>
                <a:spcPts val="1070"/>
              </a:spcAft>
              <a:buFont typeface="Arial" panose="020B0604020202020204" pitchFamily="34" charset="0"/>
              <a:buChar char="•"/>
            </a:pPr>
            <a:r>
              <a:rPr lang="en-GB" dirty="0"/>
              <a:t>Should the </a:t>
            </a:r>
            <a:r>
              <a:rPr lang="en-GB" dirty="0" err="1"/>
              <a:t>chatbot</a:t>
            </a:r>
            <a:r>
              <a:rPr lang="en-GB" dirty="0"/>
              <a:t> present itself as an advocate or friend to the user who can access the client’s information to help the user?</a:t>
            </a:r>
          </a:p>
          <a:p>
            <a:pPr>
              <a:spcAft>
                <a:spcPts val="1070"/>
              </a:spcAft>
            </a:pPr>
            <a:r>
              <a:rPr lang="en-GB" dirty="0"/>
              <a:t>Some examples of roles or viewpoint are:</a:t>
            </a:r>
          </a:p>
          <a:p>
            <a:pPr marL="254832" indent="-254832">
              <a:spcAft>
                <a:spcPts val="1070"/>
              </a:spcAft>
              <a:buFont typeface="Arial" panose="020B0604020202020204" pitchFamily="34" charset="0"/>
              <a:buChar char="•"/>
            </a:pPr>
            <a:r>
              <a:rPr lang="en-GB" dirty="0"/>
              <a:t>Assistant</a:t>
            </a:r>
          </a:p>
          <a:p>
            <a:pPr marL="254832" indent="-254832">
              <a:spcAft>
                <a:spcPts val="1070"/>
              </a:spcAft>
              <a:buFont typeface="Arial" panose="020B0604020202020204" pitchFamily="34" charset="0"/>
              <a:buChar char="•"/>
            </a:pPr>
            <a:r>
              <a:rPr lang="en-GB" dirty="0"/>
              <a:t>Friend</a:t>
            </a:r>
          </a:p>
          <a:p>
            <a:pPr marL="254832" indent="-254832">
              <a:spcAft>
                <a:spcPts val="1070"/>
              </a:spcAft>
              <a:buFont typeface="Arial" panose="020B0604020202020204" pitchFamily="34" charset="0"/>
              <a:buChar char="•"/>
            </a:pPr>
            <a:r>
              <a:rPr lang="en-GB" dirty="0"/>
              <a:t>Coach</a:t>
            </a:r>
          </a:p>
          <a:p>
            <a:pPr marL="254832" indent="-254832">
              <a:spcAft>
                <a:spcPts val="1070"/>
              </a:spcAft>
              <a:buFont typeface="Arial" panose="020B0604020202020204" pitchFamily="34" charset="0"/>
              <a:buChar char="•"/>
            </a:pPr>
            <a:r>
              <a:rPr lang="en-GB" dirty="0"/>
              <a:t>Motivator</a:t>
            </a:r>
          </a:p>
          <a:p>
            <a:pPr marL="254832" indent="-254832">
              <a:spcAft>
                <a:spcPts val="1070"/>
              </a:spcAft>
              <a:buFont typeface="Arial" panose="020B0604020202020204" pitchFamily="34" charset="0"/>
              <a:buChar char="•"/>
            </a:pPr>
            <a:r>
              <a:rPr lang="en-GB" dirty="0"/>
              <a:t>Salesperson</a:t>
            </a:r>
          </a:p>
          <a:p>
            <a:pPr>
              <a:spcAft>
                <a:spcPts val="1070"/>
              </a:spcAft>
            </a:pPr>
            <a:r>
              <a:rPr lang="en-GB" dirty="0"/>
              <a:t>Another question is, who is the audience? Are they students, prospect clients, users of a product, or others?</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288678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200000"/>
              </a:lnSpc>
            </a:pPr>
            <a:r>
              <a:rPr lang="en-US" sz="2100" b="1" dirty="0"/>
              <a:t>Proactivity</a:t>
            </a:r>
            <a:r>
              <a:rPr lang="en-US" sz="2100" dirty="0"/>
              <a:t> is the degree to which the solution proactively engages and guides the user instead of reacting to the user, that is, waiting for the user to ask a question.</a:t>
            </a:r>
          </a:p>
          <a:p>
            <a:r>
              <a:rPr lang="en-US" sz="1200" dirty="0"/>
              <a:t>A </a:t>
            </a:r>
            <a:r>
              <a:rPr lang="en-US" sz="1200" dirty="0" err="1"/>
              <a:t>chatbot</a:t>
            </a:r>
            <a:r>
              <a:rPr lang="en-US" sz="1200" dirty="0"/>
              <a:t> can be:</a:t>
            </a:r>
          </a:p>
          <a:p>
            <a:pPr marL="254832" indent="-254832">
              <a:buFont typeface="Arial" panose="020B0604020202020204" pitchFamily="34" charset="0"/>
              <a:buChar char="•"/>
            </a:pPr>
            <a:r>
              <a:rPr lang="en-US" sz="1200" b="1" dirty="0"/>
              <a:t>Proactive:</a:t>
            </a:r>
            <a:r>
              <a:rPr lang="en-US" sz="1200" dirty="0"/>
              <a:t> The </a:t>
            </a:r>
            <a:r>
              <a:rPr lang="en-US" sz="1200" dirty="0" err="1"/>
              <a:t>chatbot</a:t>
            </a:r>
            <a:r>
              <a:rPr lang="en-US" sz="1200" dirty="0"/>
              <a:t> reaches out to the user by asking questions, offering information and choices, and guiding the user through processes.</a:t>
            </a:r>
            <a:endParaRPr lang="en-US" sz="1200" b="1" dirty="0"/>
          </a:p>
          <a:p>
            <a:pPr marL="254832" indent="-254832">
              <a:buFont typeface="Arial" panose="020B0604020202020204" pitchFamily="34" charset="0"/>
              <a:buChar char="•"/>
            </a:pPr>
            <a:r>
              <a:rPr lang="en-US" sz="1200" b="1" dirty="0"/>
              <a:t>Reactive:</a:t>
            </a:r>
            <a:r>
              <a:rPr lang="en-US" sz="1200" dirty="0"/>
              <a:t> Apart from a welcome message (and perhaps one or two other statements), your </a:t>
            </a:r>
            <a:r>
              <a:rPr lang="en-US" sz="1200" dirty="0" err="1"/>
              <a:t>chatbot</a:t>
            </a:r>
            <a:r>
              <a:rPr lang="en-US" sz="1200" dirty="0"/>
              <a:t> waits for the user to ask a question. It does not prompt, encourage, or suggest.</a:t>
            </a:r>
          </a:p>
          <a:p>
            <a:pPr marL="254832" indent="-254832">
              <a:buFont typeface="Arial" panose="020B0604020202020204" pitchFamily="34" charset="0"/>
              <a:buChar char="•"/>
            </a:pPr>
            <a:r>
              <a:rPr lang="en-US" sz="1200" b="1" dirty="0"/>
              <a:t>Combination:</a:t>
            </a:r>
            <a:r>
              <a:rPr lang="en-US" sz="1200" dirty="0"/>
              <a:t> In specific circumstances, the </a:t>
            </a:r>
            <a:r>
              <a:rPr lang="en-US" sz="1200" dirty="0" err="1"/>
              <a:t>chatbot</a:t>
            </a:r>
            <a:r>
              <a:rPr lang="en-US" sz="1200" dirty="0"/>
              <a:t> reaches out to the user, asking questions and guiding the user through processes. At other times, the </a:t>
            </a:r>
            <a:r>
              <a:rPr lang="en-US" sz="1200" dirty="0" err="1"/>
              <a:t>chatbot</a:t>
            </a:r>
            <a:r>
              <a:rPr lang="en-US" sz="1200" dirty="0"/>
              <a:t> waits for the user to ask a question.</a:t>
            </a:r>
            <a:endParaRPr lang="en-US"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46460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sz="2100" dirty="0"/>
              <a:t>Imagine a scenario where a </a:t>
            </a:r>
            <a:r>
              <a:rPr lang="en-GB" sz="2100" dirty="0" err="1"/>
              <a:t>chatbot</a:t>
            </a:r>
            <a:r>
              <a:rPr lang="en-GB" sz="2100" dirty="0"/>
              <a:t> is acting as a customer service employee on behalf of a bank. </a:t>
            </a:r>
          </a:p>
          <a:p>
            <a:pPr>
              <a:lnSpc>
                <a:spcPct val="150000"/>
              </a:lnSpc>
            </a:pPr>
            <a:r>
              <a:rPr lang="en-GB" sz="2100" dirty="0"/>
              <a:t>The following conversation represents a proactive </a:t>
            </a:r>
            <a:r>
              <a:rPr lang="en-GB" sz="2100" dirty="0" err="1"/>
              <a:t>chatbot</a:t>
            </a:r>
            <a:r>
              <a:rPr lang="en-GB" sz="2100" dirty="0"/>
              <a:t>:</a:t>
            </a:r>
          </a:p>
          <a:p>
            <a:pPr marL="305798" indent="-305798">
              <a:lnSpc>
                <a:spcPct val="150000"/>
              </a:lnSpc>
              <a:buFont typeface="Arial" panose="020B0604020202020204" pitchFamily="34" charset="0"/>
              <a:buChar char="•"/>
            </a:pPr>
            <a:r>
              <a:rPr lang="en-GB" sz="2100" dirty="0"/>
              <a:t>Customer: When can I receive my new credit card?</a:t>
            </a:r>
          </a:p>
          <a:p>
            <a:pPr marL="305798" indent="-305798">
              <a:lnSpc>
                <a:spcPct val="150000"/>
              </a:lnSpc>
              <a:buFont typeface="Arial" panose="020B0604020202020204" pitchFamily="34" charset="0"/>
              <a:buChar char="•"/>
            </a:pPr>
            <a:r>
              <a:rPr lang="en-GB" sz="2100" dirty="0" err="1"/>
              <a:t>Chatbot</a:t>
            </a:r>
            <a:r>
              <a:rPr lang="en-GB" sz="2100" dirty="0"/>
              <a:t>: An SMS will be sent to your phone after it is ready.</a:t>
            </a:r>
          </a:p>
          <a:p>
            <a:pPr marL="305798" indent="-305798">
              <a:lnSpc>
                <a:spcPct val="150000"/>
              </a:lnSpc>
              <a:buFont typeface="Arial" panose="020B0604020202020204" pitchFamily="34" charset="0"/>
              <a:buChar char="•"/>
            </a:pPr>
            <a:r>
              <a:rPr lang="en-GB" sz="2100" dirty="0" err="1"/>
              <a:t>Chatbot</a:t>
            </a:r>
            <a:r>
              <a:rPr lang="en-GB" sz="2100" dirty="0"/>
              <a:t>: The bank is collaborating with XYZ to provide benefits to our credit card users. Would you be interested in knowing more?</a:t>
            </a:r>
          </a:p>
          <a:p>
            <a:pPr>
              <a:lnSpc>
                <a:spcPct val="150000"/>
              </a:lnSpc>
            </a:pPr>
            <a:r>
              <a:rPr lang="en-GB" sz="2100" dirty="0"/>
              <a:t>The </a:t>
            </a:r>
            <a:r>
              <a:rPr lang="en-GB" sz="2100" dirty="0" err="1"/>
              <a:t>chatbot</a:t>
            </a:r>
            <a:r>
              <a:rPr lang="en-GB" sz="2100" dirty="0"/>
              <a:t> answers when asked, but also reaches out to the customer and offers suitable suggestions.</a:t>
            </a:r>
          </a:p>
          <a:p>
            <a:pPr>
              <a:lnSpc>
                <a:spcPct val="150000"/>
              </a:lnSpc>
            </a:pPr>
            <a:endParaRPr lang="en-GB"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10139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The following conversation represents a </a:t>
            </a:r>
            <a:r>
              <a:rPr lang="en-US" sz="1200" i="1" dirty="0"/>
              <a:t>reactive</a:t>
            </a:r>
            <a:r>
              <a:rPr lang="en-US" sz="1200" dirty="0"/>
              <a:t> </a:t>
            </a:r>
            <a:r>
              <a:rPr lang="en-US" sz="1200" dirty="0" err="1"/>
              <a:t>chatbot</a:t>
            </a:r>
            <a:r>
              <a:rPr lang="en-US" sz="1200" dirty="0"/>
              <a:t>:</a:t>
            </a:r>
          </a:p>
          <a:p>
            <a:pPr marL="254832" indent="-254832">
              <a:buFont typeface="Arial" panose="020B0604020202020204" pitchFamily="34" charset="0"/>
              <a:buChar char="•"/>
            </a:pPr>
            <a:r>
              <a:rPr lang="en-US" sz="1200" dirty="0"/>
              <a:t>Customer: When can I receive my new credit card?</a:t>
            </a:r>
          </a:p>
          <a:p>
            <a:pPr marL="254832" indent="-254832">
              <a:buFont typeface="Arial" panose="020B0604020202020204" pitchFamily="34" charset="0"/>
              <a:buChar char="•"/>
            </a:pPr>
            <a:r>
              <a:rPr lang="en-US" sz="1200" dirty="0" err="1"/>
              <a:t>Chatbot</a:t>
            </a:r>
            <a:r>
              <a:rPr lang="en-US" sz="1200" dirty="0"/>
              <a:t>: An SMS will be sent to your phone after it is ready.</a:t>
            </a:r>
          </a:p>
          <a:p>
            <a:r>
              <a:rPr lang="en-US" sz="1200" dirty="0"/>
              <a:t>The </a:t>
            </a:r>
            <a:r>
              <a:rPr lang="en-US" sz="1200" dirty="0" err="1"/>
              <a:t>chatbot</a:t>
            </a:r>
            <a:r>
              <a:rPr lang="en-US" sz="1200" dirty="0"/>
              <a:t> waits for the customer’s question, and answers only when asked.</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94194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sz="2100" dirty="0"/>
              <a:t>Tone and personality: Represents the voice in which the </a:t>
            </a:r>
            <a:r>
              <a:rPr lang="en-GB" sz="2100" dirty="0" err="1"/>
              <a:t>chatbot</a:t>
            </a:r>
            <a:r>
              <a:rPr lang="en-GB" sz="2100" dirty="0"/>
              <a:t> solution speaks. Do not confuse tone and personality with viewpoint, which is whom the </a:t>
            </a:r>
            <a:r>
              <a:rPr lang="en-GB" sz="2100" dirty="0" err="1"/>
              <a:t>chatbot</a:t>
            </a:r>
            <a:r>
              <a:rPr lang="en-GB" sz="2100" dirty="0"/>
              <a:t> speaks on behalf.</a:t>
            </a:r>
          </a:p>
          <a:p>
            <a:pPr>
              <a:lnSpc>
                <a:spcPct val="150000"/>
              </a:lnSpc>
            </a:pPr>
            <a:r>
              <a:rPr lang="en-GB" sz="2100" dirty="0"/>
              <a:t>Examples:</a:t>
            </a:r>
          </a:p>
          <a:p>
            <a:pPr marL="305798" indent="-305798">
              <a:lnSpc>
                <a:spcPct val="150000"/>
              </a:lnSpc>
              <a:buFont typeface="Arial" panose="020B0604020202020204" pitchFamily="34" charset="0"/>
              <a:buChar char="•"/>
            </a:pPr>
            <a:r>
              <a:rPr lang="en-GB" sz="2100" dirty="0"/>
              <a:t>Informal and friendly tone: “Hi there, how can I help you?” </a:t>
            </a:r>
          </a:p>
          <a:p>
            <a:pPr marL="305798" indent="-305798">
              <a:lnSpc>
                <a:spcPct val="150000"/>
              </a:lnSpc>
              <a:buFont typeface="Arial" panose="020B0604020202020204" pitchFamily="34" charset="0"/>
              <a:buChar char="•"/>
            </a:pPr>
            <a:r>
              <a:rPr lang="en-GB" sz="2100" dirty="0"/>
              <a:t>More formal, still friendly: “Good morning. How may I help you today?” </a:t>
            </a:r>
          </a:p>
          <a:p>
            <a:pPr marL="305798" indent="-305798">
              <a:lnSpc>
                <a:spcPct val="150000"/>
              </a:lnSpc>
              <a:buFont typeface="Arial" panose="020B0604020202020204" pitchFamily="34" charset="0"/>
              <a:buChar char="•"/>
            </a:pPr>
            <a:r>
              <a:rPr lang="en-GB" sz="2100" dirty="0"/>
              <a:t>Formal, not very friendly: “This is a service that is designed to answer your questions. How may I assist you?”</a:t>
            </a:r>
          </a:p>
          <a:p>
            <a:pPr>
              <a:lnSpc>
                <a:spcPct val="150000"/>
              </a:lnSpc>
            </a:pPr>
            <a:endParaRPr lang="en-GB"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467134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200000"/>
              </a:lnSpc>
            </a:pPr>
            <a:r>
              <a:rPr lang="en-US" sz="2100" b="1" dirty="0"/>
              <a:t>What happens if you do not define tone and personality?</a:t>
            </a:r>
          </a:p>
          <a:p>
            <a:pPr>
              <a:lnSpc>
                <a:spcPct val="200000"/>
              </a:lnSpc>
            </a:pPr>
            <a:r>
              <a:rPr lang="en-US" sz="2100" dirty="0"/>
              <a:t>All verbal expression has a tone, all conversation is held between two sides, with someone, or something with a personality in mind.</a:t>
            </a:r>
            <a:endParaRPr lang="en-US" sz="2100" b="1" dirty="0"/>
          </a:p>
          <a:p>
            <a:pPr>
              <a:lnSpc>
                <a:spcPct val="150000"/>
              </a:lnSpc>
            </a:pPr>
            <a:r>
              <a:rPr lang="en-GB" sz="2100" dirty="0"/>
              <a:t>If you do not define tone and personality, the </a:t>
            </a:r>
            <a:r>
              <a:rPr lang="en-GB" sz="2100" dirty="0" err="1"/>
              <a:t>chatbot</a:t>
            </a:r>
            <a:r>
              <a:rPr lang="en-GB" sz="2100" dirty="0"/>
              <a:t> will still have them, but if they are not deliberately and explicitly determined the </a:t>
            </a:r>
            <a:r>
              <a:rPr lang="en-GB" sz="2100" dirty="0" err="1"/>
              <a:t>chatbot</a:t>
            </a:r>
            <a:r>
              <a:rPr lang="en-GB" sz="2100" dirty="0"/>
              <a:t> likely will be incoherent, which leads to a random user experience.</a:t>
            </a:r>
          </a:p>
          <a:p>
            <a:pPr>
              <a:lnSpc>
                <a:spcPct val="150000"/>
              </a:lnSpc>
            </a:pPr>
            <a:endParaRPr lang="en-GB"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008435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sz="2100" dirty="0"/>
              <a:t>You should determine the kind of personality that your users like better or feel more comfortable interacting with when designing your </a:t>
            </a:r>
            <a:r>
              <a:rPr lang="en-GB" sz="2100" dirty="0" err="1"/>
              <a:t>chatbot</a:t>
            </a:r>
            <a:r>
              <a:rPr lang="en-GB" sz="2100" dirty="0"/>
              <a:t>. </a:t>
            </a:r>
          </a:p>
          <a:p>
            <a:pPr>
              <a:lnSpc>
                <a:spcPct val="150000"/>
              </a:lnSpc>
            </a:pPr>
            <a:r>
              <a:rPr lang="en-GB" sz="2100" dirty="0"/>
              <a:t>Personality is affected by the choice of words for the </a:t>
            </a:r>
            <a:r>
              <a:rPr lang="en-GB" sz="2100" dirty="0" err="1"/>
              <a:t>chatbot’s</a:t>
            </a:r>
            <a:r>
              <a:rPr lang="en-GB" sz="2100" dirty="0"/>
              <a:t> responses.</a:t>
            </a:r>
          </a:p>
          <a:p>
            <a:pPr>
              <a:lnSpc>
                <a:spcPct val="150000"/>
              </a:lnSpc>
            </a:pPr>
            <a:r>
              <a:rPr lang="en-GB" sz="2100" dirty="0"/>
              <a:t>You can construct a complete character persona for your </a:t>
            </a:r>
            <a:r>
              <a:rPr lang="en-GB" sz="2100" dirty="0" err="1"/>
              <a:t>chatbot</a:t>
            </a:r>
            <a:r>
              <a:rPr lang="en-GB" sz="2100" dirty="0"/>
              <a:t>. </a:t>
            </a:r>
          </a:p>
          <a:p>
            <a:pPr>
              <a:lnSpc>
                <a:spcPct val="150000"/>
              </a:lnSpc>
            </a:pPr>
            <a:r>
              <a:rPr lang="en-GB" sz="2100" dirty="0"/>
              <a:t>A common feature that is often in </a:t>
            </a:r>
            <a:r>
              <a:rPr lang="en-GB" sz="2100" dirty="0" err="1"/>
              <a:t>chatbots</a:t>
            </a:r>
            <a:r>
              <a:rPr lang="en-GB" sz="2100" dirty="0"/>
              <a:t> is </a:t>
            </a:r>
            <a:r>
              <a:rPr lang="en-US" sz="2100" dirty="0"/>
              <a:t>humor</a:t>
            </a:r>
            <a:r>
              <a:rPr lang="en-GB" sz="2100" dirty="0"/>
              <a:t>. </a:t>
            </a:r>
            <a:r>
              <a:rPr lang="en-US" sz="2100" dirty="0"/>
              <a:t>Humor</a:t>
            </a:r>
            <a:r>
              <a:rPr lang="en-GB" sz="2100" dirty="0"/>
              <a:t> can increase the user's understanding and forgiveness when your </a:t>
            </a:r>
            <a:r>
              <a:rPr lang="en-GB" sz="2100" dirty="0" err="1"/>
              <a:t>chatbot</a:t>
            </a:r>
            <a:r>
              <a:rPr lang="en-GB" sz="2100" dirty="0"/>
              <a:t> cannot understand something. It might even delight the user and increase their satisfaction with the </a:t>
            </a:r>
            <a:r>
              <a:rPr lang="en-GB" sz="2100" dirty="0" err="1"/>
              <a:t>chatbot</a:t>
            </a:r>
            <a:r>
              <a:rPr lang="en-GB" sz="2100" dirty="0"/>
              <a:t>.</a:t>
            </a:r>
          </a:p>
          <a:p>
            <a:pPr>
              <a:lnSpc>
                <a:spcPct val="150000"/>
              </a:lnSpc>
            </a:pPr>
            <a:endParaRPr lang="en-GB"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1247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sz="2100" dirty="0"/>
              <a:t>Here are two examples of tone and personality for the purpose:</a:t>
            </a:r>
          </a:p>
          <a:p>
            <a:pPr marL="305798" indent="-305798">
              <a:lnSpc>
                <a:spcPct val="150000"/>
              </a:lnSpc>
              <a:buFont typeface="Arial" panose="020B0604020202020204" pitchFamily="34" charset="0"/>
              <a:buChar char="•"/>
            </a:pPr>
            <a:r>
              <a:rPr lang="en-US" sz="2100" dirty="0"/>
              <a:t>If the purpose is to engage users proactively and encourage them to act, a friendly, informal tone will be more successful than a formal or authoritative tone.</a:t>
            </a:r>
          </a:p>
          <a:p>
            <a:pPr marL="305798" indent="-305798">
              <a:lnSpc>
                <a:spcPct val="150000"/>
              </a:lnSpc>
              <a:buFont typeface="Arial" panose="020B0604020202020204" pitchFamily="34" charset="0"/>
              <a:buChar char="•"/>
            </a:pPr>
            <a:r>
              <a:rPr lang="en-US" sz="2100" dirty="0"/>
              <a:t>If the purpose is to provide information or guidance about a serious topic, a casual, chatty tone might undermine the credibility of the information that is provided.</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2172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sz="2100" dirty="0"/>
              <a:t>Here are some examples for tone and personality for viewpoint:</a:t>
            </a:r>
          </a:p>
          <a:p>
            <a:pPr marL="305798" indent="-305798">
              <a:spcAft>
                <a:spcPts val="1070"/>
              </a:spcAft>
              <a:buFont typeface="Arial" panose="020B0604020202020204" pitchFamily="34" charset="0"/>
              <a:buChar char="•"/>
            </a:pPr>
            <a:r>
              <a:rPr lang="en-US" sz="2100" dirty="0"/>
              <a:t>If the viewpoint is that of an employee, the tone and personality should closely reflect the client’s ideal staff member.</a:t>
            </a:r>
          </a:p>
          <a:p>
            <a:pPr marL="305798" indent="-305798">
              <a:spcAft>
                <a:spcPts val="1070"/>
              </a:spcAft>
              <a:buFont typeface="Arial" panose="020B0604020202020204" pitchFamily="34" charset="0"/>
              <a:buChar char="•"/>
            </a:pPr>
            <a:r>
              <a:rPr lang="en-US" sz="2100" dirty="0"/>
              <a:t>If the viewpoint is that of a partially or fully independent advocate or guide for the user, then the tone and personality should not be that of enforcer or authority figure. Instead, it should be more like an advisor, assistant, or coach.</a:t>
            </a:r>
          </a:p>
          <a:p>
            <a:pPr>
              <a:lnSpc>
                <a:spcPct val="150000"/>
              </a:lnSpc>
            </a:pPr>
            <a:endParaRPr lang="en-GB"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643763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US" sz="2100" dirty="0"/>
              <a:t>If the solution is highly proactive, either an overly formal or overly casual and chatty tone may cause a negative reaction because the former might feel artificial and the latter is likely to become annoying.</a:t>
            </a:r>
          </a:p>
          <a:p>
            <a:pPr>
              <a:lnSpc>
                <a:spcPct val="150000"/>
              </a:lnSpc>
            </a:pPr>
            <a:r>
              <a:rPr lang="en-GB" sz="2100" dirty="0"/>
              <a:t>Consider the appropriate tone and personality for special cases. There might be special cases where the tone response might differ from the rest of the solution. For example, if there are responses that use offensive language:</a:t>
            </a:r>
          </a:p>
          <a:p>
            <a:pPr marL="305798" indent="-305798">
              <a:lnSpc>
                <a:spcPct val="150000"/>
              </a:lnSpc>
              <a:buFont typeface="Arial" panose="020B0604020202020204" pitchFamily="34" charset="0"/>
              <a:buChar char="•"/>
            </a:pPr>
            <a:r>
              <a:rPr lang="en-US" sz="2100" dirty="0"/>
              <a:t>The </a:t>
            </a:r>
            <a:r>
              <a:rPr lang="en-US" sz="2100" dirty="0" err="1"/>
              <a:t>chatbot</a:t>
            </a:r>
            <a:r>
              <a:rPr lang="en-US" sz="2100" dirty="0"/>
              <a:t> can shift to an “enforcer” viewpoint and adopt a more formal tone.</a:t>
            </a:r>
          </a:p>
          <a:p>
            <a:pPr marL="305798" indent="-305798">
              <a:lnSpc>
                <a:spcPct val="150000"/>
              </a:lnSpc>
              <a:buFont typeface="Arial" panose="020B0604020202020204" pitchFamily="34" charset="0"/>
              <a:buChar char="•"/>
            </a:pPr>
            <a:r>
              <a:rPr lang="en-US" sz="2100" dirty="0"/>
              <a:t>You may keep a count of the number of sensitive inputs and respond with an increasingly strong-worded response.</a:t>
            </a:r>
          </a:p>
          <a:p>
            <a:pPr marL="305798" indent="-305798">
              <a:lnSpc>
                <a:spcPct val="150000"/>
              </a:lnSpc>
              <a:buFont typeface="Arial" panose="020B0604020202020204" pitchFamily="34" charset="0"/>
              <a:buChar char="•"/>
            </a:pPr>
            <a:r>
              <a:rPr lang="en-US" sz="2100" dirty="0"/>
              <a:t>You may shut down the chat (in the case of threats and offensive language).</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363727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Some of the issues that developers or designers face while designing </a:t>
            </a:r>
            <a:r>
              <a:rPr lang="en-US" sz="1200" dirty="0" err="1"/>
              <a:t>chatbots</a:t>
            </a:r>
            <a:r>
              <a:rPr lang="en-US" sz="1200" dirty="0"/>
              <a:t> include the following ones: </a:t>
            </a:r>
          </a:p>
          <a:p>
            <a:pPr marL="407731" indent="-407731">
              <a:lnSpc>
                <a:spcPct val="150000"/>
              </a:lnSpc>
              <a:buFont typeface="+mj-lt"/>
              <a:buAutoNum type="arabicPeriod"/>
            </a:pPr>
            <a:r>
              <a:rPr lang="en-GB" sz="2100" b="1" dirty="0"/>
              <a:t>Trying to do too much within a single </a:t>
            </a:r>
            <a:r>
              <a:rPr lang="en-GB" sz="2100" b="1" dirty="0" err="1"/>
              <a:t>chatbot</a:t>
            </a:r>
            <a:r>
              <a:rPr lang="en-GB" sz="2100" b="1" dirty="0"/>
              <a:t>, which can lead to a loss of value: </a:t>
            </a:r>
            <a:r>
              <a:rPr lang="en-GB" sz="2100" dirty="0"/>
              <a:t>You must understand the limitations of a </a:t>
            </a:r>
            <a:r>
              <a:rPr lang="en-GB" sz="2100" dirty="0" err="1"/>
              <a:t>chatbot</a:t>
            </a:r>
            <a:r>
              <a:rPr lang="en-GB" sz="2100" dirty="0"/>
              <a:t>. It must have a narrow scope that is well-defined and well-bounded. It is not a chitchat.</a:t>
            </a:r>
          </a:p>
          <a:p>
            <a:pPr marL="407731" indent="-407731">
              <a:lnSpc>
                <a:spcPct val="150000"/>
              </a:lnSpc>
              <a:buFont typeface="+mj-lt"/>
              <a:buAutoNum type="arabicPeriod"/>
            </a:pPr>
            <a:r>
              <a:rPr lang="en-GB" sz="2100" b="1" dirty="0"/>
              <a:t>Users will be disappointed by incorrect or nonsensical responses: </a:t>
            </a:r>
            <a:r>
              <a:rPr lang="en-GB" sz="2100" dirty="0"/>
              <a:t>To avoid this issue, </a:t>
            </a:r>
            <a:r>
              <a:rPr lang="en-US" sz="2100" dirty="0"/>
              <a:t>acknowledge limitations and do not be afraid to have the </a:t>
            </a:r>
            <a:r>
              <a:rPr lang="en-US" sz="2100" dirty="0" err="1"/>
              <a:t>chatbot</a:t>
            </a:r>
            <a:r>
              <a:rPr lang="en-US" sz="2100" dirty="0"/>
              <a:t> say, “I don’t know”, and give some suggestions of questions that they can ask</a:t>
            </a:r>
            <a:r>
              <a:rPr lang="en-GB" sz="2100" dirty="0"/>
              <a:t>.</a:t>
            </a:r>
          </a:p>
          <a:p>
            <a:pPr marL="407731" indent="-407731">
              <a:lnSpc>
                <a:spcPct val="150000"/>
              </a:lnSpc>
              <a:buFont typeface="+mj-lt"/>
              <a:buAutoNum type="arabicPeriod"/>
            </a:pPr>
            <a:r>
              <a:rPr lang="en-GB" sz="2100" b="1" dirty="0"/>
              <a:t>Detect frustration, and handle it: </a:t>
            </a:r>
            <a:r>
              <a:rPr lang="en-US" sz="1200" dirty="0"/>
              <a:t>If the users are frustrated, this issue should be addressed. A good example response can be: “I can see that this isn’t going very well. Would you like to talk to a real person?” Some interactions are too complex for a software solution to handle. Detecting situations that are out of the scope of your </a:t>
            </a:r>
            <a:r>
              <a:rPr lang="en-US" sz="1200" dirty="0" err="1"/>
              <a:t>chatbot</a:t>
            </a:r>
            <a:r>
              <a:rPr lang="en-US" sz="1200" dirty="0"/>
              <a:t> and handing them off to a human quickly (before you waste the user’s time) is a better approach.</a:t>
            </a:r>
            <a:endParaRPr lang="en-GB" sz="2100" dirty="0"/>
          </a:p>
          <a:p>
            <a:pPr>
              <a:lnSpc>
                <a:spcPct val="150000"/>
              </a:lnSpc>
            </a:pPr>
            <a:endParaRPr lang="en-GB" sz="21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931116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607023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can create </a:t>
            </a:r>
            <a:r>
              <a:rPr lang="en-US" sz="1200" dirty="0" err="1"/>
              <a:t>chatbots</a:t>
            </a:r>
            <a:r>
              <a:rPr lang="en-US" sz="1200" dirty="0"/>
              <a:t> by using cognitive services to help you design how your </a:t>
            </a:r>
            <a:r>
              <a:rPr lang="en-US" sz="1200" dirty="0" err="1"/>
              <a:t>chatbot</a:t>
            </a:r>
            <a:r>
              <a:rPr lang="en-US" sz="1200" dirty="0"/>
              <a:t> understands user’s input and replies to the user. You can also use software to configure a </a:t>
            </a:r>
            <a:r>
              <a:rPr lang="en-US" sz="1200" dirty="0" err="1"/>
              <a:t>chatbot</a:t>
            </a:r>
            <a:r>
              <a:rPr lang="en-US" sz="1200" dirty="0"/>
              <a:t> that is already trained and programmed to answer specific questions from users in areas such as customer support. </a:t>
            </a:r>
          </a:p>
          <a:p>
            <a:r>
              <a:rPr lang="en-US" sz="1200" dirty="0"/>
              <a:t>Here are examples of some available tools and services: </a:t>
            </a:r>
          </a:p>
          <a:p>
            <a:pPr marL="254832" indent="-254832">
              <a:buFont typeface="Arial" panose="020B0604020202020204" pitchFamily="34" charset="0"/>
              <a:buChar char="•"/>
            </a:pPr>
            <a:r>
              <a:rPr lang="en-US" sz="1200" dirty="0"/>
              <a:t>IBM Watson Assistant. </a:t>
            </a:r>
          </a:p>
          <a:p>
            <a:pPr marL="254832" indent="-254832">
              <a:buFont typeface="Arial" panose="020B0604020202020204" pitchFamily="34" charset="0"/>
              <a:buChar char="•"/>
            </a:pPr>
            <a:r>
              <a:rPr lang="en-US" sz="1200" dirty="0"/>
              <a:t>Dialogflow: </a:t>
            </a:r>
            <a:r>
              <a:rPr lang="en-GB" dirty="0"/>
              <a:t>Google-owned developer of human-computer interaction technologies that are based on natural language conversations. </a:t>
            </a:r>
            <a:endParaRPr lang="en-US" sz="1200" dirty="0"/>
          </a:p>
          <a:p>
            <a:pPr marL="254832" indent="-254832">
              <a:buFont typeface="Arial" panose="020B0604020202020204" pitchFamily="34" charset="0"/>
              <a:buChar char="•"/>
            </a:pPr>
            <a:r>
              <a:rPr lang="en-US" sz="1200" dirty="0"/>
              <a:t>Microsoft Language Understanding Intelligent Service (LUIS). </a:t>
            </a:r>
          </a:p>
          <a:p>
            <a:pPr marL="254832" indent="-254832">
              <a:buFont typeface="Arial" panose="020B0604020202020204" pitchFamily="34" charset="0"/>
              <a:buChar char="•"/>
            </a:pPr>
            <a:r>
              <a:rPr lang="en-US" sz="1200" dirty="0"/>
              <a:t>ChatScript: Written in C++.</a:t>
            </a:r>
          </a:p>
          <a:p>
            <a:pPr marL="254832" indent="-254832">
              <a:buFont typeface="Arial" panose="020B0604020202020204" pitchFamily="34" charset="0"/>
              <a:buChar char="•"/>
            </a:pPr>
            <a:r>
              <a:rPr lang="en-US" sz="1200" dirty="0"/>
              <a:t>Chatfuel: </a:t>
            </a:r>
            <a:r>
              <a:rPr lang="en-GB" dirty="0"/>
              <a:t> A platform for creating AI chatbots   for Facebook.</a:t>
            </a:r>
          </a:p>
          <a:p>
            <a:pPr marL="254832" indent="-254832">
              <a:buFont typeface="Arial" panose="020B0604020202020204" pitchFamily="34" charset="0"/>
              <a:buChar char="•"/>
            </a:pPr>
            <a:endParaRPr lang="en-US" sz="1200" dirty="0"/>
          </a:p>
          <a:p>
            <a:r>
              <a:rPr lang="en-US" b="1" dirty="0"/>
              <a:t>References</a:t>
            </a:r>
            <a:r>
              <a:rPr lang="en-US" dirty="0"/>
              <a:t>:</a:t>
            </a:r>
          </a:p>
          <a:p>
            <a:r>
              <a:rPr lang="en-US" dirty="0" err="1"/>
              <a:t>chatfuel</a:t>
            </a:r>
            <a:endParaRPr lang="en-US" dirty="0"/>
          </a:p>
          <a:p>
            <a:r>
              <a:rPr lang="en-US" dirty="0"/>
              <a:t>https://chatfuel.com/</a:t>
            </a:r>
          </a:p>
          <a:p>
            <a:r>
              <a:rPr lang="en-US" dirty="0" err="1"/>
              <a:t>ChatScript</a:t>
            </a:r>
            <a:endParaRPr lang="en-US" dirty="0"/>
          </a:p>
          <a:p>
            <a:r>
              <a:rPr lang="en-US" dirty="0"/>
              <a:t>https://en.wikipedia.org/wiki/ChatScript</a:t>
            </a:r>
          </a:p>
          <a:p>
            <a:r>
              <a:rPr lang="en-US" dirty="0" err="1"/>
              <a:t>Dialogflow</a:t>
            </a:r>
            <a:endParaRPr lang="en-US" dirty="0"/>
          </a:p>
          <a:p>
            <a:r>
              <a:rPr lang="en-US" dirty="0"/>
              <a:t>https://dialogflow.com/</a:t>
            </a:r>
          </a:p>
          <a:p>
            <a:r>
              <a:rPr lang="en-US" dirty="0" err="1"/>
              <a:t>Dialogflow</a:t>
            </a:r>
            <a:endParaRPr lang="en-US" dirty="0"/>
          </a:p>
          <a:p>
            <a:r>
              <a:rPr lang="en-US" dirty="0"/>
              <a:t>https://en.wikipedia.org/wiki/Dialogflow</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Language Understanding (LUIS)</a:t>
            </a:r>
          </a:p>
          <a:p>
            <a:r>
              <a:rPr lang="en-US" dirty="0"/>
              <a:t>https://www.luis.ai/</a:t>
            </a:r>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28</a:t>
            </a:fld>
            <a:endParaRPr lang="en-US" dirty="0"/>
          </a:p>
        </p:txBody>
      </p:sp>
    </p:spTree>
    <p:extLst>
      <p:ext uri="{BB962C8B-B14F-4D97-AF65-F5344CB8AC3E}">
        <p14:creationId xmlns:p14="http://schemas.microsoft.com/office/powerpoint/2010/main" val="3641940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81692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547623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r>
              <a:rPr lang="en-US" sz="1200" dirty="0"/>
              <a:t>False.</a:t>
            </a:r>
          </a:p>
          <a:p>
            <a:pPr marL="305798" indent="-305798">
              <a:buFont typeface="+mj-lt"/>
              <a:buAutoNum type="arabicPeriod"/>
            </a:pPr>
            <a:r>
              <a:rPr lang="en-US" sz="1200" dirty="0"/>
              <a:t>True.</a:t>
            </a:r>
          </a:p>
          <a:p>
            <a:pPr marL="305798" indent="-305798">
              <a:buFont typeface="+mj-lt"/>
              <a:buAutoNum type="arabicPeriod"/>
            </a:pPr>
            <a:r>
              <a:rPr lang="en-US" sz="1200" dirty="0"/>
              <a:t>False.</a:t>
            </a:r>
          </a:p>
          <a:p>
            <a:pPr marL="305798" indent="-305798">
              <a:buFont typeface="+mj-lt"/>
              <a:buAutoNum type="arabicPeriod"/>
            </a:pPr>
            <a:r>
              <a:rPr lang="en-US" sz="1200" dirty="0"/>
              <a:t>False.</a:t>
            </a:r>
          </a:p>
          <a:p>
            <a:pPr marL="305798" indent="-305798">
              <a:buFont typeface="+mj-lt"/>
              <a:buAutoNum type="arabicPeriod"/>
            </a:pPr>
            <a:r>
              <a:rPr lang="en-US" sz="1200" dirty="0"/>
              <a:t>True</a:t>
            </a:r>
          </a:p>
          <a:p>
            <a:r>
              <a:rPr lang="en-US" sz="1200" dirty="0"/>
              <a:t> </a:t>
            </a:r>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73495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startAt="6"/>
            </a:pPr>
            <a:r>
              <a:rPr lang="en-US" sz="1200" dirty="0"/>
              <a:t>C. Tone and personality.</a:t>
            </a:r>
          </a:p>
          <a:p>
            <a:r>
              <a:rPr lang="en-US" sz="1200" dirty="0"/>
              <a:t> </a:t>
            </a:r>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353668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r>
              <a:rPr lang="en-US" sz="1200" dirty="0"/>
              <a:t>False.</a:t>
            </a:r>
          </a:p>
          <a:p>
            <a:pPr marL="305798" indent="-305798">
              <a:buFont typeface="+mj-lt"/>
              <a:buAutoNum type="arabicPeriod"/>
            </a:pPr>
            <a:r>
              <a:rPr lang="en-US" sz="1200" dirty="0"/>
              <a:t>True.</a:t>
            </a:r>
          </a:p>
          <a:p>
            <a:pPr marL="305798" indent="-305798">
              <a:buFont typeface="+mj-lt"/>
              <a:buAutoNum type="arabicPeriod"/>
            </a:pPr>
            <a:r>
              <a:rPr lang="en-US" sz="1200" dirty="0"/>
              <a:t>False.</a:t>
            </a:r>
          </a:p>
          <a:p>
            <a:pPr marL="305798" indent="-305798">
              <a:buFont typeface="+mj-lt"/>
              <a:buAutoNum type="arabicPeriod"/>
            </a:pPr>
            <a:r>
              <a:rPr lang="en-US" sz="1200" dirty="0"/>
              <a:t>False. There are two types of </a:t>
            </a:r>
            <a:r>
              <a:rPr lang="en-US" sz="1200" i="1" dirty="0"/>
              <a:t>proactivity</a:t>
            </a:r>
            <a:r>
              <a:rPr lang="en-US" sz="1200" dirty="0"/>
              <a:t>: lean forward and lean backward.</a:t>
            </a:r>
          </a:p>
          <a:p>
            <a:pPr marL="305798" indent="-305798">
              <a:buFont typeface="+mj-lt"/>
              <a:buAutoNum type="arabicPeriod"/>
            </a:pPr>
            <a:r>
              <a:rPr lang="en-US" sz="1200" dirty="0"/>
              <a:t>True.</a:t>
            </a:r>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707399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startAt="6"/>
            </a:pPr>
            <a:r>
              <a:rPr lang="en-US" sz="1200" dirty="0"/>
              <a:t>C. Tone and personality.</a:t>
            </a:r>
          </a:p>
          <a:p>
            <a:r>
              <a:rPr lang="en-US" sz="1200" dirty="0"/>
              <a:t> </a:t>
            </a:r>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6076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75355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A </a:t>
            </a:r>
            <a:r>
              <a:rPr lang="en-US" sz="1200" dirty="0" err="1"/>
              <a:t>chatbot</a:t>
            </a:r>
            <a:r>
              <a:rPr lang="en-US" sz="1200" dirty="0"/>
              <a:t> is software that interacts with the user through a chat interface by using natural language. The conversation might be in text, speech, or both. The </a:t>
            </a:r>
            <a:r>
              <a:rPr lang="en-US" sz="1200" dirty="0" err="1"/>
              <a:t>chatbot</a:t>
            </a:r>
            <a:r>
              <a:rPr lang="en-US" sz="1200" dirty="0"/>
              <a:t> chats with the user to assist with applications like customer support, sales activities, or entertainment.</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44996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There are many examples of </a:t>
            </a:r>
            <a:r>
              <a:rPr lang="en-US" sz="1200" dirty="0" err="1"/>
              <a:t>chatbots</a:t>
            </a:r>
            <a:r>
              <a:rPr lang="en-US" sz="1200" dirty="0"/>
              <a:t>:</a:t>
            </a:r>
          </a:p>
          <a:p>
            <a:r>
              <a:rPr lang="en-US" sz="1200" b="1" dirty="0"/>
              <a:t>Siri:</a:t>
            </a:r>
            <a:r>
              <a:rPr lang="en-US" sz="1200" dirty="0"/>
              <a:t> The intelligent assistant of Apple iPhone. Siri can help you with your schedule and find the nearest restaurant or movies that are available to watch. </a:t>
            </a:r>
          </a:p>
          <a:p>
            <a:r>
              <a:rPr lang="en-US" b="1" dirty="0"/>
              <a:t>Microsoft Cortana:</a:t>
            </a:r>
            <a:r>
              <a:rPr lang="en-US" dirty="0"/>
              <a:t> Supported on various Microsoft Windows platforms. Also supported on Android and iOS. It </a:t>
            </a:r>
            <a:r>
              <a:rPr lang="en-GB" dirty="0"/>
              <a:t>can set reminders and answer questions by using information from the Bing search engine. </a:t>
            </a:r>
            <a:endParaRPr lang="en-US" dirty="0"/>
          </a:p>
          <a:p>
            <a:r>
              <a:rPr lang="en-US" b="1" dirty="0"/>
              <a:t>Google Assistant:</a:t>
            </a:r>
            <a:r>
              <a:rPr lang="en-US" dirty="0"/>
              <a:t>  Available on mobile and smart home devices. </a:t>
            </a:r>
            <a:r>
              <a:rPr lang="en-GB" dirty="0"/>
              <a:t>It provides the same functions that Google does: Searches the internet, schedules events and alarms, adjusts hardware settings on the user's device, and shows information from the user's Google account. </a:t>
            </a:r>
          </a:p>
          <a:p>
            <a:r>
              <a:rPr lang="en-US" b="1" dirty="0"/>
              <a:t>Amazon Alexa: </a:t>
            </a:r>
            <a:r>
              <a:rPr lang="en-US" b="0" dirty="0"/>
              <a:t>P</a:t>
            </a:r>
            <a:r>
              <a:rPr lang="en-GB" dirty="0"/>
              <a:t>lays music and audiobooks, supports to-do lists, sets alarms, provides news and other real-time information like weather updates, traffic, and sports. Alexa can also control different smart devices that are part of a home automation system. </a:t>
            </a:r>
            <a:r>
              <a:rPr lang="en-US" sz="1200" dirty="0"/>
              <a:t>You can give voice commands to control your home automation system like “Alexa, turn off the light in the living room.”.</a:t>
            </a:r>
          </a:p>
          <a:p>
            <a:endParaRPr lang="en-GB" dirty="0"/>
          </a:p>
          <a:p>
            <a:r>
              <a:rPr lang="en-US" sz="1200" b="1" dirty="0"/>
              <a:t>References</a:t>
            </a:r>
            <a:r>
              <a:rPr lang="en-US" sz="1200" dirty="0"/>
              <a:t>: </a:t>
            </a:r>
          </a:p>
          <a:p>
            <a:r>
              <a:rPr lang="en-US" sz="1200" dirty="0"/>
              <a:t>Google Assistant</a:t>
            </a:r>
          </a:p>
          <a:p>
            <a:r>
              <a:rPr lang="en-US" sz="1200" dirty="0"/>
              <a:t>https://en.wikipedia.org/wiki/Google_Assistant</a:t>
            </a:r>
          </a:p>
          <a:p>
            <a:r>
              <a:rPr lang="en-US" sz="1200" dirty="0"/>
              <a:t>Cortana</a:t>
            </a:r>
          </a:p>
          <a:p>
            <a:r>
              <a:rPr lang="en-US" sz="1200" dirty="0"/>
              <a:t>https://en.wikipedia.org/wiki/Cortana</a:t>
            </a:r>
          </a:p>
          <a:p>
            <a:r>
              <a:rPr lang="en-US" sz="1200" dirty="0"/>
              <a:t>Amazon Alexa</a:t>
            </a:r>
          </a:p>
          <a:p>
            <a:r>
              <a:rPr lang="en-US" dirty="0"/>
              <a:t>https://en.wikipedia.org/wiki/Amazon_Alexa</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2188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Another example of a </a:t>
            </a:r>
            <a:r>
              <a:rPr lang="en-US" sz="1200" dirty="0" err="1"/>
              <a:t>chatbot</a:t>
            </a:r>
            <a:r>
              <a:rPr lang="en-US" sz="1200" dirty="0"/>
              <a:t> is one that supports customers with their inquiries or even helps junior customer support agents with their job. IBM uses Watson technology (Watson Assistant) to create </a:t>
            </a:r>
            <a:r>
              <a:rPr lang="en-US" sz="1200" dirty="0" err="1"/>
              <a:t>chatbots</a:t>
            </a:r>
            <a:r>
              <a:rPr lang="en-US" sz="1200" dirty="0"/>
              <a:t> for those purposes. </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123867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b="1" dirty="0"/>
              <a:t>1950s: The Turing test</a:t>
            </a:r>
          </a:p>
          <a:p>
            <a:r>
              <a:rPr lang="en-US" sz="1200" dirty="0"/>
              <a:t>The Turing test by Alan Turing was introduced as a standard of intelligence. </a:t>
            </a:r>
          </a:p>
          <a:p>
            <a:r>
              <a:rPr lang="en-US" sz="1200" dirty="0"/>
              <a:t>The standard is based on the capability of the computer program to impersonate or mimic a human in real time through a written conversation with a human judge. If the judge cannot distinguish between the program and a real human based on the conversation alone, the program passes the Turing test. Many programmers took the Turing test as a challenge.</a:t>
            </a:r>
          </a:p>
          <a:p>
            <a:r>
              <a:rPr lang="en-US" sz="1200" b="1" dirty="0"/>
              <a:t>1966: ELIZA</a:t>
            </a:r>
            <a:br>
              <a:rPr lang="en-US" sz="1200" b="1" dirty="0"/>
            </a:br>
            <a:r>
              <a:rPr lang="en-US" sz="1200" dirty="0"/>
              <a:t>In 1966, Metzenbaum’s program ELIZA tricked users into believing that they were having a conversation with a human. ELIZA passed the Turing test.</a:t>
            </a:r>
          </a:p>
          <a:p>
            <a:r>
              <a:rPr lang="en-US" sz="1200" b="1" dirty="0"/>
              <a:t>1972: PARRY</a:t>
            </a:r>
          </a:p>
          <a:p>
            <a:r>
              <a:rPr lang="en-US" sz="1200" dirty="0"/>
              <a:t>Another </a:t>
            </a:r>
            <a:r>
              <a:rPr lang="en-US" sz="1200" dirty="0" err="1"/>
              <a:t>chatbot</a:t>
            </a:r>
            <a:r>
              <a:rPr lang="en-US" sz="1200" dirty="0"/>
              <a:t> was invented around 1972 that was called PARRY. PARRY was more advanced than ELIZA. However, both ELIZA and PARRY could have a conversation only through text (not speech). Advances in natural language processing have led to the emergence of more capable </a:t>
            </a:r>
            <a:r>
              <a:rPr lang="en-US" sz="1200" dirty="0" err="1"/>
              <a:t>chatbots</a:t>
            </a:r>
            <a:r>
              <a:rPr lang="en-US" sz="1200" dirty="0"/>
              <a:t> since then.</a:t>
            </a:r>
          </a:p>
          <a:p>
            <a:r>
              <a:rPr lang="en-US" sz="1200" b="1" dirty="0"/>
              <a:t>2001: </a:t>
            </a:r>
            <a:r>
              <a:rPr lang="en-US" sz="1200" b="1" dirty="0" err="1"/>
              <a:t>SmarterChild</a:t>
            </a:r>
            <a:endParaRPr lang="en-US" sz="1200" b="1" dirty="0"/>
          </a:p>
          <a:p>
            <a:r>
              <a:rPr lang="en-US" sz="1200" dirty="0"/>
              <a:t>In 2001, SmarterChild emerged. It was a </a:t>
            </a:r>
            <a:r>
              <a:rPr lang="en-US" sz="1200" dirty="0" err="1"/>
              <a:t>chatbot</a:t>
            </a:r>
            <a:r>
              <a:rPr lang="en-US" sz="1200" dirty="0"/>
              <a:t> that was used across SMS networks. It took advantage of the popularity of SMS and added the capability to understand natural language. It relied on database access for news, sports, entertainment, and other various topics. It is considered the precursor to Siri. </a:t>
            </a:r>
          </a:p>
          <a:p>
            <a:r>
              <a:rPr lang="en-US" sz="1200" b="1" dirty="0"/>
              <a:t>2006: IBM Watson</a:t>
            </a:r>
            <a:br>
              <a:rPr lang="en-US" sz="1200" b="1" dirty="0"/>
            </a:br>
            <a:r>
              <a:rPr lang="en-US" sz="1200" dirty="0"/>
              <a:t>In 2006, IBM Watson started initial test runs. In 2011, Watson competed on the </a:t>
            </a:r>
            <a:r>
              <a:rPr lang="en-US" sz="1200" i="1" dirty="0"/>
              <a:t>Jeopardy! </a:t>
            </a:r>
            <a:r>
              <a:rPr lang="en-US" sz="1200" dirty="0"/>
              <a:t>quiz TV show. It understood and answered trivia questions, and won against human contestants (the Jeopardy! champions).</a:t>
            </a:r>
          </a:p>
          <a:p>
            <a:r>
              <a:rPr lang="en-US" sz="1200" b="1" dirty="0"/>
              <a:t>2010: </a:t>
            </a:r>
            <a:r>
              <a:rPr lang="en-US" sz="1200" b="1" dirty="0" err="1"/>
              <a:t>Siri</a:t>
            </a:r>
            <a:endParaRPr lang="en-US" sz="1200" b="1" dirty="0"/>
          </a:p>
          <a:p>
            <a:r>
              <a:rPr lang="en-US" sz="1200" dirty="0" err="1"/>
              <a:t>Siri</a:t>
            </a:r>
            <a:r>
              <a:rPr lang="en-US" sz="1200" dirty="0"/>
              <a:t> emerged in 2010 as a personal assistant feature of Apple iOS. Siri can search for answers on the web, create reminders, alarms, and events, call people, and much more.</a:t>
            </a:r>
            <a:br>
              <a:rPr lang="en-US" sz="1200" dirty="0"/>
            </a:br>
            <a:r>
              <a:rPr lang="en-US" sz="1200" b="1" dirty="0"/>
              <a:t>2012: Google Now</a:t>
            </a:r>
          </a:p>
          <a:p>
            <a:r>
              <a:rPr lang="en-US" sz="1200" dirty="0"/>
              <a:t>In 2012, Google Now emerged, appearing as a feature in Google search. It delivered information to users based on predictions of what they might be interested in knowing.</a:t>
            </a:r>
          </a:p>
          <a:p>
            <a:r>
              <a:rPr lang="en-US" sz="1200" b="1" dirty="0"/>
              <a:t>2015: Amazon Alexa and Microsoft </a:t>
            </a:r>
            <a:r>
              <a:rPr lang="en-US" sz="1200" b="1" dirty="0" err="1"/>
              <a:t>Cortana</a:t>
            </a:r>
            <a:endParaRPr lang="en-US" sz="1200" b="1" dirty="0"/>
          </a:p>
          <a:p>
            <a:r>
              <a:rPr lang="en-US" sz="1200" dirty="0"/>
              <a:t>In 2015, Amazon Alexa, the virtual assistant behind Amazon Echo, and Microsoft </a:t>
            </a:r>
            <a:r>
              <a:rPr lang="en-US" sz="1200" dirty="0" err="1"/>
              <a:t>Cortana</a:t>
            </a:r>
            <a:r>
              <a:rPr lang="en-US" sz="1200" dirty="0"/>
              <a:t> emerged.</a:t>
            </a:r>
          </a:p>
          <a:p>
            <a:r>
              <a:rPr lang="en-US" sz="1200" b="1" dirty="0"/>
              <a:t>2016: </a:t>
            </a:r>
            <a:r>
              <a:rPr lang="en-US" sz="1200" b="1" dirty="0" err="1"/>
              <a:t>Chatbots</a:t>
            </a:r>
            <a:endParaRPr lang="en-US" sz="1200" b="1" dirty="0"/>
          </a:p>
          <a:p>
            <a:r>
              <a:rPr lang="en-US" sz="1200" dirty="0"/>
              <a:t>Facebook started a messaging platform enabling developers to create </a:t>
            </a:r>
            <a:r>
              <a:rPr lang="en-US" sz="1200" dirty="0" err="1"/>
              <a:t>chatbots</a:t>
            </a:r>
            <a:r>
              <a:rPr lang="en-US" sz="1200" dirty="0"/>
              <a:t> that can interact with Facebook users. Today, there are more than 33,000 </a:t>
            </a:r>
            <a:r>
              <a:rPr lang="en-US" sz="1200" dirty="0" err="1"/>
              <a:t>chatbots</a:t>
            </a:r>
            <a:r>
              <a:rPr lang="en-US" sz="1200" dirty="0"/>
              <a:t> on Facebook Messenger alone.</a:t>
            </a: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86213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It seems that </a:t>
            </a:r>
            <a:r>
              <a:rPr lang="en-US" sz="1200" dirty="0" err="1"/>
              <a:t>chatbots</a:t>
            </a:r>
            <a:r>
              <a:rPr lang="en-US" sz="1200" dirty="0"/>
              <a:t> have become popular in recent years. Why now?</a:t>
            </a:r>
          </a:p>
          <a:p>
            <a:r>
              <a:rPr lang="en-US" sz="1200" dirty="0"/>
              <a:t>There are different reasons for the increase in the prevalence of </a:t>
            </a:r>
            <a:r>
              <a:rPr lang="en-US" sz="1200" dirty="0" err="1"/>
              <a:t>chatbot</a:t>
            </a:r>
            <a:r>
              <a:rPr lang="en-US" sz="1200" dirty="0"/>
              <a:t>:</a:t>
            </a:r>
          </a:p>
          <a:p>
            <a:pPr marL="254832" indent="-254832">
              <a:spcAft>
                <a:spcPts val="1070"/>
              </a:spcAft>
              <a:buFont typeface="Arial" panose="020B0604020202020204" pitchFamily="34" charset="0"/>
              <a:buChar char="•"/>
            </a:pPr>
            <a:r>
              <a:rPr lang="en-GB" dirty="0"/>
              <a:t>Rising popularity and high usage of messenger applications, such as WhatsApp, Facebook Messenger, and Slack.</a:t>
            </a:r>
          </a:p>
          <a:p>
            <a:pPr marL="254832" indent="-254832">
              <a:spcAft>
                <a:spcPts val="1070"/>
              </a:spcAft>
              <a:buFont typeface="Arial" panose="020B0604020202020204" pitchFamily="34" charset="0"/>
              <a:buChar char="•"/>
            </a:pPr>
            <a:r>
              <a:rPr lang="en-GB" dirty="0"/>
              <a:t>Recent breakthroughs in the AI field </a:t>
            </a:r>
            <a:r>
              <a:rPr lang="en-US" sz="1200" dirty="0"/>
              <a:t>make it possible to develop intelligent </a:t>
            </a:r>
            <a:r>
              <a:rPr lang="en-US" sz="1200" dirty="0" err="1"/>
              <a:t>chatbots</a:t>
            </a:r>
            <a:r>
              <a:rPr lang="en-US" sz="1200" dirty="0"/>
              <a:t> that can communicate with users in human language and learn from their interaction with users. </a:t>
            </a:r>
            <a:r>
              <a:rPr lang="en-US" sz="1200" dirty="0" err="1"/>
              <a:t>Chatbots</a:t>
            </a:r>
            <a:r>
              <a:rPr lang="en-US" sz="1200" dirty="0"/>
              <a:t> can learn over time to provide more accurate and intelligent responses. </a:t>
            </a:r>
            <a:endParaRPr lang="en-GB" dirty="0"/>
          </a:p>
          <a:p>
            <a:pPr marL="254832" indent="-254832">
              <a:spcAft>
                <a:spcPts val="1070"/>
              </a:spcAft>
              <a:buFont typeface="Arial" panose="020B0604020202020204" pitchFamily="34" charset="0"/>
              <a:buChar char="•"/>
            </a:pPr>
            <a:r>
              <a:rPr lang="en-GB" dirty="0"/>
              <a:t>Advancements in speech recognition </a:t>
            </a:r>
            <a:r>
              <a:rPr lang="en-US" sz="1200" dirty="0"/>
              <a:t>make it possible to take human speech as input and enable users to have more natural interaction with computers. </a:t>
            </a:r>
            <a:endParaRPr lang="en-GB" dirty="0"/>
          </a:p>
          <a:p>
            <a:pPr marL="254832" indent="-254832">
              <a:spcAft>
                <a:spcPts val="1070"/>
              </a:spcAft>
              <a:buFont typeface="Arial" panose="020B0604020202020204" pitchFamily="34" charset="0"/>
              <a:buChar char="•"/>
            </a:pPr>
            <a:r>
              <a:rPr lang="en-GB" dirty="0"/>
              <a:t>The growing popularity of cloud computing and APIs </a:t>
            </a:r>
            <a:r>
              <a:rPr lang="en-US" sz="1200" dirty="0"/>
              <a:t>that provide integration capabilities make it possible for AI vendors to make AI services easily available to developers on the cloud. Developers can integrate </a:t>
            </a:r>
            <a:r>
              <a:rPr lang="en-US" sz="1200" dirty="0" err="1"/>
              <a:t>chatbots</a:t>
            </a:r>
            <a:r>
              <a:rPr lang="en-US" sz="1200" dirty="0"/>
              <a:t> into various applications and ensure reliable communication between the </a:t>
            </a:r>
            <a:r>
              <a:rPr lang="en-US" sz="1200" dirty="0" err="1"/>
              <a:t>chatbot</a:t>
            </a:r>
            <a:r>
              <a:rPr lang="en-US" sz="1200" dirty="0"/>
              <a:t> and the application by using APIs. </a:t>
            </a:r>
            <a:endParaRPr lang="en-GB" dirty="0"/>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71003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chatbots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chatbots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10.xml"/><Relationship Id="rId5" Type="http://schemas.openxmlformats.org/officeDocument/2006/relationships/image" Target="../media/image26.sv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11.xml"/><Relationship Id="rId5" Type="http://schemas.openxmlformats.org/officeDocument/2006/relationships/image" Target="../media/image26.sv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12.xml"/><Relationship Id="rId5" Type="http://schemas.openxmlformats.org/officeDocument/2006/relationships/image" Target="../media/image28.sv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13.xml"/><Relationship Id="rId5" Type="http://schemas.openxmlformats.org/officeDocument/2006/relationships/image" Target="../media/image28.sv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E9FE9E-1F30-4F49-AA0C-691BA5B6461F}"/>
              </a:ext>
            </a:extLst>
          </p:cNvPr>
          <p:cNvSpPr>
            <a:spLocks noGrp="1"/>
          </p:cNvSpPr>
          <p:nvPr>
            <p:ph type="ftr" sz="quarter" idx="10"/>
          </p:nvPr>
        </p:nvSpPr>
        <p:spPr>
          <a:xfrm>
            <a:off x="11733372" y="385884"/>
            <a:ext cx="73853" cy="856"/>
          </a:xfrm>
        </p:spPr>
        <p:txBody>
          <a:bodyPr/>
          <a:lstStyle/>
          <a:p>
            <a:r>
              <a:rPr lang="en-US"/>
              <a:t>© Copyright IBM Corporation 2018, 2022</a:t>
            </a:r>
            <a:endParaRPr lang="en-US" dirty="0"/>
          </a:p>
        </p:txBody>
      </p:sp>
      <p:sp>
        <p:nvSpPr>
          <p:cNvPr id="5" name="Title 4"/>
          <p:cNvSpPr>
            <a:spLocks noGrp="1"/>
          </p:cNvSpPr>
          <p:nvPr>
            <p:ph type="ctrTitle"/>
          </p:nvPr>
        </p:nvSpPr>
        <p:spPr>
          <a:xfrm>
            <a:off x="381600" y="608400"/>
            <a:ext cx="9216000" cy="3769200"/>
          </a:xfrm>
        </p:spPr>
        <p:txBody>
          <a:bodyPr/>
          <a:lstStyle/>
          <a:p>
            <a:r>
              <a:rPr lang="en-GB"/>
              <a:t>Introduction to chatbots</a:t>
            </a:r>
            <a:endParaRPr lang="en-GB" dirty="0"/>
          </a:p>
        </p:txBody>
      </p:sp>
      <p:sp>
        <p:nvSpPr>
          <p:cNvPr id="7" name="Text Placeholder 6">
            <a:extLst>
              <a:ext uri="{FF2B5EF4-FFF2-40B4-BE49-F238E27FC236}">
                <a16:creationId xmlns:a16="http://schemas.microsoft.com/office/drawing/2014/main" id="{65C244CC-A381-44EF-9023-3BB303F0DC44}"/>
              </a:ext>
            </a:extLst>
          </p:cNvPr>
          <p:cNvSpPr>
            <a:spLocks noGrp="1"/>
          </p:cNvSpPr>
          <p:nvPr>
            <p:ph type="body" sz="quarter" idx="1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a:t>Popular chatbots</a:t>
            </a:r>
            <a:endParaRPr lang="en-GB" dirty="0"/>
          </a:p>
        </p:txBody>
      </p:sp>
      <p:sp>
        <p:nvSpPr>
          <p:cNvPr id="3" name="Content Placeholder 2"/>
          <p:cNvSpPr>
            <a:spLocks noGrp="1"/>
          </p:cNvSpPr>
          <p:nvPr>
            <p:ph idx="1"/>
          </p:nvPr>
        </p:nvSpPr>
        <p:spPr>
          <a:xfrm>
            <a:off x="208800" y="1164168"/>
            <a:ext cx="11641455" cy="5513832"/>
          </a:xfrm>
        </p:spPr>
        <p:txBody>
          <a:bodyPr/>
          <a:lstStyle/>
          <a:p>
            <a:r>
              <a:rPr lang="en-GB" dirty="0" err="1"/>
              <a:t>DoNotPay</a:t>
            </a:r>
            <a:r>
              <a:rPr lang="en-GB" dirty="0"/>
              <a:t> </a:t>
            </a:r>
            <a:r>
              <a:rPr lang="en-GB" dirty="0" err="1"/>
              <a:t>chatbot</a:t>
            </a:r>
            <a:r>
              <a:rPr lang="en-GB" dirty="0"/>
              <a:t> for legal advice by Joshua Browder. </a:t>
            </a:r>
          </a:p>
          <a:p>
            <a:r>
              <a:rPr lang="en-GB" dirty="0"/>
              <a:t>Joshua Browder was named “Robin Hood of the internet” by the BBC.</a:t>
            </a:r>
          </a:p>
          <a:p>
            <a:r>
              <a:rPr lang="en-GB" dirty="0"/>
              <a:t>He used the IBM Watson Assistant service to improve the </a:t>
            </a:r>
            <a:r>
              <a:rPr lang="en-GB" dirty="0" err="1"/>
              <a:t>chatbot’s</a:t>
            </a:r>
            <a:r>
              <a:rPr lang="en-GB" dirty="0"/>
              <a:t> accuracy by 30%.</a:t>
            </a:r>
          </a:p>
          <a:p>
            <a:endParaRPr lang="en-GB" dirty="0"/>
          </a:p>
        </p:txBody>
      </p:sp>
      <p:sp>
        <p:nvSpPr>
          <p:cNvPr id="5" name="Footer Placeholder 4">
            <a:extLst>
              <a:ext uri="{FF2B5EF4-FFF2-40B4-BE49-F238E27FC236}">
                <a16:creationId xmlns:a16="http://schemas.microsoft.com/office/drawing/2014/main" id="{8EA46649-3D61-47D0-8591-B586FCDA7FAD}"/>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7" name="Picture 6">
            <a:extLst>
              <a:ext uri="{FF2B5EF4-FFF2-40B4-BE49-F238E27FC236}">
                <a16:creationId xmlns:a16="http://schemas.microsoft.com/office/drawing/2014/main" id="{8FE02630-68F8-4478-B05F-68B4396E6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106" y="2934566"/>
            <a:ext cx="8705850" cy="3524250"/>
          </a:xfrm>
          <a:prstGeom prst="rect">
            <a:avLst/>
          </a:prstGeom>
        </p:spPr>
      </p:pic>
    </p:spTree>
    <p:extLst>
      <p:ext uri="{BB962C8B-B14F-4D97-AF65-F5344CB8AC3E}">
        <p14:creationId xmlns:p14="http://schemas.microsoft.com/office/powerpoint/2010/main" val="241261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Popular </a:t>
            </a:r>
            <a:r>
              <a:rPr lang="en-GB" dirty="0" err="1"/>
              <a:t>chatbots</a:t>
            </a:r>
            <a:r>
              <a:rPr lang="en-GB" dirty="0"/>
              <a:t> (cont.)</a:t>
            </a:r>
          </a:p>
        </p:txBody>
      </p:sp>
      <p:sp>
        <p:nvSpPr>
          <p:cNvPr id="3" name="Content Placeholder 2"/>
          <p:cNvSpPr>
            <a:spLocks noGrp="1"/>
          </p:cNvSpPr>
          <p:nvPr>
            <p:ph idx="1"/>
          </p:nvPr>
        </p:nvSpPr>
        <p:spPr>
          <a:xfrm>
            <a:off x="208800" y="1164168"/>
            <a:ext cx="11641455" cy="5513832"/>
          </a:xfrm>
        </p:spPr>
        <p:txBody>
          <a:bodyPr/>
          <a:lstStyle/>
          <a:p>
            <a:r>
              <a:rPr lang="en-GB" dirty="0"/>
              <a:t>Woebot in the medical domain.</a:t>
            </a:r>
          </a:p>
          <a:p>
            <a:r>
              <a:rPr lang="en-GB" dirty="0"/>
              <a:t>“Create the experience of a therapeutic conversation for all of</a:t>
            </a:r>
            <a:br>
              <a:rPr lang="en-GB" dirty="0"/>
            </a:br>
            <a:r>
              <a:rPr lang="en-GB" dirty="0"/>
              <a:t>the people that use the bot.”</a:t>
            </a:r>
          </a:p>
          <a:p>
            <a:endParaRPr lang="en-GB" dirty="0"/>
          </a:p>
        </p:txBody>
      </p:sp>
      <p:sp>
        <p:nvSpPr>
          <p:cNvPr id="5" name="Footer Placeholder 4">
            <a:extLst>
              <a:ext uri="{FF2B5EF4-FFF2-40B4-BE49-F238E27FC236}">
                <a16:creationId xmlns:a16="http://schemas.microsoft.com/office/drawing/2014/main" id="{EB1D7359-502C-4737-BEB4-9CAA0B25B643}"/>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6" name="Picture 5" descr="https://developer.ibm.com/africa/wp-content/uploads/sites/145/2017/10/word-image-284.png">
            <a:extLst>
              <a:ext uri="{FF2B5EF4-FFF2-40B4-BE49-F238E27FC236}">
                <a16:creationId xmlns:a16="http://schemas.microsoft.com/office/drawing/2014/main" id="{20224ED0-CD11-4121-A879-B2FA7CF546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4913" y="2772100"/>
            <a:ext cx="8119871" cy="3322701"/>
          </a:xfrm>
          <a:prstGeom prst="rect">
            <a:avLst/>
          </a:prstGeom>
          <a:noFill/>
          <a:ln>
            <a:noFill/>
          </a:ln>
        </p:spPr>
      </p:pic>
    </p:spTree>
    <p:extLst>
      <p:ext uri="{BB962C8B-B14F-4D97-AF65-F5344CB8AC3E}">
        <p14:creationId xmlns:p14="http://schemas.microsoft.com/office/powerpoint/2010/main" val="103202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err="1"/>
              <a:t>Chatbots</a:t>
            </a:r>
            <a:r>
              <a:rPr lang="en-US" dirty="0"/>
              <a:t> design</a:t>
            </a:r>
          </a:p>
        </p:txBody>
      </p:sp>
      <p:sp>
        <p:nvSpPr>
          <p:cNvPr id="5" name="Text Placeholder 4"/>
          <p:cNvSpPr>
            <a:spLocks noGrp="1"/>
          </p:cNvSpPr>
          <p:nvPr>
            <p:ph type="body" sz="quarter" idx="12"/>
          </p:nvPr>
        </p:nvSpPr>
        <p:spPr/>
        <p:txBody>
          <a:bodyPr/>
          <a:lstStyle/>
          <a:p>
            <a:endParaRPr lang="en-GB" dirty="0"/>
          </a:p>
        </p:txBody>
      </p:sp>
      <p:sp>
        <p:nvSpPr>
          <p:cNvPr id="3" name="Footer Placeholder 2">
            <a:extLst>
              <a:ext uri="{FF2B5EF4-FFF2-40B4-BE49-F238E27FC236}">
                <a16:creationId xmlns:a16="http://schemas.microsoft.com/office/drawing/2014/main" id="{967BF767-0E5D-4F08-8C47-6AF29B35462D}"/>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6785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a:t>
            </a:r>
          </a:p>
        </p:txBody>
      </p:sp>
      <p:sp>
        <p:nvSpPr>
          <p:cNvPr id="3" name="Content Placeholder 2"/>
          <p:cNvSpPr>
            <a:spLocks noGrp="1"/>
          </p:cNvSpPr>
          <p:nvPr>
            <p:ph idx="1"/>
          </p:nvPr>
        </p:nvSpPr>
        <p:spPr>
          <a:xfrm>
            <a:off x="208800" y="1164168"/>
            <a:ext cx="11641455" cy="5513832"/>
          </a:xfrm>
        </p:spPr>
        <p:txBody>
          <a:bodyPr/>
          <a:lstStyle/>
          <a:p>
            <a:r>
              <a:rPr lang="en-GB" dirty="0"/>
              <a:t>The basic goals of conversational interaction for </a:t>
            </a:r>
            <a:r>
              <a:rPr lang="en-GB" dirty="0" err="1"/>
              <a:t>chatbots</a:t>
            </a:r>
            <a:r>
              <a:rPr lang="en-GB" dirty="0"/>
              <a:t> are:</a:t>
            </a:r>
          </a:p>
          <a:p>
            <a:r>
              <a:rPr lang="en-GB" dirty="0"/>
              <a:t>Help users.</a:t>
            </a:r>
          </a:p>
          <a:p>
            <a:r>
              <a:rPr lang="en-GB" dirty="0"/>
              <a:t>Manage user expectations.</a:t>
            </a:r>
          </a:p>
          <a:p>
            <a:r>
              <a:rPr lang="en-GB" dirty="0"/>
              <a:t>Achieve the purpose of the solution.</a:t>
            </a:r>
          </a:p>
          <a:p>
            <a:r>
              <a:rPr lang="en-GB" dirty="0"/>
              <a:t>Keep the user engaged.</a:t>
            </a:r>
          </a:p>
          <a:p>
            <a:r>
              <a:rPr lang="en-GB" dirty="0"/>
              <a:t>Extract insights about the users.</a:t>
            </a:r>
          </a:p>
          <a:p>
            <a:r>
              <a:rPr lang="en-GB" dirty="0"/>
              <a:t>Reinforce the brand of the client.</a:t>
            </a:r>
          </a:p>
          <a:p>
            <a:r>
              <a:rPr lang="en-GB" dirty="0"/>
              <a:t>Increase sympathy and forgiveness in users.</a:t>
            </a:r>
          </a:p>
          <a:p>
            <a:r>
              <a:rPr lang="en-GB" dirty="0"/>
              <a:t>Make the solution look clever.</a:t>
            </a:r>
          </a:p>
          <a:p>
            <a:endParaRPr lang="en-GB" dirty="0"/>
          </a:p>
        </p:txBody>
      </p:sp>
      <p:sp>
        <p:nvSpPr>
          <p:cNvPr id="5" name="Footer Placeholder 4">
            <a:extLst>
              <a:ext uri="{FF2B5EF4-FFF2-40B4-BE49-F238E27FC236}">
                <a16:creationId xmlns:a16="http://schemas.microsoft.com/office/drawing/2014/main" id="{6287E009-B250-4ECD-A345-44921771982A}"/>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414920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Positioning</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b="1" dirty="0"/>
              <a:t>Positioning</a:t>
            </a:r>
          </a:p>
          <a:p>
            <a:pPr marL="0" indent="0">
              <a:buNone/>
            </a:pPr>
            <a:r>
              <a:rPr lang="en-GB" dirty="0"/>
              <a:t>The positioning of the </a:t>
            </a:r>
            <a:r>
              <a:rPr lang="en-GB" dirty="0" err="1"/>
              <a:t>chatbot</a:t>
            </a:r>
            <a:r>
              <a:rPr lang="en-GB" dirty="0"/>
              <a:t> is a collective term that covers these three aspects:</a:t>
            </a:r>
          </a:p>
          <a:p>
            <a:r>
              <a:rPr lang="en-GB" dirty="0"/>
              <a:t>Purpose</a:t>
            </a:r>
          </a:p>
          <a:p>
            <a:r>
              <a:rPr lang="en-GB" dirty="0"/>
              <a:t>Viewpoint</a:t>
            </a:r>
          </a:p>
          <a:p>
            <a:r>
              <a:rPr lang="en-GB" dirty="0"/>
              <a:t>Proactivity</a:t>
            </a:r>
          </a:p>
          <a:p>
            <a:endParaRPr lang="en-GB" dirty="0"/>
          </a:p>
        </p:txBody>
      </p:sp>
      <p:sp>
        <p:nvSpPr>
          <p:cNvPr id="6" name="Footer Placeholder 5">
            <a:extLst>
              <a:ext uri="{FF2B5EF4-FFF2-40B4-BE49-F238E27FC236}">
                <a16:creationId xmlns:a16="http://schemas.microsoft.com/office/drawing/2014/main" id="{FEE2BF21-918A-4F9B-BFDA-8A82D506AE03}"/>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5" name="Picture 4">
            <a:extLst>
              <a:ext uri="{FF2B5EF4-FFF2-40B4-BE49-F238E27FC236}">
                <a16:creationId xmlns:a16="http://schemas.microsoft.com/office/drawing/2014/main" id="{765FA482-6C39-4E78-913A-836DBEFE6519}"/>
              </a:ext>
            </a:extLst>
          </p:cNvPr>
          <p:cNvPicPr/>
          <p:nvPr/>
        </p:nvPicPr>
        <p:blipFill>
          <a:blip r:embed="rId3">
            <a:extLst>
              <a:ext uri="{28A0092B-C50C-407E-A947-70E740481C1C}">
                <a14:useLocalDpi xmlns:a14="http://schemas.microsoft.com/office/drawing/2010/main" val="0"/>
              </a:ext>
            </a:extLst>
          </a:blip>
          <a:stretch>
            <a:fillRect/>
          </a:stretch>
        </p:blipFill>
        <p:spPr>
          <a:xfrm>
            <a:off x="3501642" y="3291506"/>
            <a:ext cx="5616542" cy="2990494"/>
          </a:xfrm>
          <a:prstGeom prst="rect">
            <a:avLst/>
          </a:prstGeom>
        </p:spPr>
      </p:pic>
    </p:spTree>
    <p:extLst>
      <p:ext uri="{BB962C8B-B14F-4D97-AF65-F5344CB8AC3E}">
        <p14:creationId xmlns:p14="http://schemas.microsoft.com/office/powerpoint/2010/main" val="271040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Positioning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US" b="1" dirty="0"/>
              <a:t>Purpose</a:t>
            </a:r>
            <a:r>
              <a:rPr lang="en-US" dirty="0"/>
              <a:t>: What is the purpose of the solution? </a:t>
            </a:r>
          </a:p>
          <a:p>
            <a:pPr marL="0" indent="0">
              <a:buNone/>
            </a:pPr>
            <a:r>
              <a:rPr lang="en-US" b="1" dirty="0"/>
              <a:t>Examples</a:t>
            </a:r>
            <a:r>
              <a:rPr lang="en-US" dirty="0"/>
              <a:t>:</a:t>
            </a:r>
          </a:p>
          <a:p>
            <a:r>
              <a:rPr lang="en-US" dirty="0"/>
              <a:t>Clarify or answer the user’s questions.</a:t>
            </a:r>
          </a:p>
          <a:p>
            <a:r>
              <a:rPr lang="en-US" dirty="0"/>
              <a:t>Guide users to find the information they are looking for.</a:t>
            </a:r>
          </a:p>
          <a:p>
            <a:r>
              <a:rPr lang="en-US" dirty="0"/>
              <a:t>Help users to complete a process.</a:t>
            </a:r>
          </a:p>
          <a:p>
            <a:r>
              <a:rPr lang="en-US" dirty="0"/>
              <a:t>Collect the information that is needed to report a problem.</a:t>
            </a:r>
            <a:endParaRPr lang="en-GB" dirty="0"/>
          </a:p>
        </p:txBody>
      </p:sp>
      <p:sp>
        <p:nvSpPr>
          <p:cNvPr id="5" name="Footer Placeholder 4">
            <a:extLst>
              <a:ext uri="{FF2B5EF4-FFF2-40B4-BE49-F238E27FC236}">
                <a16:creationId xmlns:a16="http://schemas.microsoft.com/office/drawing/2014/main" id="{F03135B9-76DA-4E72-9057-CFDEC191D6B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69382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Positioning (cont.)</a:t>
            </a:r>
          </a:p>
        </p:txBody>
      </p:sp>
      <p:sp>
        <p:nvSpPr>
          <p:cNvPr id="3" name="Content Placeholder 2"/>
          <p:cNvSpPr>
            <a:spLocks noGrp="1"/>
          </p:cNvSpPr>
          <p:nvPr>
            <p:ph idx="1"/>
          </p:nvPr>
        </p:nvSpPr>
        <p:spPr>
          <a:xfrm>
            <a:off x="208800" y="1164168"/>
            <a:ext cx="11641455" cy="5513832"/>
          </a:xfrm>
        </p:spPr>
        <p:txBody>
          <a:bodyPr/>
          <a:lstStyle/>
          <a:p>
            <a:r>
              <a:rPr lang="en-GB" b="1" dirty="0"/>
              <a:t>Viewpoint</a:t>
            </a:r>
            <a:r>
              <a:rPr lang="en-GB" dirty="0"/>
              <a:t>: What role should the solution play in the relationship between the client and the user? </a:t>
            </a:r>
          </a:p>
          <a:p>
            <a:r>
              <a:rPr lang="en-GB" b="1" dirty="0"/>
              <a:t>Examples</a:t>
            </a:r>
            <a:r>
              <a:rPr lang="en-GB" dirty="0"/>
              <a:t>: Assistant, friend, coach, motivator, salesperson, and others</a:t>
            </a:r>
          </a:p>
          <a:p>
            <a:endParaRPr lang="en-GB" dirty="0"/>
          </a:p>
        </p:txBody>
      </p:sp>
      <p:sp>
        <p:nvSpPr>
          <p:cNvPr id="5" name="Footer Placeholder 4">
            <a:extLst>
              <a:ext uri="{FF2B5EF4-FFF2-40B4-BE49-F238E27FC236}">
                <a16:creationId xmlns:a16="http://schemas.microsoft.com/office/drawing/2014/main" id="{938BA516-C2E1-4364-AA2D-32CBE5CD1E2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4" name="Picture 3">
            <a:extLst>
              <a:ext uri="{FF2B5EF4-FFF2-40B4-BE49-F238E27FC236}">
                <a16:creationId xmlns:a16="http://schemas.microsoft.com/office/drawing/2014/main" id="{BE2A82B0-15BE-4213-AFDB-F38761E72AE1}"/>
              </a:ext>
            </a:extLst>
          </p:cNvPr>
          <p:cNvPicPr>
            <a:picLocks noChangeAspect="1"/>
          </p:cNvPicPr>
          <p:nvPr/>
        </p:nvPicPr>
        <p:blipFill>
          <a:blip r:embed="rId3"/>
          <a:stretch>
            <a:fillRect/>
          </a:stretch>
        </p:blipFill>
        <p:spPr>
          <a:xfrm>
            <a:off x="2287523" y="3142958"/>
            <a:ext cx="7333861" cy="3243442"/>
          </a:xfrm>
          <a:prstGeom prst="rect">
            <a:avLst/>
          </a:prstGeom>
        </p:spPr>
      </p:pic>
    </p:spTree>
    <p:extLst>
      <p:ext uri="{BB962C8B-B14F-4D97-AF65-F5344CB8AC3E}">
        <p14:creationId xmlns:p14="http://schemas.microsoft.com/office/powerpoint/2010/main" val="106561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Positioning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US" b="1" dirty="0"/>
              <a:t>Proactivity</a:t>
            </a:r>
            <a:r>
              <a:rPr lang="en-US" dirty="0"/>
              <a:t>: </a:t>
            </a:r>
          </a:p>
          <a:p>
            <a:r>
              <a:rPr lang="en-US" dirty="0"/>
              <a:t>Level of proactiveness or reactiveness when engaging with user.</a:t>
            </a:r>
          </a:p>
          <a:p>
            <a:r>
              <a:rPr lang="en-US" dirty="0"/>
              <a:t>A </a:t>
            </a:r>
            <a:r>
              <a:rPr lang="en-US" dirty="0" err="1"/>
              <a:t>chatbot</a:t>
            </a:r>
            <a:r>
              <a:rPr lang="en-US" dirty="0"/>
              <a:t> can be:</a:t>
            </a:r>
          </a:p>
          <a:p>
            <a:pPr lvl="1"/>
            <a:r>
              <a:rPr lang="en-US" b="1" dirty="0"/>
              <a:t>Proactive</a:t>
            </a:r>
            <a:r>
              <a:rPr lang="en-US" dirty="0"/>
              <a:t> (lean forward): The </a:t>
            </a:r>
            <a:r>
              <a:rPr lang="en-US" dirty="0" err="1"/>
              <a:t>chatbot</a:t>
            </a:r>
            <a:r>
              <a:rPr lang="en-US" dirty="0"/>
              <a:t> reaches out to the user and asks questions.</a:t>
            </a:r>
          </a:p>
          <a:p>
            <a:pPr lvl="1"/>
            <a:r>
              <a:rPr lang="en-US" b="1" dirty="0"/>
              <a:t>Reactive</a:t>
            </a:r>
            <a:r>
              <a:rPr lang="en-US" dirty="0"/>
              <a:t> (lean backward): The </a:t>
            </a:r>
            <a:r>
              <a:rPr lang="en-US" dirty="0" err="1"/>
              <a:t>chatbot</a:t>
            </a:r>
            <a:r>
              <a:rPr lang="en-US" dirty="0"/>
              <a:t> waits for the user to ask a question.</a:t>
            </a:r>
          </a:p>
          <a:p>
            <a:pPr lvl="1"/>
            <a:r>
              <a:rPr lang="en-US" b="1" dirty="0"/>
              <a:t>Combination</a:t>
            </a:r>
            <a:r>
              <a:rPr lang="en-US" dirty="0"/>
              <a:t>: The </a:t>
            </a:r>
            <a:r>
              <a:rPr lang="en-US" dirty="0" err="1"/>
              <a:t>chatbot</a:t>
            </a:r>
            <a:r>
              <a:rPr lang="en-US" dirty="0"/>
              <a:t> uses both techniques.</a:t>
            </a:r>
          </a:p>
          <a:p>
            <a:endParaRPr lang="en-GB" dirty="0"/>
          </a:p>
        </p:txBody>
      </p:sp>
      <p:sp>
        <p:nvSpPr>
          <p:cNvPr id="5" name="Footer Placeholder 4">
            <a:extLst>
              <a:ext uri="{FF2B5EF4-FFF2-40B4-BE49-F238E27FC236}">
                <a16:creationId xmlns:a16="http://schemas.microsoft.com/office/drawing/2014/main" id="{3628FCEA-28AC-4132-B924-448FC478744D}"/>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306840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Positioning (cont.)</a:t>
            </a:r>
          </a:p>
        </p:txBody>
      </p:sp>
      <p:sp>
        <p:nvSpPr>
          <p:cNvPr id="3" name="Content Placeholder 2"/>
          <p:cNvSpPr>
            <a:spLocks noGrp="1"/>
          </p:cNvSpPr>
          <p:nvPr>
            <p:ph idx="1"/>
          </p:nvPr>
        </p:nvSpPr>
        <p:spPr>
          <a:xfrm>
            <a:off x="208800" y="1164168"/>
            <a:ext cx="11641455" cy="5513832"/>
          </a:xfrm>
        </p:spPr>
        <p:txBody>
          <a:bodyPr/>
          <a:lstStyle/>
          <a:p>
            <a:r>
              <a:rPr lang="en-GB" dirty="0"/>
              <a:t>Example of a proactive </a:t>
            </a:r>
            <a:r>
              <a:rPr lang="en-GB" dirty="0" err="1"/>
              <a:t>chatbot</a:t>
            </a:r>
            <a:r>
              <a:rPr lang="en-GB" dirty="0"/>
              <a:t>:</a:t>
            </a:r>
          </a:p>
          <a:p>
            <a:pPr lvl="1"/>
            <a:r>
              <a:rPr lang="en-US" i="1" dirty="0"/>
              <a:t>Customer: When can I receive my new credit card?</a:t>
            </a:r>
          </a:p>
          <a:p>
            <a:pPr lvl="1"/>
            <a:r>
              <a:rPr lang="en-US" i="1" dirty="0" err="1"/>
              <a:t>Chatbot</a:t>
            </a:r>
            <a:r>
              <a:rPr lang="en-US" i="1" dirty="0"/>
              <a:t>: An SMS will be sent to your phone after it is ready.</a:t>
            </a:r>
          </a:p>
          <a:p>
            <a:pPr lvl="1"/>
            <a:r>
              <a:rPr lang="en-US" i="1" dirty="0" err="1"/>
              <a:t>Chatbot</a:t>
            </a:r>
            <a:r>
              <a:rPr lang="en-US" i="1" dirty="0"/>
              <a:t>: The bank is collaborating with XYZ to provide benefits to our credit card users. Would you be interested in knowing more?</a:t>
            </a:r>
          </a:p>
          <a:p>
            <a:endParaRPr lang="en-GB" dirty="0"/>
          </a:p>
        </p:txBody>
      </p:sp>
      <p:sp>
        <p:nvSpPr>
          <p:cNvPr id="5" name="Footer Placeholder 4">
            <a:extLst>
              <a:ext uri="{FF2B5EF4-FFF2-40B4-BE49-F238E27FC236}">
                <a16:creationId xmlns:a16="http://schemas.microsoft.com/office/drawing/2014/main" id="{1345BA04-C50F-408D-BEDB-6CD70EBEA4CB}"/>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160634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Positioning (cont.)</a:t>
            </a:r>
          </a:p>
        </p:txBody>
      </p:sp>
      <p:sp>
        <p:nvSpPr>
          <p:cNvPr id="3" name="Content Placeholder 2"/>
          <p:cNvSpPr>
            <a:spLocks noGrp="1"/>
          </p:cNvSpPr>
          <p:nvPr>
            <p:ph idx="1"/>
          </p:nvPr>
        </p:nvSpPr>
        <p:spPr>
          <a:xfrm>
            <a:off x="208800" y="1164168"/>
            <a:ext cx="11641455" cy="5513832"/>
          </a:xfrm>
        </p:spPr>
        <p:txBody>
          <a:bodyPr/>
          <a:lstStyle/>
          <a:p>
            <a:r>
              <a:rPr lang="en-GB" dirty="0"/>
              <a:t>Example of a reactive </a:t>
            </a:r>
            <a:r>
              <a:rPr lang="en-GB" dirty="0" err="1"/>
              <a:t>chatbot</a:t>
            </a:r>
            <a:r>
              <a:rPr lang="en-GB" dirty="0"/>
              <a:t>:</a:t>
            </a:r>
          </a:p>
          <a:p>
            <a:pPr lvl="1"/>
            <a:r>
              <a:rPr lang="en-GB" i="1" dirty="0"/>
              <a:t>Customer: When can I receive my new credit card?</a:t>
            </a:r>
          </a:p>
          <a:p>
            <a:pPr lvl="1"/>
            <a:r>
              <a:rPr lang="en-GB" i="1" dirty="0" err="1"/>
              <a:t>Chatbot</a:t>
            </a:r>
            <a:r>
              <a:rPr lang="en-GB" i="1" dirty="0"/>
              <a:t>: An SMS will be sent to your phone after it is ready.</a:t>
            </a:r>
          </a:p>
        </p:txBody>
      </p:sp>
      <p:sp>
        <p:nvSpPr>
          <p:cNvPr id="5" name="Footer Placeholder 4">
            <a:extLst>
              <a:ext uri="{FF2B5EF4-FFF2-40B4-BE49-F238E27FC236}">
                <a16:creationId xmlns:a16="http://schemas.microsoft.com/office/drawing/2014/main" id="{3273B422-E06E-42CD-8829-9CD365D6AC00}"/>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244106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a:t>Explain what a chatbot is.</a:t>
            </a:r>
          </a:p>
          <a:p>
            <a:r>
              <a:rPr lang="en-US"/>
              <a:t>Describe the common applications of chatbots.</a:t>
            </a:r>
          </a:p>
          <a:p>
            <a:r>
              <a:rPr lang="en-US"/>
              <a:t>Identify factors that drive the growing popularity of chatbots.</a:t>
            </a:r>
          </a:p>
          <a:p>
            <a:r>
              <a:rPr lang="en-US"/>
              <a:t>Recognize the guidelines to consider when designing a chatbot .</a:t>
            </a:r>
          </a:p>
          <a:p>
            <a:r>
              <a:rPr lang="en-US"/>
              <a:t>List examples of tools and services that you can use to create chatbots.</a:t>
            </a:r>
          </a:p>
          <a:p>
            <a:endParaRPr lang="en-US" dirty="0"/>
          </a:p>
        </p:txBody>
      </p:sp>
      <p:sp>
        <p:nvSpPr>
          <p:cNvPr id="3" name="Footer Placeholder 2">
            <a:extLst>
              <a:ext uri="{FF2B5EF4-FFF2-40B4-BE49-F238E27FC236}">
                <a16:creationId xmlns:a16="http://schemas.microsoft.com/office/drawing/2014/main" id="{8EAF570E-667C-4EBC-A1DE-2347878486E7}"/>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Tone and personality</a:t>
            </a:r>
          </a:p>
        </p:txBody>
      </p:sp>
      <p:sp>
        <p:nvSpPr>
          <p:cNvPr id="3" name="Content Placeholder 2"/>
          <p:cNvSpPr>
            <a:spLocks noGrp="1"/>
          </p:cNvSpPr>
          <p:nvPr>
            <p:ph idx="1"/>
          </p:nvPr>
        </p:nvSpPr>
        <p:spPr>
          <a:xfrm>
            <a:off x="208800" y="1164168"/>
            <a:ext cx="11641455" cy="5513832"/>
          </a:xfrm>
        </p:spPr>
        <p:txBody>
          <a:bodyPr/>
          <a:lstStyle/>
          <a:p>
            <a:r>
              <a:rPr lang="en-GB" dirty="0"/>
              <a:t>Represents the voice in which the </a:t>
            </a:r>
            <a:r>
              <a:rPr lang="en-GB" dirty="0" err="1"/>
              <a:t>chatbot</a:t>
            </a:r>
            <a:r>
              <a:rPr lang="en-GB" dirty="0"/>
              <a:t> solution speaks.</a:t>
            </a:r>
          </a:p>
          <a:p>
            <a:r>
              <a:rPr lang="en-GB" dirty="0"/>
              <a:t>Examples:</a:t>
            </a:r>
          </a:p>
          <a:p>
            <a:pPr lvl="1"/>
            <a:r>
              <a:rPr lang="en-GB" dirty="0"/>
              <a:t>Informal and friendly tone: “Hi there, how can I help you?” </a:t>
            </a:r>
          </a:p>
          <a:p>
            <a:pPr lvl="1"/>
            <a:r>
              <a:rPr lang="en-GB" dirty="0"/>
              <a:t>More formal, still friendly: “Good morning. How may I help you today? </a:t>
            </a:r>
          </a:p>
          <a:p>
            <a:pPr lvl="1"/>
            <a:r>
              <a:rPr lang="en-GB" dirty="0"/>
              <a:t>Formal, not very friendly: “This is a service that is designed to answer your questions. How may I assist you with your inquiries?”</a:t>
            </a:r>
          </a:p>
          <a:p>
            <a:endParaRPr lang="en-GB" dirty="0"/>
          </a:p>
          <a:p>
            <a:endParaRPr lang="en-GB" dirty="0"/>
          </a:p>
        </p:txBody>
      </p:sp>
      <p:sp>
        <p:nvSpPr>
          <p:cNvPr id="5" name="Footer Placeholder 4">
            <a:extLst>
              <a:ext uri="{FF2B5EF4-FFF2-40B4-BE49-F238E27FC236}">
                <a16:creationId xmlns:a16="http://schemas.microsoft.com/office/drawing/2014/main" id="{60A360F2-77E7-4910-8983-0EF7C60806D0}"/>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202174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Tone and personality (cont.)</a:t>
            </a:r>
          </a:p>
        </p:txBody>
      </p:sp>
      <p:sp>
        <p:nvSpPr>
          <p:cNvPr id="3" name="Content Placeholder 2"/>
          <p:cNvSpPr>
            <a:spLocks noGrp="1"/>
          </p:cNvSpPr>
          <p:nvPr>
            <p:ph idx="1"/>
          </p:nvPr>
        </p:nvSpPr>
        <p:spPr>
          <a:xfrm>
            <a:off x="208800" y="1164168"/>
            <a:ext cx="11641455" cy="5513832"/>
          </a:xfrm>
        </p:spPr>
        <p:txBody>
          <a:bodyPr/>
          <a:lstStyle/>
          <a:p>
            <a:r>
              <a:rPr lang="en-US" dirty="0"/>
              <a:t>What happens if you do not define tone and personality?</a:t>
            </a:r>
          </a:p>
          <a:p>
            <a:r>
              <a:rPr lang="en-GB" dirty="0"/>
              <a:t>The </a:t>
            </a:r>
            <a:r>
              <a:rPr lang="en-GB" dirty="0" err="1"/>
              <a:t>chatbot</a:t>
            </a:r>
            <a:r>
              <a:rPr lang="en-GB" dirty="0"/>
              <a:t> will still have them, but it likely will be incoherent, which leads to a random user experience.</a:t>
            </a:r>
          </a:p>
          <a:p>
            <a:endParaRPr lang="en-GB" dirty="0"/>
          </a:p>
          <a:p>
            <a:endParaRPr lang="en-GB" dirty="0"/>
          </a:p>
        </p:txBody>
      </p:sp>
      <p:sp>
        <p:nvSpPr>
          <p:cNvPr id="5" name="Footer Placeholder 4">
            <a:extLst>
              <a:ext uri="{FF2B5EF4-FFF2-40B4-BE49-F238E27FC236}">
                <a16:creationId xmlns:a16="http://schemas.microsoft.com/office/drawing/2014/main" id="{9CEAEB0B-37F9-4615-8339-9FB62F0E4B54}"/>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334200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Tone and personality (cont.)</a:t>
            </a:r>
          </a:p>
        </p:txBody>
      </p:sp>
      <p:sp>
        <p:nvSpPr>
          <p:cNvPr id="3" name="Content Placeholder 2"/>
          <p:cNvSpPr>
            <a:spLocks noGrp="1"/>
          </p:cNvSpPr>
          <p:nvPr>
            <p:ph idx="1"/>
          </p:nvPr>
        </p:nvSpPr>
        <p:spPr>
          <a:xfrm>
            <a:off x="208800" y="1164168"/>
            <a:ext cx="11641455" cy="5513832"/>
          </a:xfrm>
        </p:spPr>
        <p:txBody>
          <a:bodyPr/>
          <a:lstStyle/>
          <a:p>
            <a:r>
              <a:rPr lang="en-GB" dirty="0"/>
              <a:t>You can construct a complete character persona for your </a:t>
            </a:r>
            <a:r>
              <a:rPr lang="en-GB" dirty="0" err="1"/>
              <a:t>chatbot</a:t>
            </a:r>
            <a:r>
              <a:rPr lang="en-GB" dirty="0"/>
              <a:t>  . </a:t>
            </a:r>
          </a:p>
          <a:p>
            <a:r>
              <a:rPr lang="en-GB" dirty="0"/>
              <a:t>A common feature that is often in </a:t>
            </a:r>
            <a:r>
              <a:rPr lang="en-GB" dirty="0" err="1"/>
              <a:t>chatbots</a:t>
            </a:r>
            <a:r>
              <a:rPr lang="en-GB" dirty="0"/>
              <a:t> is </a:t>
            </a:r>
            <a:r>
              <a:rPr lang="en-US" i="1" dirty="0"/>
              <a:t>humor</a:t>
            </a:r>
            <a:r>
              <a:rPr lang="en-GB" dirty="0"/>
              <a:t>. </a:t>
            </a:r>
          </a:p>
          <a:p>
            <a:r>
              <a:rPr lang="en-US" dirty="0"/>
              <a:t>Humor</a:t>
            </a:r>
            <a:r>
              <a:rPr lang="en-GB" dirty="0"/>
              <a:t> increases the user's understanding, forgiveness, and satisfaction.</a:t>
            </a:r>
          </a:p>
          <a:p>
            <a:endParaRPr lang="en-GB" dirty="0"/>
          </a:p>
          <a:p>
            <a:endParaRPr lang="en-GB" dirty="0"/>
          </a:p>
        </p:txBody>
      </p:sp>
      <p:sp>
        <p:nvSpPr>
          <p:cNvPr id="5" name="Footer Placeholder 4">
            <a:extLst>
              <a:ext uri="{FF2B5EF4-FFF2-40B4-BE49-F238E27FC236}">
                <a16:creationId xmlns:a16="http://schemas.microsoft.com/office/drawing/2014/main" id="{25BF0E01-5BE0-4018-AF04-C6D61BA2BE81}"/>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140390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Tone and personality for purpose</a:t>
            </a:r>
          </a:p>
        </p:txBody>
      </p:sp>
      <p:sp>
        <p:nvSpPr>
          <p:cNvPr id="3" name="Content Placeholder 2"/>
          <p:cNvSpPr>
            <a:spLocks noGrp="1"/>
          </p:cNvSpPr>
          <p:nvPr>
            <p:ph idx="1"/>
          </p:nvPr>
        </p:nvSpPr>
        <p:spPr>
          <a:xfrm>
            <a:off x="208800" y="1164168"/>
            <a:ext cx="11641455" cy="5513832"/>
          </a:xfrm>
        </p:spPr>
        <p:txBody>
          <a:bodyPr/>
          <a:lstStyle/>
          <a:p>
            <a:r>
              <a:rPr lang="en-GB" b="1" dirty="0"/>
              <a:t>Example 1</a:t>
            </a:r>
            <a:r>
              <a:rPr lang="en-GB" dirty="0"/>
              <a:t>: If the purpose is to engage users proactively and encourage them to act, a friendly, informal tone will be more successful than a formal or authoritative tone.</a:t>
            </a:r>
          </a:p>
          <a:p>
            <a:r>
              <a:rPr lang="en-GB" b="1" dirty="0"/>
              <a:t>Example 2</a:t>
            </a:r>
            <a:r>
              <a:rPr lang="en-GB" dirty="0"/>
              <a:t>: If the purpose is to provide information or guidance about a serious topic, a casual, chatty tone might undermine the credibility of the information that is provided.</a:t>
            </a:r>
          </a:p>
          <a:p>
            <a:endParaRPr lang="en-GB" dirty="0"/>
          </a:p>
          <a:p>
            <a:endParaRPr lang="en-GB" dirty="0"/>
          </a:p>
        </p:txBody>
      </p:sp>
      <p:sp>
        <p:nvSpPr>
          <p:cNvPr id="5" name="Footer Placeholder 4">
            <a:extLst>
              <a:ext uri="{FF2B5EF4-FFF2-40B4-BE49-F238E27FC236}">
                <a16:creationId xmlns:a16="http://schemas.microsoft.com/office/drawing/2014/main" id="{39DFAB87-2E11-49AC-955E-CE63C4F56D39}"/>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89320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Tone and personality for viewpoint</a:t>
            </a:r>
          </a:p>
        </p:txBody>
      </p:sp>
      <p:sp>
        <p:nvSpPr>
          <p:cNvPr id="3" name="Content Placeholder 2"/>
          <p:cNvSpPr>
            <a:spLocks noGrp="1"/>
          </p:cNvSpPr>
          <p:nvPr>
            <p:ph idx="1"/>
          </p:nvPr>
        </p:nvSpPr>
        <p:spPr>
          <a:xfrm>
            <a:off x="208800" y="1164168"/>
            <a:ext cx="11641455" cy="5513832"/>
          </a:xfrm>
        </p:spPr>
        <p:txBody>
          <a:bodyPr/>
          <a:lstStyle/>
          <a:p>
            <a:r>
              <a:rPr lang="en-GB" b="1" dirty="0"/>
              <a:t>Example 1</a:t>
            </a:r>
            <a:r>
              <a:rPr lang="en-GB" dirty="0"/>
              <a:t>: If the viewpoint is that of an employee, the tone and personality should closely reflect the client’s ideal staff member.</a:t>
            </a:r>
          </a:p>
          <a:p>
            <a:r>
              <a:rPr lang="en-GB" b="1" dirty="0"/>
              <a:t>Example 2</a:t>
            </a:r>
            <a:r>
              <a:rPr lang="en-GB" dirty="0"/>
              <a:t>: If the viewpoint is that of a partially or fully independent advocate or guide for the user, then the tone and personality should not be that of enforcer or authority figure. Instead, it should be more like an advisor, assistant, or coach.</a:t>
            </a:r>
          </a:p>
          <a:p>
            <a:endParaRPr lang="en-GB" dirty="0"/>
          </a:p>
          <a:p>
            <a:endParaRPr lang="en-GB" dirty="0"/>
          </a:p>
        </p:txBody>
      </p:sp>
      <p:sp>
        <p:nvSpPr>
          <p:cNvPr id="5" name="Footer Placeholder 4">
            <a:extLst>
              <a:ext uri="{FF2B5EF4-FFF2-40B4-BE49-F238E27FC236}">
                <a16:creationId xmlns:a16="http://schemas.microsoft.com/office/drawing/2014/main" id="{091168B7-5890-4C12-82FB-11FEF605DFAD}"/>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352512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Tone and personality for proactivity</a:t>
            </a:r>
          </a:p>
        </p:txBody>
      </p:sp>
      <p:sp>
        <p:nvSpPr>
          <p:cNvPr id="3" name="Content Placeholder 2"/>
          <p:cNvSpPr>
            <a:spLocks noGrp="1"/>
          </p:cNvSpPr>
          <p:nvPr>
            <p:ph idx="1"/>
          </p:nvPr>
        </p:nvSpPr>
        <p:spPr>
          <a:xfrm>
            <a:off x="208800" y="1164168"/>
            <a:ext cx="11641455" cy="5513832"/>
          </a:xfrm>
        </p:spPr>
        <p:txBody>
          <a:bodyPr/>
          <a:lstStyle/>
          <a:p>
            <a:r>
              <a:rPr lang="en-GB" dirty="0"/>
              <a:t>If the solution is highly proactive, either an overly formal or overly casual and chatty tone may have an unpleasant effect because the former might feel artificial and the latter is likely to become annoying.</a:t>
            </a:r>
          </a:p>
          <a:p>
            <a:r>
              <a:rPr lang="en-GB" dirty="0"/>
              <a:t>Tone and personality for special cases: If a response uses offensive language:</a:t>
            </a:r>
          </a:p>
          <a:p>
            <a:pPr lvl="2"/>
            <a:r>
              <a:rPr lang="en-GB" dirty="0"/>
              <a:t>The </a:t>
            </a:r>
            <a:r>
              <a:rPr lang="en-GB" dirty="0" err="1"/>
              <a:t>chatbot</a:t>
            </a:r>
            <a:r>
              <a:rPr lang="en-GB" dirty="0"/>
              <a:t> can shift to an “enforcer” viewpoint and adopt a more formal tone.</a:t>
            </a:r>
          </a:p>
          <a:p>
            <a:pPr lvl="2"/>
            <a:r>
              <a:rPr lang="en-GB" dirty="0"/>
              <a:t>You may keep a count of the number of sensitive inputs and respond with an increasingly strong-worded response.</a:t>
            </a:r>
          </a:p>
          <a:p>
            <a:pPr lvl="2"/>
            <a:r>
              <a:rPr lang="en-GB" dirty="0"/>
              <a:t>You may shut down the chat (in the case of threats and offensive language).</a:t>
            </a:r>
          </a:p>
          <a:p>
            <a:pPr lvl="1"/>
            <a:endParaRPr lang="en-GB" dirty="0"/>
          </a:p>
          <a:p>
            <a:endParaRPr lang="en-GB" dirty="0"/>
          </a:p>
          <a:p>
            <a:endParaRPr lang="en-GB" dirty="0"/>
          </a:p>
        </p:txBody>
      </p:sp>
      <p:sp>
        <p:nvSpPr>
          <p:cNvPr id="5" name="Footer Placeholder 4">
            <a:extLst>
              <a:ext uri="{FF2B5EF4-FFF2-40B4-BE49-F238E27FC236}">
                <a16:creationId xmlns:a16="http://schemas.microsoft.com/office/drawing/2014/main" id="{546402C9-6034-4417-B62B-5F6B4A14D67C}"/>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2809145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design: Design issues</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a:pPr>
            <a:r>
              <a:rPr lang="en-GB" dirty="0"/>
              <a:t>Understand the limitations of a </a:t>
            </a:r>
            <a:r>
              <a:rPr lang="en-GB" dirty="0" err="1"/>
              <a:t>chatbot</a:t>
            </a:r>
            <a:r>
              <a:rPr lang="en-GB" dirty="0"/>
              <a:t>.</a:t>
            </a:r>
          </a:p>
          <a:p>
            <a:pPr marL="457200" indent="-457200">
              <a:buFont typeface="+mj-lt"/>
              <a:buAutoNum type="arabicPeriod"/>
            </a:pPr>
            <a:r>
              <a:rPr lang="en-GB" dirty="0"/>
              <a:t>Acknowledge limitations and do not be afraid to have the </a:t>
            </a:r>
            <a:r>
              <a:rPr lang="en-GB" dirty="0" err="1"/>
              <a:t>chatbot</a:t>
            </a:r>
            <a:r>
              <a:rPr lang="en-GB" dirty="0"/>
              <a:t> say, “I don’t know”, and give some suggestions of questions that they can ask.</a:t>
            </a:r>
          </a:p>
          <a:p>
            <a:pPr marL="457200" indent="-457200">
              <a:buFont typeface="+mj-lt"/>
              <a:buAutoNum type="arabicPeriod"/>
            </a:pPr>
            <a:r>
              <a:rPr lang="en-GB" dirty="0"/>
              <a:t>Handle frustration. “I can see this isn’t going very well. Would you like to talk to a real person?”</a:t>
            </a:r>
          </a:p>
          <a:p>
            <a:pPr lvl="1"/>
            <a:endParaRPr lang="en-GB" dirty="0"/>
          </a:p>
          <a:p>
            <a:endParaRPr lang="en-GB" dirty="0"/>
          </a:p>
          <a:p>
            <a:endParaRPr lang="en-GB" dirty="0"/>
          </a:p>
        </p:txBody>
      </p:sp>
      <p:sp>
        <p:nvSpPr>
          <p:cNvPr id="5" name="Footer Placeholder 4">
            <a:extLst>
              <a:ext uri="{FF2B5EF4-FFF2-40B4-BE49-F238E27FC236}">
                <a16:creationId xmlns:a16="http://schemas.microsoft.com/office/drawing/2014/main" id="{B1B3F403-63FA-40A7-8194-A1B32885A059}"/>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304308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err="1"/>
              <a:t>Chatbots</a:t>
            </a:r>
            <a:r>
              <a:rPr lang="en-US" dirty="0"/>
              <a:t> tools and services</a:t>
            </a:r>
          </a:p>
        </p:txBody>
      </p:sp>
      <p:sp>
        <p:nvSpPr>
          <p:cNvPr id="5" name="Text Placeholder 4"/>
          <p:cNvSpPr>
            <a:spLocks noGrp="1"/>
          </p:cNvSpPr>
          <p:nvPr>
            <p:ph type="body" sz="quarter" idx="12"/>
          </p:nvPr>
        </p:nvSpPr>
        <p:spPr/>
        <p:txBody>
          <a:bodyPr/>
          <a:lstStyle/>
          <a:p>
            <a:endParaRPr lang="en-GB" dirty="0"/>
          </a:p>
        </p:txBody>
      </p:sp>
      <p:sp>
        <p:nvSpPr>
          <p:cNvPr id="3" name="Footer Placeholder 2">
            <a:extLst>
              <a:ext uri="{FF2B5EF4-FFF2-40B4-BE49-F238E27FC236}">
                <a16:creationId xmlns:a16="http://schemas.microsoft.com/office/drawing/2014/main" id="{B040427B-3FB3-4E4D-878F-D90FA1893A59}"/>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910803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9477-ED4E-47C0-B3CD-7AC356109F20}"/>
              </a:ext>
            </a:extLst>
          </p:cNvPr>
          <p:cNvSpPr>
            <a:spLocks noGrp="1"/>
          </p:cNvSpPr>
          <p:nvPr>
            <p:ph type="title"/>
          </p:nvPr>
        </p:nvSpPr>
        <p:spPr>
          <a:xfrm>
            <a:off x="208800" y="180000"/>
            <a:ext cx="11641455" cy="860400"/>
          </a:xfrm>
        </p:spPr>
        <p:txBody>
          <a:bodyPr/>
          <a:lstStyle/>
          <a:p>
            <a:r>
              <a:rPr lang="en-US" dirty="0" err="1"/>
              <a:t>Chatbots</a:t>
            </a:r>
            <a:r>
              <a:rPr lang="en-US" dirty="0"/>
              <a:t> tools and services</a:t>
            </a:r>
          </a:p>
        </p:txBody>
      </p:sp>
      <p:sp>
        <p:nvSpPr>
          <p:cNvPr id="3" name="Content Placeholder 2">
            <a:extLst>
              <a:ext uri="{FF2B5EF4-FFF2-40B4-BE49-F238E27FC236}">
                <a16:creationId xmlns:a16="http://schemas.microsoft.com/office/drawing/2014/main" id="{8FD55314-8F0A-48EB-BDF6-CA283EDB5ECE}"/>
              </a:ext>
            </a:extLst>
          </p:cNvPr>
          <p:cNvSpPr>
            <a:spLocks noGrp="1"/>
          </p:cNvSpPr>
          <p:nvPr>
            <p:ph idx="1"/>
          </p:nvPr>
        </p:nvSpPr>
        <p:spPr>
          <a:xfrm>
            <a:off x="208800" y="1164168"/>
            <a:ext cx="11641455" cy="5513832"/>
          </a:xfrm>
        </p:spPr>
        <p:txBody>
          <a:bodyPr/>
          <a:lstStyle/>
          <a:p>
            <a:pPr marL="0" indent="0">
              <a:buNone/>
            </a:pPr>
            <a:r>
              <a:rPr lang="en-US" dirty="0"/>
              <a:t>Here are examples of some available tools and services: </a:t>
            </a:r>
          </a:p>
          <a:p>
            <a:r>
              <a:rPr lang="en-US" dirty="0"/>
              <a:t>IBM Watson Assistant</a:t>
            </a:r>
          </a:p>
          <a:p>
            <a:r>
              <a:rPr lang="en-US" dirty="0"/>
              <a:t>Dialogflow</a:t>
            </a:r>
          </a:p>
          <a:p>
            <a:r>
              <a:rPr lang="en-US" dirty="0"/>
              <a:t>Microsoft Language Understanding Intelligent Service (LUIS) </a:t>
            </a:r>
          </a:p>
          <a:p>
            <a:r>
              <a:rPr lang="en-US" dirty="0"/>
              <a:t>ChatScript </a:t>
            </a:r>
          </a:p>
          <a:p>
            <a:r>
              <a:rPr lang="en-US" dirty="0"/>
              <a:t>Chatfuel </a:t>
            </a:r>
          </a:p>
          <a:p>
            <a:endParaRPr lang="en-US" dirty="0"/>
          </a:p>
        </p:txBody>
      </p:sp>
      <p:sp>
        <p:nvSpPr>
          <p:cNvPr id="4" name="Footer Placeholder 3">
            <a:extLst>
              <a:ext uri="{FF2B5EF4-FFF2-40B4-BE49-F238E27FC236}">
                <a16:creationId xmlns:a16="http://schemas.microsoft.com/office/drawing/2014/main" id="{49413034-EA55-432F-847B-BD3EE6E74155}"/>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1379791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0800" y="352800"/>
            <a:ext cx="2840400" cy="6328800"/>
          </a:xfrm>
        </p:spPr>
        <p:txBody>
          <a:bodyPr/>
          <a:lstStyle/>
          <a:p>
            <a:r>
              <a:rPr lang="en-US" dirty="0"/>
              <a:t>Unit summary</a:t>
            </a:r>
          </a:p>
        </p:txBody>
      </p:sp>
      <p:sp>
        <p:nvSpPr>
          <p:cNvPr id="19460" name="Rectangle 3"/>
          <p:cNvSpPr>
            <a:spLocks noGrp="1" noChangeArrowheads="1"/>
          </p:cNvSpPr>
          <p:nvPr>
            <p:ph idx="1"/>
          </p:nvPr>
        </p:nvSpPr>
        <p:spPr>
          <a:xfrm>
            <a:off x="3204000" y="352800"/>
            <a:ext cx="8506800" cy="6328800"/>
          </a:xfrm>
        </p:spPr>
        <p:txBody>
          <a:bodyPr/>
          <a:lstStyle/>
          <a:p>
            <a:r>
              <a:rPr lang="en-US"/>
              <a:t>Explain what a chatbot is.</a:t>
            </a:r>
          </a:p>
          <a:p>
            <a:r>
              <a:rPr lang="en-US"/>
              <a:t>Describe the common applications of chatbots.</a:t>
            </a:r>
          </a:p>
          <a:p>
            <a:r>
              <a:rPr lang="en-US"/>
              <a:t>Identify factors that drive the growing popularity of chatbots.</a:t>
            </a:r>
          </a:p>
          <a:p>
            <a:r>
              <a:rPr lang="en-US"/>
              <a:t>Recognize the guidelines to consider when designing a chatbot .</a:t>
            </a:r>
          </a:p>
          <a:p>
            <a:r>
              <a:rPr lang="en-US"/>
              <a:t>List examples of tools and services that you can use to create chatbots.</a:t>
            </a:r>
          </a:p>
          <a:p>
            <a:endParaRPr lang="en-US" dirty="0"/>
          </a:p>
        </p:txBody>
      </p:sp>
      <p:sp>
        <p:nvSpPr>
          <p:cNvPr id="3" name="Footer Placeholder 2">
            <a:extLst>
              <a:ext uri="{FF2B5EF4-FFF2-40B4-BE49-F238E27FC236}">
                <a16:creationId xmlns:a16="http://schemas.microsoft.com/office/drawing/2014/main" id="{39D85CF5-5ACB-4BE8-9C24-0E224CBD0C5E}"/>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GB" dirty="0"/>
              <a:t>Topics</a:t>
            </a:r>
          </a:p>
        </p:txBody>
      </p:sp>
      <p:sp>
        <p:nvSpPr>
          <p:cNvPr id="11268" name="Rectangle 3"/>
          <p:cNvSpPr>
            <a:spLocks noGrp="1" noChangeArrowheads="1"/>
          </p:cNvSpPr>
          <p:nvPr>
            <p:ph idx="1"/>
          </p:nvPr>
        </p:nvSpPr>
        <p:spPr/>
        <p:txBody>
          <a:bodyPr/>
          <a:lstStyle/>
          <a:p>
            <a:r>
              <a:rPr lang="en-GB"/>
              <a:t>Chatbots overview</a:t>
            </a:r>
          </a:p>
          <a:p>
            <a:r>
              <a:rPr lang="en-GB"/>
              <a:t>Chatbots design</a:t>
            </a:r>
          </a:p>
          <a:p>
            <a:r>
              <a:rPr lang="en-GB"/>
              <a:t>Chatbots tools and services</a:t>
            </a:r>
          </a:p>
          <a:p>
            <a:endParaRPr lang="en-GB" dirty="0"/>
          </a:p>
        </p:txBody>
      </p:sp>
      <p:sp>
        <p:nvSpPr>
          <p:cNvPr id="3" name="Footer Placeholder 2">
            <a:extLst>
              <a:ext uri="{FF2B5EF4-FFF2-40B4-BE49-F238E27FC236}">
                <a16:creationId xmlns:a16="http://schemas.microsoft.com/office/drawing/2014/main" id="{489009A2-E1FF-4640-B46E-9F7B48ADC13C}"/>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796714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defTabSz="898137">
              <a:defRPr/>
            </a:pPr>
            <a:r>
              <a:rPr lang="en-US" dirty="0"/>
              <a:t>Review questions</a:t>
            </a:r>
          </a:p>
        </p:txBody>
      </p:sp>
      <p:sp>
        <p:nvSpPr>
          <p:cNvPr id="21508" name="Rectangle 3"/>
          <p:cNvSpPr>
            <a:spLocks noGrp="1" noChangeArrowheads="1"/>
          </p:cNvSpPr>
          <p:nvPr>
            <p:ph idx="1"/>
          </p:nvPr>
        </p:nvSpPr>
        <p:spPr/>
        <p:txBody>
          <a:bodyPr/>
          <a:lstStyle/>
          <a:p>
            <a:pPr marL="445587" indent="-445587" defTabSz="898137">
              <a:spcAft>
                <a:spcPts val="600"/>
              </a:spcAft>
              <a:buFontTx/>
              <a:buAutoNum type="arabicPeriod"/>
              <a:defRPr/>
            </a:pPr>
            <a:r>
              <a:rPr lang="en-GB" dirty="0"/>
              <a:t>True or False: </a:t>
            </a:r>
            <a:r>
              <a:rPr lang="en-US" dirty="0"/>
              <a:t>If a chatbot provides information or guidance about a serious topic, then using a casual, chatty tone is a recommended.</a:t>
            </a:r>
            <a:endParaRPr lang="en-GB" dirty="0"/>
          </a:p>
          <a:p>
            <a:pPr marL="445587" indent="-445587" defTabSz="898137">
              <a:spcAft>
                <a:spcPts val="600"/>
              </a:spcAft>
              <a:buFontTx/>
              <a:buAutoNum type="arabicPeriod"/>
              <a:defRPr/>
            </a:pPr>
            <a:r>
              <a:rPr lang="en-GB" dirty="0"/>
              <a:t>True or False: Advancements in NLP and AI are key factors in the emergence of chatbots.</a:t>
            </a:r>
          </a:p>
          <a:p>
            <a:pPr defTabSz="898137">
              <a:spcAft>
                <a:spcPts val="600"/>
              </a:spcAft>
              <a:buFont typeface="+mj-lt"/>
              <a:buAutoNum type="arabicPeriod" startAt="3"/>
              <a:defRPr/>
            </a:pPr>
            <a:r>
              <a:rPr lang="en-GB" dirty="0"/>
              <a:t>True or False: </a:t>
            </a:r>
            <a:r>
              <a:rPr lang="en-US" dirty="0"/>
              <a:t>A </a:t>
            </a:r>
            <a:r>
              <a:rPr lang="en-US" dirty="0" err="1"/>
              <a:t>chatbot</a:t>
            </a:r>
            <a:r>
              <a:rPr lang="en-US" dirty="0"/>
              <a:t> that reaches out to the user by asking questions and offering information is considered reactive by design.</a:t>
            </a:r>
          </a:p>
          <a:p>
            <a:pPr defTabSz="898137">
              <a:spcAft>
                <a:spcPts val="600"/>
              </a:spcAft>
              <a:buFont typeface="+mj-lt"/>
              <a:buAutoNum type="arabicPeriod" startAt="3"/>
              <a:defRPr/>
            </a:pPr>
            <a:r>
              <a:rPr lang="en-GB" dirty="0"/>
              <a:t>True or False: There are two types of viewpoint: lean forward and lean backward.</a:t>
            </a:r>
          </a:p>
          <a:p>
            <a:pPr defTabSz="898137">
              <a:spcAft>
                <a:spcPts val="600"/>
              </a:spcAft>
              <a:buFont typeface="+mj-lt"/>
              <a:buAutoNum type="arabicPeriod" startAt="3"/>
              <a:defRPr/>
            </a:pPr>
            <a:r>
              <a:rPr lang="en-GB" dirty="0"/>
              <a:t>True or False: </a:t>
            </a:r>
            <a:r>
              <a:rPr lang="en-US" dirty="0"/>
              <a:t>Chatbots reaching out to the user by asking questions are considered lean forward chatbots. </a:t>
            </a:r>
            <a:endParaRPr lang="en-GB" dirty="0"/>
          </a:p>
          <a:p>
            <a:pPr marL="445587" indent="-445587" defTabSz="898137">
              <a:buFontTx/>
              <a:buAutoNum type="arabicPeriod"/>
              <a:defRPr/>
            </a:pPr>
            <a:endParaRPr lang="en-GB" dirty="0"/>
          </a:p>
          <a:p>
            <a:pPr marL="0" indent="0" defTabSz="898137">
              <a:buNone/>
              <a:defRPr/>
            </a:pPr>
            <a:endParaRPr lang="en-US" sz="2047" dirty="0"/>
          </a:p>
        </p:txBody>
      </p:sp>
      <p:sp>
        <p:nvSpPr>
          <p:cNvPr id="3" name="Footer Placeholder 2">
            <a:extLst>
              <a:ext uri="{FF2B5EF4-FFF2-40B4-BE49-F238E27FC236}">
                <a16:creationId xmlns:a16="http://schemas.microsoft.com/office/drawing/2014/main" id="{C4795B48-7D0A-4417-BD12-987CA9878252}"/>
              </a:ext>
            </a:extLst>
          </p:cNvPr>
          <p:cNvSpPr>
            <a:spLocks noGrp="1"/>
          </p:cNvSpPr>
          <p:nvPr>
            <p:ph type="ftr" sz="quarter" idx="11"/>
          </p:nvPr>
        </p:nvSpPr>
        <p:spPr/>
        <p:txBody>
          <a:bodyPr/>
          <a:lstStyle/>
          <a:p>
            <a:pPr>
              <a:defRPr/>
            </a:pPr>
            <a:r>
              <a:rPr lang="en-US"/>
              <a:t>© Copyright IBM Corporation 2018, 2022</a:t>
            </a:r>
            <a:endParaRPr lang="en-US" dirty="0"/>
          </a:p>
        </p:txBody>
      </p:sp>
      <p:pic>
        <p:nvPicPr>
          <p:cNvPr id="6" name="Graphic 5" descr="Help">
            <a:extLst>
              <a:ext uri="{FF2B5EF4-FFF2-40B4-BE49-F238E27FC236}">
                <a16:creationId xmlns:a16="http://schemas.microsoft.com/office/drawing/2014/main" id="{2468ED8A-BB44-4D83-9DCB-2C481BB8D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extLst>
      <p:ext uri="{BB962C8B-B14F-4D97-AF65-F5344CB8AC3E}">
        <p14:creationId xmlns:p14="http://schemas.microsoft.com/office/powerpoint/2010/main" val="276290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6"/>
            </a:pPr>
            <a:r>
              <a:rPr lang="en-US" dirty="0"/>
              <a:t>Represents the voice in which the chatbot solution speaks, for example, informal, friendly, or formal.</a:t>
            </a:r>
          </a:p>
          <a:p>
            <a:pPr lvl="1"/>
            <a:r>
              <a:rPr lang="en-US" dirty="0"/>
              <a:t>Viewpoint </a:t>
            </a:r>
          </a:p>
          <a:p>
            <a:pPr lvl="1"/>
            <a:r>
              <a:rPr lang="en-US" dirty="0"/>
              <a:t>Purpose</a:t>
            </a:r>
          </a:p>
          <a:p>
            <a:pPr lvl="1"/>
            <a:r>
              <a:rPr lang="en-US" dirty="0"/>
              <a:t>Tone and personality</a:t>
            </a:r>
          </a:p>
          <a:p>
            <a:pPr lvl="1"/>
            <a:r>
              <a:rPr lang="en-US" dirty="0"/>
              <a:t>Positioning</a:t>
            </a:r>
          </a:p>
          <a:p>
            <a:pPr lvl="1"/>
            <a:r>
              <a:rPr lang="en-US" dirty="0"/>
              <a:t>Proactivity</a:t>
            </a:r>
            <a:endParaRPr lang="en-GB" dirty="0"/>
          </a:p>
          <a:p>
            <a:pPr>
              <a:buAutoNum type="arabicPeriod" startAt="6"/>
            </a:pPr>
            <a:endParaRPr lang="en-US" dirty="0"/>
          </a:p>
        </p:txBody>
      </p:sp>
      <p:sp>
        <p:nvSpPr>
          <p:cNvPr id="3" name="Footer Placeholder 2">
            <a:extLst>
              <a:ext uri="{FF2B5EF4-FFF2-40B4-BE49-F238E27FC236}">
                <a16:creationId xmlns:a16="http://schemas.microsoft.com/office/drawing/2014/main" id="{88435470-3077-4C76-B437-14F2BAF72B0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9" name="Graphic 8" descr="Help">
            <a:extLst>
              <a:ext uri="{FF2B5EF4-FFF2-40B4-BE49-F238E27FC236}">
                <a16:creationId xmlns:a16="http://schemas.microsoft.com/office/drawing/2014/main" id="{8B352903-9114-4185-BC67-2A6C99142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extLst>
      <p:ext uri="{BB962C8B-B14F-4D97-AF65-F5344CB8AC3E}">
        <p14:creationId xmlns:p14="http://schemas.microsoft.com/office/powerpoint/2010/main" val="2915799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defTabSz="898137">
              <a:defRPr/>
            </a:pPr>
            <a:r>
              <a:rPr lang="en-US" dirty="0"/>
              <a:t>Review answers</a:t>
            </a:r>
          </a:p>
        </p:txBody>
      </p:sp>
      <p:sp>
        <p:nvSpPr>
          <p:cNvPr id="21508" name="Rectangle 3"/>
          <p:cNvSpPr>
            <a:spLocks noGrp="1" noChangeArrowheads="1"/>
          </p:cNvSpPr>
          <p:nvPr>
            <p:ph idx="1"/>
          </p:nvPr>
        </p:nvSpPr>
        <p:spPr/>
        <p:txBody>
          <a:bodyPr/>
          <a:lstStyle/>
          <a:p>
            <a:pPr marL="445587" indent="-445587" defTabSz="898137">
              <a:spcAft>
                <a:spcPts val="600"/>
              </a:spcAft>
              <a:buFontTx/>
              <a:buAutoNum type="arabicPeriod"/>
              <a:defRPr/>
            </a:pPr>
            <a:r>
              <a:rPr lang="en-US" dirty="0"/>
              <a:t>True or </a:t>
            </a:r>
            <a:r>
              <a:rPr lang="en-US" u="sng" dirty="0">
                <a:solidFill>
                  <a:schemeClr val="accent2"/>
                </a:solidFill>
              </a:rPr>
              <a:t>False</a:t>
            </a:r>
            <a:r>
              <a:rPr lang="en-US" dirty="0"/>
              <a:t>: If a chatbot provides information or guidance about a serious topic, then using a casual, chatty tone is a recommended.</a:t>
            </a:r>
          </a:p>
          <a:p>
            <a:pPr marL="445587" indent="-445587" defTabSz="898137">
              <a:spcAft>
                <a:spcPts val="600"/>
              </a:spcAft>
              <a:buFontTx/>
              <a:buAutoNum type="arabicPeriod"/>
              <a:defRPr/>
            </a:pPr>
            <a:r>
              <a:rPr lang="en-GB" u="sng" dirty="0">
                <a:solidFill>
                  <a:schemeClr val="accent2"/>
                </a:solidFill>
              </a:rPr>
              <a:t>True</a:t>
            </a:r>
            <a:r>
              <a:rPr lang="en-GB" sz="1900" u="sng" dirty="0">
                <a:solidFill>
                  <a:srgbClr val="00649D"/>
                </a:solidFill>
              </a:rPr>
              <a:t> </a:t>
            </a:r>
            <a:r>
              <a:rPr lang="en-GB" dirty="0"/>
              <a:t>or False: Advancements in NLP and AI are key factors in the emergence of chatbots.</a:t>
            </a:r>
          </a:p>
          <a:p>
            <a:pPr defTabSz="898137">
              <a:spcAft>
                <a:spcPts val="600"/>
              </a:spcAft>
              <a:buFont typeface="+mj-lt"/>
              <a:buAutoNum type="arabicPeriod" startAt="3"/>
              <a:defRPr/>
            </a:pPr>
            <a:r>
              <a:rPr lang="en-GB" dirty="0"/>
              <a:t>True or </a:t>
            </a:r>
            <a:r>
              <a:rPr lang="en-GB" u="sng" dirty="0">
                <a:solidFill>
                  <a:schemeClr val="accent2"/>
                </a:solidFill>
              </a:rPr>
              <a:t>False</a:t>
            </a:r>
            <a:r>
              <a:rPr lang="en-GB" dirty="0"/>
              <a:t>: </a:t>
            </a:r>
            <a:r>
              <a:rPr lang="en-US" dirty="0"/>
              <a:t>A chatbot that reaches out to the user by asking questions and offering information is considered reactive by design.</a:t>
            </a:r>
          </a:p>
          <a:p>
            <a:pPr defTabSz="898137">
              <a:spcAft>
                <a:spcPts val="600"/>
              </a:spcAft>
              <a:buFont typeface="+mj-lt"/>
              <a:buAutoNum type="arabicPeriod" startAt="4"/>
              <a:defRPr/>
            </a:pPr>
            <a:r>
              <a:rPr lang="en-GB" dirty="0"/>
              <a:t>True or </a:t>
            </a:r>
            <a:r>
              <a:rPr lang="en-GB" u="sng" dirty="0">
                <a:solidFill>
                  <a:schemeClr val="accent2"/>
                </a:solidFill>
              </a:rPr>
              <a:t>False</a:t>
            </a:r>
            <a:r>
              <a:rPr lang="en-GB" u="sng" dirty="0">
                <a:solidFill>
                  <a:srgbClr val="00649D"/>
                </a:solidFill>
              </a:rPr>
              <a:t>: </a:t>
            </a:r>
            <a:r>
              <a:rPr lang="en-GB" dirty="0"/>
              <a:t>There are two types of viewpoint: lean forward and lean backward.</a:t>
            </a:r>
            <a:br>
              <a:rPr lang="en-GB" dirty="0"/>
            </a:br>
            <a:r>
              <a:rPr lang="en-GB" u="sng" dirty="0">
                <a:solidFill>
                  <a:schemeClr val="accent2"/>
                </a:solidFill>
              </a:rPr>
              <a:t>False: </a:t>
            </a:r>
            <a:r>
              <a:rPr lang="en-GB" dirty="0">
                <a:solidFill>
                  <a:schemeClr val="accent2"/>
                </a:solidFill>
              </a:rPr>
              <a:t>There are two types of </a:t>
            </a:r>
            <a:r>
              <a:rPr lang="en-GB" b="1" dirty="0">
                <a:solidFill>
                  <a:schemeClr val="accent2"/>
                </a:solidFill>
              </a:rPr>
              <a:t>proactivity:</a:t>
            </a:r>
            <a:r>
              <a:rPr lang="en-GB" dirty="0">
                <a:solidFill>
                  <a:schemeClr val="accent2"/>
                </a:solidFill>
              </a:rPr>
              <a:t> lean forward and lean backward</a:t>
            </a:r>
            <a:r>
              <a:rPr lang="en-GB" dirty="0">
                <a:solidFill>
                  <a:srgbClr val="00649D"/>
                </a:solidFill>
              </a:rPr>
              <a:t>.</a:t>
            </a:r>
          </a:p>
          <a:p>
            <a:pPr defTabSz="898137">
              <a:spcAft>
                <a:spcPts val="600"/>
              </a:spcAft>
              <a:buFont typeface="+mj-lt"/>
              <a:buAutoNum type="arabicPeriod" startAt="4"/>
              <a:defRPr/>
            </a:pPr>
            <a:r>
              <a:rPr lang="en-GB" u="sng" dirty="0">
                <a:solidFill>
                  <a:schemeClr val="accent2"/>
                </a:solidFill>
              </a:rPr>
              <a:t>True</a:t>
            </a:r>
            <a:r>
              <a:rPr lang="en-GB" dirty="0"/>
              <a:t> or False: </a:t>
            </a:r>
            <a:r>
              <a:rPr lang="en-US" dirty="0"/>
              <a:t>Chatbots reaching out to the user by asking questions are considered lean forward chatbots. </a:t>
            </a:r>
            <a:endParaRPr lang="en-GB" dirty="0"/>
          </a:p>
          <a:p>
            <a:pPr defTabSz="898137">
              <a:spcAft>
                <a:spcPts val="600"/>
              </a:spcAft>
              <a:buFont typeface="+mj-lt"/>
              <a:buAutoNum type="arabicPeriod" startAt="4"/>
              <a:defRPr/>
            </a:pPr>
            <a:endParaRPr lang="en-GB" dirty="0">
              <a:solidFill>
                <a:srgbClr val="00649D"/>
              </a:solidFill>
            </a:endParaRPr>
          </a:p>
          <a:p>
            <a:pPr marL="445587" indent="-445587" defTabSz="898137">
              <a:buFontTx/>
              <a:buAutoNum type="arabicPeriod"/>
              <a:defRPr/>
            </a:pPr>
            <a:endParaRPr lang="en-GB" dirty="0"/>
          </a:p>
          <a:p>
            <a:pPr marL="0" indent="0" defTabSz="898137">
              <a:buNone/>
              <a:defRPr/>
            </a:pPr>
            <a:endParaRPr lang="en-US" sz="2047" dirty="0"/>
          </a:p>
        </p:txBody>
      </p:sp>
      <p:sp>
        <p:nvSpPr>
          <p:cNvPr id="3" name="Footer Placeholder 2">
            <a:extLst>
              <a:ext uri="{FF2B5EF4-FFF2-40B4-BE49-F238E27FC236}">
                <a16:creationId xmlns:a16="http://schemas.microsoft.com/office/drawing/2014/main" id="{BB381AFB-49AE-4516-BFBB-57E898D6B412}"/>
              </a:ext>
            </a:extLst>
          </p:cNvPr>
          <p:cNvSpPr>
            <a:spLocks noGrp="1"/>
          </p:cNvSpPr>
          <p:nvPr>
            <p:ph type="ftr" sz="quarter" idx="11"/>
          </p:nvPr>
        </p:nvSpPr>
        <p:spPr/>
        <p:txBody>
          <a:bodyPr/>
          <a:lstStyle/>
          <a:p>
            <a:pPr>
              <a:defRPr/>
            </a:pPr>
            <a:r>
              <a:rPr lang="en-US"/>
              <a:t>© Copyright IBM Corporation 2018, 2022</a:t>
            </a:r>
            <a:endParaRPr lang="en-US" dirty="0"/>
          </a:p>
        </p:txBody>
      </p:sp>
      <p:pic>
        <p:nvPicPr>
          <p:cNvPr id="7" name="Graphic 6" descr="Checklist">
            <a:extLst>
              <a:ext uri="{FF2B5EF4-FFF2-40B4-BE49-F238E27FC236}">
                <a16:creationId xmlns:a16="http://schemas.microsoft.com/office/drawing/2014/main" id="{E9B46154-B302-4873-A188-8223ACCB2B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6"/>
            </a:pPr>
            <a:r>
              <a:rPr lang="en-US" dirty="0"/>
              <a:t>Represents the voice in which the chatbot solution speaks, for example, informal, friendly, or formal.</a:t>
            </a:r>
          </a:p>
          <a:p>
            <a:pPr lvl="1"/>
            <a:r>
              <a:rPr lang="en-US" dirty="0"/>
              <a:t>Viewpoint </a:t>
            </a:r>
          </a:p>
          <a:p>
            <a:pPr lvl="1"/>
            <a:r>
              <a:rPr lang="en-US" dirty="0"/>
              <a:t>Purpose</a:t>
            </a:r>
          </a:p>
          <a:p>
            <a:pPr lvl="1"/>
            <a:r>
              <a:rPr lang="en-US" u="sng" dirty="0">
                <a:solidFill>
                  <a:schemeClr val="accent2"/>
                </a:solidFill>
              </a:rPr>
              <a:t>Tone and personality</a:t>
            </a:r>
          </a:p>
          <a:p>
            <a:pPr lvl="1"/>
            <a:r>
              <a:rPr lang="en-US" dirty="0"/>
              <a:t>Positioning</a:t>
            </a:r>
          </a:p>
          <a:p>
            <a:pPr lvl="1"/>
            <a:r>
              <a:rPr lang="en-US" dirty="0"/>
              <a:t>Proactivity</a:t>
            </a:r>
            <a:endParaRPr lang="en-GB" dirty="0"/>
          </a:p>
          <a:p>
            <a:pPr>
              <a:buAutoNum type="arabicPeriod" startAt="6"/>
            </a:pPr>
            <a:endParaRPr lang="en-US" dirty="0"/>
          </a:p>
        </p:txBody>
      </p:sp>
      <p:sp>
        <p:nvSpPr>
          <p:cNvPr id="3" name="Footer Placeholder 2">
            <a:extLst>
              <a:ext uri="{FF2B5EF4-FFF2-40B4-BE49-F238E27FC236}">
                <a16:creationId xmlns:a16="http://schemas.microsoft.com/office/drawing/2014/main" id="{AFB9BDE6-381F-4386-B9FA-5E5E8883C31B}"/>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7" name="Graphic 6" descr="Checklist">
            <a:extLst>
              <a:ext uri="{FF2B5EF4-FFF2-40B4-BE49-F238E27FC236}">
                <a16:creationId xmlns:a16="http://schemas.microsoft.com/office/drawing/2014/main" id="{D3A7752A-601E-4101-8085-E6646C72C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105434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Chatbots overview</a:t>
            </a:r>
          </a:p>
        </p:txBody>
      </p:sp>
      <p:sp>
        <p:nvSpPr>
          <p:cNvPr id="5" name="Text Placeholder 4"/>
          <p:cNvSpPr>
            <a:spLocks noGrp="1"/>
          </p:cNvSpPr>
          <p:nvPr>
            <p:ph type="body" sz="quarter" idx="12"/>
          </p:nvPr>
        </p:nvSpPr>
        <p:spPr/>
        <p:txBody>
          <a:bodyPr/>
          <a:lstStyle/>
          <a:p>
            <a:endParaRPr lang="en-GB" dirty="0"/>
          </a:p>
        </p:txBody>
      </p:sp>
      <p:sp>
        <p:nvSpPr>
          <p:cNvPr id="3" name="Footer Placeholder 2">
            <a:extLst>
              <a:ext uri="{FF2B5EF4-FFF2-40B4-BE49-F238E27FC236}">
                <a16:creationId xmlns:a16="http://schemas.microsoft.com/office/drawing/2014/main" id="{750AEBAA-B5ED-4E87-A2FD-8D46B66FAFE6}"/>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26735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What is a </a:t>
            </a:r>
            <a:r>
              <a:rPr lang="en-GB" dirty="0" err="1"/>
              <a:t>chatbot</a:t>
            </a:r>
            <a:r>
              <a:rPr lang="en-GB" dirty="0"/>
              <a:t>  </a:t>
            </a:r>
          </a:p>
        </p:txBody>
      </p:sp>
      <p:sp>
        <p:nvSpPr>
          <p:cNvPr id="3" name="Content Placeholder 2"/>
          <p:cNvSpPr>
            <a:spLocks noGrp="1"/>
          </p:cNvSpPr>
          <p:nvPr>
            <p:ph idx="1"/>
          </p:nvPr>
        </p:nvSpPr>
        <p:spPr>
          <a:xfrm>
            <a:off x="208800" y="1164168"/>
            <a:ext cx="11641455" cy="5513832"/>
          </a:xfrm>
        </p:spPr>
        <p:txBody>
          <a:bodyPr/>
          <a:lstStyle/>
          <a:p>
            <a:r>
              <a:rPr lang="en-US" dirty="0"/>
              <a:t>Software that interacts with the user in natural language.</a:t>
            </a:r>
          </a:p>
          <a:p>
            <a:r>
              <a:rPr lang="en-US" dirty="0"/>
              <a:t>The application can have a chat interface.</a:t>
            </a:r>
          </a:p>
          <a:p>
            <a:r>
              <a:rPr lang="en-US" dirty="0"/>
              <a:t>The conversation medium may be in text, speech, or both.</a:t>
            </a:r>
          </a:p>
          <a:p>
            <a:r>
              <a:rPr lang="en-US" dirty="0"/>
              <a:t>Some example applications are customer support, sales activities, or entertainment. </a:t>
            </a:r>
          </a:p>
          <a:p>
            <a:endParaRPr lang="en-GB" dirty="0"/>
          </a:p>
        </p:txBody>
      </p:sp>
      <p:sp>
        <p:nvSpPr>
          <p:cNvPr id="5" name="Footer Placeholder 4">
            <a:extLst>
              <a:ext uri="{FF2B5EF4-FFF2-40B4-BE49-F238E27FC236}">
                <a16:creationId xmlns:a16="http://schemas.microsoft.com/office/drawing/2014/main" id="{54F54E47-FF6E-4A44-B6FF-D0E5474AE42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342797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Chatbots</a:t>
            </a:r>
            <a:r>
              <a:rPr lang="en-GB" dirty="0"/>
              <a:t> in the industry</a:t>
            </a:r>
          </a:p>
        </p:txBody>
      </p:sp>
      <p:sp>
        <p:nvSpPr>
          <p:cNvPr id="3" name="Content Placeholder 2"/>
          <p:cNvSpPr>
            <a:spLocks noGrp="1"/>
          </p:cNvSpPr>
          <p:nvPr>
            <p:ph idx="1"/>
          </p:nvPr>
        </p:nvSpPr>
        <p:spPr>
          <a:xfrm>
            <a:off x="208800" y="1164168"/>
            <a:ext cx="11641455" cy="5513832"/>
          </a:xfrm>
        </p:spPr>
        <p:txBody>
          <a:bodyPr/>
          <a:lstStyle/>
          <a:p>
            <a:r>
              <a:rPr lang="en-US" dirty="0"/>
              <a:t>Apple Siri, Microsoft Cortana, Google Assistant, and Amazon Alexa: </a:t>
            </a:r>
          </a:p>
          <a:p>
            <a:pPr lvl="1"/>
            <a:r>
              <a:rPr lang="en-US" dirty="0"/>
              <a:t>Interact by using natural language and often in the form of speech.</a:t>
            </a:r>
          </a:p>
          <a:p>
            <a:pPr lvl="1"/>
            <a:r>
              <a:rPr lang="en-US" dirty="0"/>
              <a:t>Support functions like setting alarms, running searches, and retrieving real-time information like news.</a:t>
            </a:r>
          </a:p>
        </p:txBody>
      </p:sp>
      <p:sp>
        <p:nvSpPr>
          <p:cNvPr id="5" name="Footer Placeholder 4">
            <a:extLst>
              <a:ext uri="{FF2B5EF4-FFF2-40B4-BE49-F238E27FC236}">
                <a16:creationId xmlns:a16="http://schemas.microsoft.com/office/drawing/2014/main" id="{105C57B3-1549-455A-A05B-543D3011C7AA}"/>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236667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Chatbots</a:t>
            </a:r>
            <a:r>
              <a:rPr lang="en-GB" dirty="0"/>
              <a:t> in the industry (cont.)</a:t>
            </a:r>
          </a:p>
        </p:txBody>
      </p:sp>
      <p:sp>
        <p:nvSpPr>
          <p:cNvPr id="3" name="Content Placeholder 2"/>
          <p:cNvSpPr>
            <a:spLocks noGrp="1"/>
          </p:cNvSpPr>
          <p:nvPr>
            <p:ph idx="1"/>
          </p:nvPr>
        </p:nvSpPr>
        <p:spPr>
          <a:xfrm>
            <a:off x="208800" y="1164168"/>
            <a:ext cx="11641455" cy="5513832"/>
          </a:xfrm>
        </p:spPr>
        <p:txBody>
          <a:bodyPr/>
          <a:lstStyle/>
          <a:p>
            <a:r>
              <a:rPr lang="en-US" dirty="0"/>
              <a:t>IBM Watson Assistant is tailored for domain-specific use cases. </a:t>
            </a:r>
          </a:p>
          <a:p>
            <a:endParaRPr lang="en-GB" dirty="0"/>
          </a:p>
        </p:txBody>
      </p:sp>
      <p:sp>
        <p:nvSpPr>
          <p:cNvPr id="5" name="Footer Placeholder 4">
            <a:extLst>
              <a:ext uri="{FF2B5EF4-FFF2-40B4-BE49-F238E27FC236}">
                <a16:creationId xmlns:a16="http://schemas.microsoft.com/office/drawing/2014/main" id="{FE44B484-6ECB-465B-A3CE-A21150A74884}"/>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4" name="Picture 3">
            <a:extLst>
              <a:ext uri="{FF2B5EF4-FFF2-40B4-BE49-F238E27FC236}">
                <a16:creationId xmlns:a16="http://schemas.microsoft.com/office/drawing/2014/main" id="{D009E222-70CE-454A-B4D8-1EF921003CED}"/>
              </a:ext>
            </a:extLst>
          </p:cNvPr>
          <p:cNvPicPr>
            <a:picLocks noChangeAspect="1"/>
          </p:cNvPicPr>
          <p:nvPr/>
        </p:nvPicPr>
        <p:blipFill>
          <a:blip r:embed="rId3"/>
          <a:stretch>
            <a:fillRect/>
          </a:stretch>
        </p:blipFill>
        <p:spPr>
          <a:xfrm>
            <a:off x="2382089" y="2813400"/>
            <a:ext cx="2993433" cy="2853000"/>
          </a:xfrm>
          <a:prstGeom prst="rect">
            <a:avLst/>
          </a:prstGeom>
        </p:spPr>
      </p:pic>
      <p:graphicFrame>
        <p:nvGraphicFramePr>
          <p:cNvPr id="6" name="Object 5">
            <a:extLst>
              <a:ext uri="{FF2B5EF4-FFF2-40B4-BE49-F238E27FC236}">
                <a16:creationId xmlns:a16="http://schemas.microsoft.com/office/drawing/2014/main" id="{F5F2FCC3-088B-45B3-A3C0-8E5B1D00C117}"/>
              </a:ext>
            </a:extLst>
          </p:cNvPr>
          <p:cNvGraphicFramePr>
            <a:graphicFrameLocks noChangeAspect="1"/>
          </p:cNvGraphicFramePr>
          <p:nvPr/>
        </p:nvGraphicFramePr>
        <p:xfrm>
          <a:off x="6499974" y="2813401"/>
          <a:ext cx="3306763" cy="2853000"/>
        </p:xfrm>
        <a:graphic>
          <a:graphicData uri="http://schemas.openxmlformats.org/presentationml/2006/ole">
            <mc:AlternateContent xmlns:mc="http://schemas.openxmlformats.org/markup-compatibility/2006">
              <mc:Choice xmlns:v="urn:schemas-microsoft-com:vml" Requires="v">
                <p:oleObj name="Bitmap Image" r:id="rId4" imgW="3306960" imgH="2918520" progId="Paint.Picture">
                  <p:embed/>
                </p:oleObj>
              </mc:Choice>
              <mc:Fallback>
                <p:oleObj name="Bitmap Image" r:id="rId4" imgW="3306960" imgH="2918520" progId="Paint.Picture">
                  <p:embed/>
                  <p:pic>
                    <p:nvPicPr>
                      <p:cNvPr id="6" name="Object 5">
                        <a:extLst>
                          <a:ext uri="{FF2B5EF4-FFF2-40B4-BE49-F238E27FC236}">
                            <a16:creationId xmlns:a16="http://schemas.microsoft.com/office/drawing/2014/main" id="{F5F2FCC3-088B-45B3-A3C0-8E5B1D00C117}"/>
                          </a:ext>
                        </a:extLst>
                      </p:cNvPr>
                      <p:cNvPicPr/>
                      <p:nvPr/>
                    </p:nvPicPr>
                    <p:blipFill>
                      <a:blip r:embed="rId5"/>
                      <a:stretch>
                        <a:fillRect/>
                      </a:stretch>
                    </p:blipFill>
                    <p:spPr>
                      <a:xfrm>
                        <a:off x="6499974" y="2813401"/>
                        <a:ext cx="3306763" cy="2853000"/>
                      </a:xfrm>
                      <a:prstGeom prst="rect">
                        <a:avLst/>
                      </a:prstGeom>
                    </p:spPr>
                  </p:pic>
                </p:oleObj>
              </mc:Fallback>
            </mc:AlternateContent>
          </a:graphicData>
        </a:graphic>
      </p:graphicFrame>
    </p:spTree>
    <p:extLst>
      <p:ext uri="{BB962C8B-B14F-4D97-AF65-F5344CB8AC3E}">
        <p14:creationId xmlns:p14="http://schemas.microsoft.com/office/powerpoint/2010/main" val="108971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err="1"/>
              <a:t>Chatbot</a:t>
            </a:r>
            <a:r>
              <a:rPr lang="en-GB" dirty="0"/>
              <a:t> history</a:t>
            </a:r>
          </a:p>
        </p:txBody>
      </p:sp>
      <p:sp>
        <p:nvSpPr>
          <p:cNvPr id="3" name="Content Placeholder 2"/>
          <p:cNvSpPr>
            <a:spLocks noGrp="1"/>
          </p:cNvSpPr>
          <p:nvPr>
            <p:ph idx="1"/>
          </p:nvPr>
        </p:nvSpPr>
        <p:spPr>
          <a:xfrm>
            <a:off x="208800" y="1164168"/>
            <a:ext cx="11641455" cy="5513832"/>
          </a:xfrm>
        </p:spPr>
        <p:txBody>
          <a:bodyPr/>
          <a:lstStyle/>
          <a:p>
            <a:r>
              <a:rPr lang="en-GB" dirty="0"/>
              <a:t>Bots passing the Turing test. </a:t>
            </a:r>
          </a:p>
          <a:p>
            <a:r>
              <a:rPr lang="en-GB" dirty="0"/>
              <a:t>ELIZA and PARRY did not use speech. </a:t>
            </a:r>
          </a:p>
          <a:p>
            <a:r>
              <a:rPr lang="en-GB" dirty="0"/>
              <a:t>SmarterChild was the predecessor to Siri, and was created by ActiveBuddy, Inc. </a:t>
            </a:r>
          </a:p>
        </p:txBody>
      </p:sp>
      <p:sp>
        <p:nvSpPr>
          <p:cNvPr id="6" name="Footer Placeholder 5">
            <a:extLst>
              <a:ext uri="{FF2B5EF4-FFF2-40B4-BE49-F238E27FC236}">
                <a16:creationId xmlns:a16="http://schemas.microsoft.com/office/drawing/2014/main" id="{2E8B4580-21A6-4461-AB24-8F39097709C1}"/>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5" name="Picture 4">
            <a:extLst>
              <a:ext uri="{FF2B5EF4-FFF2-40B4-BE49-F238E27FC236}">
                <a16:creationId xmlns:a16="http://schemas.microsoft.com/office/drawing/2014/main" id="{0F15E8E7-AE1C-410D-B806-15609B0E7368}"/>
              </a:ext>
            </a:extLst>
          </p:cNvPr>
          <p:cNvPicPr/>
          <p:nvPr/>
        </p:nvPicPr>
        <p:blipFill>
          <a:blip r:embed="rId3">
            <a:extLst>
              <a:ext uri="{28A0092B-C50C-407E-A947-70E740481C1C}">
                <a14:useLocalDpi xmlns:a14="http://schemas.microsoft.com/office/drawing/2010/main" val="0"/>
              </a:ext>
            </a:extLst>
          </a:blip>
          <a:stretch>
            <a:fillRect/>
          </a:stretch>
        </p:blipFill>
        <p:spPr>
          <a:xfrm>
            <a:off x="2138906" y="2969664"/>
            <a:ext cx="8011885" cy="3485334"/>
          </a:xfrm>
          <a:prstGeom prst="rect">
            <a:avLst/>
          </a:prstGeom>
        </p:spPr>
      </p:pic>
    </p:spTree>
    <p:extLst>
      <p:ext uri="{BB962C8B-B14F-4D97-AF65-F5344CB8AC3E}">
        <p14:creationId xmlns:p14="http://schemas.microsoft.com/office/powerpoint/2010/main" val="268339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Why now</a:t>
            </a:r>
          </a:p>
        </p:txBody>
      </p:sp>
      <p:sp>
        <p:nvSpPr>
          <p:cNvPr id="3" name="Content Placeholder 2"/>
          <p:cNvSpPr>
            <a:spLocks noGrp="1"/>
          </p:cNvSpPr>
          <p:nvPr>
            <p:ph idx="1"/>
          </p:nvPr>
        </p:nvSpPr>
        <p:spPr>
          <a:xfrm>
            <a:off x="208800" y="1164168"/>
            <a:ext cx="11641455" cy="5513832"/>
          </a:xfrm>
        </p:spPr>
        <p:txBody>
          <a:bodyPr/>
          <a:lstStyle/>
          <a:p>
            <a:r>
              <a:rPr lang="en-GB" dirty="0"/>
              <a:t>Rising popularity and high usage of messenger applications, such as WhatsApp, Facebook Messenger, and Slack</a:t>
            </a:r>
          </a:p>
          <a:p>
            <a:r>
              <a:rPr lang="en-GB" dirty="0"/>
              <a:t>Recent breakthroughs in the AI field </a:t>
            </a:r>
          </a:p>
          <a:p>
            <a:r>
              <a:rPr lang="en-GB" dirty="0"/>
              <a:t>Advancements in speech recognition</a:t>
            </a:r>
          </a:p>
          <a:p>
            <a:r>
              <a:rPr lang="en-GB" dirty="0"/>
              <a:t>Growing popularity of cloud computing and APIs </a:t>
            </a:r>
          </a:p>
          <a:p>
            <a:endParaRPr lang="en-GB" dirty="0"/>
          </a:p>
        </p:txBody>
      </p:sp>
      <p:sp>
        <p:nvSpPr>
          <p:cNvPr id="5" name="Footer Placeholder 4">
            <a:extLst>
              <a:ext uri="{FF2B5EF4-FFF2-40B4-BE49-F238E27FC236}">
                <a16:creationId xmlns:a16="http://schemas.microsoft.com/office/drawing/2014/main" id="{A7FB517D-65AF-4F5D-9A73-B396EBC1EF09}"/>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1022807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UTIME" val="00:30"/>
  <p:tag name="CLASSAUTHORUOBJONSUMM" val="1"/>
  <p:tag name="CLASSAUTHORUOBJ" val="Explain what a chatbot is.&#10;Describe the common applications of chatbots.&#10;Identify factors that drive the growing popularity of chatbots.&#10;Recognize the guidelines to consider when designing a chatbot .&#10;List examples of tools and services that you can use to create chatbots.&#10;"/>
  <p:tag name="CLASSAUTHORUDESC" val="This unit provides a high level introduction to chatbots, chatbot applications, and guidelines to consider when designing a chatbot."/>
  <p:tag name="CLASSAUTHORCCODE" val="SAAI"/>
  <p:tag name="CLASSAUTHORCVER" val="3"/>
  <p:tag name="CLASSAUTHORUSUFFIX" val="10-ChatbotsIntro"/>
</p:tagLst>
</file>

<file path=ppt/tags/tag10.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2.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3.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 name="CLASSAUTHORTOPICPAGE" val="L"/>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8.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9.xml><?xml version="1.0" encoding="utf-8"?>
<p:tagLst xmlns:a="http://schemas.openxmlformats.org/drawingml/2006/main" xmlns:r="http://schemas.openxmlformats.org/officeDocument/2006/relationships" xmlns:p="http://schemas.openxmlformats.org/presentationml/2006/main">
  <p:tag name="CLASSAUTHORALTUSESLIDE" val="1"/>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48</TotalTime>
  <Words>4955</Words>
  <Application>Microsoft Office PowerPoint</Application>
  <PresentationFormat>Custom</PresentationFormat>
  <Paragraphs>382</Paragraphs>
  <Slides>33</Slides>
  <Notes>33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1" baseType="lpstr">
      <vt:lpstr>Arial</vt:lpstr>
      <vt:lpstr>IBM Plex Sans</vt:lpstr>
      <vt:lpstr>IBM Plex Sans ExtraLight</vt:lpstr>
      <vt:lpstr>IBM Plex Sans Regular</vt:lpstr>
      <vt:lpstr>Wingdings</vt:lpstr>
      <vt:lpstr>ClassAuthor-Cloud</vt:lpstr>
      <vt:lpstr>ClassAuthor-Cloud Gray</vt:lpstr>
      <vt:lpstr>Bitmap Image</vt:lpstr>
      <vt:lpstr>Introduction to chatbots</vt:lpstr>
      <vt:lpstr>Unit objectives</vt:lpstr>
      <vt:lpstr>Topics</vt:lpstr>
      <vt:lpstr>Chatbots overview</vt:lpstr>
      <vt:lpstr>What is a chatbot  </vt:lpstr>
      <vt:lpstr>Chatbots in the industry</vt:lpstr>
      <vt:lpstr>Chatbots in the industry (cont.)</vt:lpstr>
      <vt:lpstr>Chatbot history</vt:lpstr>
      <vt:lpstr>Why now</vt:lpstr>
      <vt:lpstr>Popular chatbots</vt:lpstr>
      <vt:lpstr>Popular chatbots (cont.)</vt:lpstr>
      <vt:lpstr>Chatbots design</vt:lpstr>
      <vt:lpstr>Chatbot design</vt:lpstr>
      <vt:lpstr>Chatbot design: Positioning</vt:lpstr>
      <vt:lpstr>Chatbot design: Positioning (cont.)</vt:lpstr>
      <vt:lpstr>Chatbot design: Positioning (cont.)</vt:lpstr>
      <vt:lpstr>Chatbot design: Positioning (cont.)</vt:lpstr>
      <vt:lpstr>Chatbot design: Positioning (cont.)</vt:lpstr>
      <vt:lpstr>Chatbot design: Positioning (cont.)</vt:lpstr>
      <vt:lpstr>Chatbot design: Tone and personality</vt:lpstr>
      <vt:lpstr>Chatbot design: Tone and personality (cont.)</vt:lpstr>
      <vt:lpstr>Chatbot design: Tone and personality (cont.)</vt:lpstr>
      <vt:lpstr>Chatbot design: Tone and personality for purpose</vt:lpstr>
      <vt:lpstr>Chatbot design: Tone and personality for viewpoint</vt:lpstr>
      <vt:lpstr>Chatbot design: Tone and personality for proactivity</vt:lpstr>
      <vt:lpstr>Chatbot design: Design issues</vt:lpstr>
      <vt:lpstr>Chatbots tools and services</vt:lpstr>
      <vt:lpstr>Chatbots tools and services</vt:lpstr>
      <vt:lpstr>Unit summary</vt:lpstr>
      <vt:lpstr>Review questions</vt:lpstr>
      <vt:lpstr>Review questions (cont.)</vt:lpstr>
      <vt:lpstr>Review answers</vt:lpstr>
      <vt:lpstr>Review answers (cont.)</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chatbots</dc:title>
  <dc:creator>Marcela Adan</dc:creator>
  <cp:lastModifiedBy>Marcela Adan</cp:lastModifiedBy>
  <cp:revision>15</cp:revision>
  <cp:lastPrinted>2022-06-22T00:07:29Z</cp:lastPrinted>
  <dcterms:created xsi:type="dcterms:W3CDTF">2022-05-17T21:36:58Z</dcterms:created>
  <dcterms:modified xsi:type="dcterms:W3CDTF">2022-06-22T00:08:24Z</dcterms:modified>
</cp:coreProperties>
</file>