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256" r:id="rId2"/>
    <p:sldId id="257" r:id="rId3"/>
    <p:sldId id="258" r:id="rId4"/>
    <p:sldId id="261" r:id="rId5"/>
    <p:sldId id="259" r:id="rId6"/>
    <p:sldId id="260" r:id="rId7"/>
    <p:sldId id="269" r:id="rId8"/>
    <p:sldId id="276" r:id="rId9"/>
    <p:sldId id="277" r:id="rId10"/>
    <p:sldId id="278" r:id="rId11"/>
    <p:sldId id="263" r:id="rId12"/>
    <p:sldId id="264" r:id="rId13"/>
    <p:sldId id="265" r:id="rId14"/>
    <p:sldId id="267" r:id="rId15"/>
    <p:sldId id="268" r:id="rId16"/>
    <p:sldId id="275" r:id="rId17"/>
    <p:sldId id="270" r:id="rId18"/>
    <p:sldId id="271" r:id="rId19"/>
    <p:sldId id="272" r:id="rId20"/>
    <p:sldId id="273"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88" d="100"/>
          <a:sy n="88" d="100"/>
        </p:scale>
        <p:origin x="-146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22C0A4-C1F4-4918-BBA5-C8B98FC9FB54}" type="datetimeFigureOut">
              <a:rPr lang="en-US" smtClean="0"/>
              <a:pPr/>
              <a:t>11/27/2010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71DD2B-4ED1-44F6-8E6E-55668B54DB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16" name="Slide Number Placeholder 15"/>
          <p:cNvSpPr>
            <a:spLocks noGrp="1"/>
          </p:cNvSpPr>
          <p:nvPr>
            <p:ph type="sldNum" sz="quarter" idx="11"/>
          </p:nvPr>
        </p:nvSpPr>
        <p:spPr/>
        <p:txBody>
          <a:bodyPr/>
          <a:lstStyle/>
          <a:p>
            <a:fld id="{26FBF434-0715-4983-8E89-D9517188C3F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F434-0715-4983-8E89-D9517188C3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F434-0715-4983-8E89-D9517188C3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46E77D1-4424-47CC-B941-DA0ADEA35ACA}" type="datetimeFigureOut">
              <a:rPr lang="en-US" smtClean="0"/>
              <a:pPr/>
              <a:t>11/27/2010</a:t>
            </a:fld>
            <a:endParaRPr lang="en-US"/>
          </a:p>
        </p:txBody>
      </p:sp>
      <p:sp>
        <p:nvSpPr>
          <p:cNvPr id="15" name="Slide Number Placeholder 14"/>
          <p:cNvSpPr>
            <a:spLocks noGrp="1"/>
          </p:cNvSpPr>
          <p:nvPr>
            <p:ph type="sldNum" sz="quarter" idx="15"/>
          </p:nvPr>
        </p:nvSpPr>
        <p:spPr/>
        <p:txBody>
          <a:bodyPr/>
          <a:lstStyle>
            <a:lvl1pPr algn="ctr">
              <a:defRPr/>
            </a:lvl1pPr>
          </a:lstStyle>
          <a:p>
            <a:fld id="{26FBF434-0715-4983-8E89-D9517188C3F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BF434-0715-4983-8E89-D9517188C3F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BF434-0715-4983-8E89-D9517188C3F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6FBF434-0715-4983-8E89-D9517188C3F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BF434-0715-4983-8E89-D9517188C3F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BF434-0715-4983-8E89-D9517188C3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F46E77D1-4424-47CC-B941-DA0ADEA35ACA}" type="datetimeFigureOut">
              <a:rPr lang="en-US" smtClean="0"/>
              <a:pPr/>
              <a:t>11/27/2010</a:t>
            </a:fld>
            <a:endParaRPr lang="en-US"/>
          </a:p>
        </p:txBody>
      </p:sp>
      <p:sp>
        <p:nvSpPr>
          <p:cNvPr id="9" name="Slide Number Placeholder 8"/>
          <p:cNvSpPr>
            <a:spLocks noGrp="1"/>
          </p:cNvSpPr>
          <p:nvPr>
            <p:ph type="sldNum" sz="quarter" idx="15"/>
          </p:nvPr>
        </p:nvSpPr>
        <p:spPr/>
        <p:txBody>
          <a:bodyPr/>
          <a:lstStyle/>
          <a:p>
            <a:fld id="{26FBF434-0715-4983-8E89-D9517188C3F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F46E77D1-4424-47CC-B941-DA0ADEA35ACA}" type="datetimeFigureOut">
              <a:rPr lang="en-US" smtClean="0"/>
              <a:pPr/>
              <a:t>11/27/2010</a:t>
            </a:fld>
            <a:endParaRPr lang="en-US"/>
          </a:p>
        </p:txBody>
      </p:sp>
      <p:sp>
        <p:nvSpPr>
          <p:cNvPr id="9" name="Slide Number Placeholder 8"/>
          <p:cNvSpPr>
            <a:spLocks noGrp="1"/>
          </p:cNvSpPr>
          <p:nvPr>
            <p:ph type="sldNum" sz="quarter" idx="11"/>
          </p:nvPr>
        </p:nvSpPr>
        <p:spPr/>
        <p:txBody>
          <a:bodyPr/>
          <a:lstStyle/>
          <a:p>
            <a:fld id="{26FBF434-0715-4983-8E89-D9517188C3F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46E77D1-4424-47CC-B941-DA0ADEA35ACA}" type="datetimeFigureOut">
              <a:rPr lang="en-US" smtClean="0"/>
              <a:pPr/>
              <a:t>11/27/2010</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6FBF434-0715-4983-8E89-D9517188C3F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400" b="1" dirty="0" smtClean="0">
                <a:solidFill>
                  <a:schemeClr val="tx1"/>
                </a:solidFill>
                <a:latin typeface="Algerian" pitchFamily="82" charset="0"/>
              </a:rPr>
              <a:t>Prof. </a:t>
            </a:r>
            <a:r>
              <a:rPr lang="en-US" sz="2400" b="1" dirty="0" err="1" smtClean="0">
                <a:solidFill>
                  <a:schemeClr val="tx1"/>
                </a:solidFill>
                <a:latin typeface="Algerian" pitchFamily="82" charset="0"/>
              </a:rPr>
              <a:t>Shereen</a:t>
            </a:r>
            <a:r>
              <a:rPr lang="en-US" sz="2400" b="1" dirty="0" smtClean="0">
                <a:solidFill>
                  <a:schemeClr val="tx1"/>
                </a:solidFill>
                <a:latin typeface="Algerian" pitchFamily="82" charset="0"/>
              </a:rPr>
              <a:t> H. </a:t>
            </a:r>
            <a:r>
              <a:rPr lang="en-US" sz="2400" b="1" dirty="0" err="1" smtClean="0">
                <a:solidFill>
                  <a:schemeClr val="tx1"/>
                </a:solidFill>
                <a:latin typeface="Algerian" pitchFamily="82" charset="0"/>
              </a:rPr>
              <a:t>Atef</a:t>
            </a:r>
            <a:endParaRPr lang="en-US" sz="2400" b="1" dirty="0" smtClean="0">
              <a:solidFill>
                <a:schemeClr val="tx1"/>
              </a:solidFill>
              <a:latin typeface="Algerian" pitchFamily="82" charset="0"/>
            </a:endParaRPr>
          </a:p>
          <a:p>
            <a:r>
              <a:rPr lang="en-US" sz="2400" b="1" dirty="0" err="1" smtClean="0">
                <a:solidFill>
                  <a:schemeClr val="tx1"/>
                </a:solidFill>
                <a:latin typeface="Algerian" pitchFamily="82" charset="0"/>
              </a:rPr>
              <a:t>Alsalama</a:t>
            </a:r>
            <a:r>
              <a:rPr lang="en-US" sz="2400" b="1" dirty="0" smtClean="0">
                <a:solidFill>
                  <a:schemeClr val="tx1"/>
                </a:solidFill>
                <a:latin typeface="Algerian" pitchFamily="82" charset="0"/>
              </a:rPr>
              <a:t> Hospital</a:t>
            </a:r>
            <a:endParaRPr lang="en-US" sz="2400" b="1" dirty="0">
              <a:solidFill>
                <a:schemeClr val="tx1"/>
              </a:solidFill>
              <a:latin typeface="Algerian" pitchFamily="82" charset="0"/>
            </a:endParaRPr>
          </a:p>
        </p:txBody>
      </p:sp>
      <p:sp>
        <p:nvSpPr>
          <p:cNvPr id="2" name="Title 1"/>
          <p:cNvSpPr>
            <a:spLocks noGrp="1"/>
          </p:cNvSpPr>
          <p:nvPr>
            <p:ph type="ctrTitle"/>
          </p:nvPr>
        </p:nvSpPr>
        <p:spPr>
          <a:xfrm>
            <a:off x="428596" y="1214422"/>
            <a:ext cx="8305800" cy="1981200"/>
          </a:xfrm>
        </p:spPr>
        <p:txBody>
          <a:bodyPr/>
          <a:lstStyle/>
          <a:p>
            <a:r>
              <a:rPr smtClean="0">
                <a:solidFill>
                  <a:schemeClr val="bg2">
                    <a:lumMod val="50000"/>
                  </a:schemeClr>
                </a:solidFill>
              </a:rPr>
              <a:t>PROFICIENCY TESTING</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smtClean="0">
                <a:solidFill>
                  <a:schemeClr val="bg2">
                    <a:lumMod val="75000"/>
                  </a:schemeClr>
                </a:solidFill>
              </a:rPr>
              <a:t>Communication between organiser</a:t>
            </a:r>
            <a:br>
              <a:rPr smtClean="0">
                <a:solidFill>
                  <a:schemeClr val="bg2">
                    <a:lumMod val="75000"/>
                  </a:schemeClr>
                </a:solidFill>
              </a:rPr>
            </a:br>
            <a:r>
              <a:rPr smtClean="0">
                <a:solidFill>
                  <a:schemeClr val="bg2">
                    <a:lumMod val="75000"/>
                  </a:schemeClr>
                </a:solidFill>
              </a:rPr>
              <a:t>and participants</a:t>
            </a:r>
            <a:endParaRPr lang="en-US" dirty="0">
              <a:solidFill>
                <a:schemeClr val="bg2">
                  <a:lumMod val="75000"/>
                </a:schemeClr>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1285852" y="2285992"/>
            <a:ext cx="1857388" cy="164307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572132" y="2357430"/>
            <a:ext cx="2786082" cy="17859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714480" y="4357694"/>
            <a:ext cx="2286016" cy="1395415"/>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3643307" y="2571744"/>
            <a:ext cx="1476382" cy="1319219"/>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a:srcRect/>
          <a:stretch>
            <a:fillRect/>
          </a:stretch>
        </p:blipFill>
        <p:spPr bwMode="auto">
          <a:xfrm>
            <a:off x="4857752" y="4643446"/>
            <a:ext cx="2428892" cy="1357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2071678"/>
            <a:ext cx="8229600" cy="4572000"/>
          </a:xfrm>
        </p:spPr>
        <p:txBody>
          <a:bodyPr/>
          <a:lstStyle/>
          <a:p>
            <a:r>
              <a:rPr lang="en-US" b="1" dirty="0" smtClean="0"/>
              <a:t>NEVER discuss your PT results with another laboratory and NEVER enter into discussion with another laboratory about their PT results before the PT event cut-off date. This activity may cause you to lose your certificate </a:t>
            </a:r>
            <a:endParaRPr lang="en-US" dirty="0"/>
          </a:p>
        </p:txBody>
      </p:sp>
      <p:sp>
        <p:nvSpPr>
          <p:cNvPr id="3" name="Title 2"/>
          <p:cNvSpPr>
            <a:spLocks noGrp="1"/>
          </p:cNvSpPr>
          <p:nvPr>
            <p:ph type="title"/>
          </p:nvPr>
        </p:nvSpPr>
        <p:spPr>
          <a:xfrm>
            <a:off x="500034" y="714356"/>
            <a:ext cx="8229600" cy="1219200"/>
          </a:xfrm>
        </p:spPr>
        <p:txBody>
          <a:bodyPr>
            <a:normAutofit fontScale="90000"/>
          </a:bodyPr>
          <a:lstStyle/>
          <a:p>
            <a:r>
              <a:rPr b="1" smtClean="0">
                <a:solidFill>
                  <a:schemeClr val="bg2">
                    <a:lumMod val="50000"/>
                  </a:schemeClr>
                </a:solidFill>
              </a:rPr>
              <a:t>May I discuss my PT results with another laboratory? </a:t>
            </a:r>
            <a:r>
              <a:rPr smtClean="0"/>
              <a:t/>
            </a:r>
            <a:br>
              <a:rPr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500034" y="1857364"/>
            <a:ext cx="8229600" cy="1219200"/>
          </a:xfrm>
        </p:spPr>
        <p:txBody>
          <a:bodyPr>
            <a:normAutofit fontScale="90000"/>
          </a:bodyPr>
          <a:lstStyle/>
          <a:p>
            <a:r>
              <a:rPr b="1" smtClean="0">
                <a:solidFill>
                  <a:schemeClr val="bg2">
                    <a:lumMod val="50000"/>
                  </a:schemeClr>
                </a:solidFill>
              </a:rPr>
              <a:t>May I send my PT samples to another laboratory to see if they get the same results as I do? </a:t>
            </a:r>
            <a:r>
              <a:rPr smtClean="0"/>
              <a:t/>
            </a:r>
            <a:br>
              <a:rPr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t>NEVER send your PT samples to another laboratory even if you send your patient specimens to another laboratory for confirmation or identification testing. </a:t>
            </a:r>
          </a:p>
          <a:p>
            <a:r>
              <a:rPr lang="en-US" b="1" dirty="0" smtClean="0"/>
              <a:t>Sending PT samples to another laboratory for testing is considered PT referral and will cause serious actions to be taken against the laboratory. </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soon as you identify them as PT samples, notify your inspecting agency (your accreditation organization if your laboratory is accredited or your State agency inspectors) that you have received PT samples from another laboratory, tell them the name of the other laboratory and the test(s) requested, but </a:t>
            </a:r>
            <a:r>
              <a:rPr lang="en-US" b="1" dirty="0" smtClean="0"/>
              <a:t>DO NOT TEST the samples. </a:t>
            </a:r>
          </a:p>
        </p:txBody>
      </p:sp>
      <p:sp>
        <p:nvSpPr>
          <p:cNvPr id="3" name="Title 2"/>
          <p:cNvSpPr>
            <a:spLocks noGrp="1"/>
          </p:cNvSpPr>
          <p:nvPr>
            <p:ph type="title"/>
          </p:nvPr>
        </p:nvSpPr>
        <p:spPr/>
        <p:txBody>
          <a:bodyPr>
            <a:normAutofit fontScale="90000"/>
          </a:bodyPr>
          <a:lstStyle/>
          <a:p>
            <a:r>
              <a:rPr b="1" smtClean="0">
                <a:solidFill>
                  <a:schemeClr val="bg2">
                    <a:lumMod val="50000"/>
                  </a:schemeClr>
                </a:solidFill>
              </a:rPr>
              <a:t>What do I do if I receive PT samples from another laboratory for testing?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Yes, you must keep a copy of all your records, such as</a:t>
            </a:r>
          </a:p>
          <a:p>
            <a:r>
              <a:rPr lang="en-US" dirty="0" smtClean="0"/>
              <a:t> the step by step PT sample preparation and handling,</a:t>
            </a:r>
          </a:p>
          <a:p>
            <a:r>
              <a:rPr lang="en-US" dirty="0" smtClean="0"/>
              <a:t> all the steps taken in the testing of the sample, a copy of the PT program results form used to record and submit your PT results</a:t>
            </a:r>
          </a:p>
          <a:p>
            <a:r>
              <a:rPr lang="en-US" dirty="0" smtClean="0"/>
              <a:t> a print screen if results are entered electronically, </a:t>
            </a:r>
          </a:p>
          <a:p>
            <a:r>
              <a:rPr lang="en-US" dirty="0" smtClean="0"/>
              <a:t>and the PT program’s evaluation of your laboratory’s performance, etc. These copies must be maintained for a minimum of </a:t>
            </a:r>
            <a:r>
              <a:rPr lang="en-US" b="1" dirty="0" smtClean="0"/>
              <a:t>two years from the date of the PT event. If any corrective actions are taken as a result of an unsatisfactory or unacceptable score, maintain records of these actions for two years also. </a:t>
            </a:r>
          </a:p>
          <a:p>
            <a:endParaRPr lang="en-US" dirty="0"/>
          </a:p>
        </p:txBody>
      </p:sp>
      <p:sp>
        <p:nvSpPr>
          <p:cNvPr id="3" name="Title 2"/>
          <p:cNvSpPr>
            <a:spLocks noGrp="1"/>
          </p:cNvSpPr>
          <p:nvPr>
            <p:ph type="title"/>
          </p:nvPr>
        </p:nvSpPr>
        <p:spPr/>
        <p:txBody>
          <a:bodyPr>
            <a:normAutofit fontScale="90000"/>
          </a:bodyPr>
          <a:lstStyle/>
          <a:p>
            <a:r>
              <a:rPr b="1" smtClean="0">
                <a:solidFill>
                  <a:schemeClr val="bg2">
                    <a:lumMod val="50000"/>
                  </a:schemeClr>
                </a:solidFill>
              </a:rPr>
              <a:t>Do I need to keep records of my PT testing?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c_eqasrpt_01a_overlay.jpg"/>
          <p:cNvPicPr>
            <a:picLocks noGrp="1" noChangeAspect="1"/>
          </p:cNvPicPr>
          <p:nvPr>
            <p:ph idx="1"/>
          </p:nvPr>
        </p:nvPicPr>
        <p:blipFill>
          <a:blip r:embed="rId2"/>
          <a:stretch>
            <a:fillRect/>
          </a:stretch>
        </p:blipFill>
        <p:spPr>
          <a:xfrm>
            <a:off x="1714480" y="2000240"/>
            <a:ext cx="5562600" cy="4324350"/>
          </a:xfrm>
        </p:spPr>
      </p:pic>
      <p:sp>
        <p:nvSpPr>
          <p:cNvPr id="3" name="Title 2"/>
          <p:cNvSpPr>
            <a:spLocks noGrp="1"/>
          </p:cNvSpPr>
          <p:nvPr>
            <p:ph type="title"/>
          </p:nvPr>
        </p:nvSpPr>
        <p:spPr>
          <a:xfrm>
            <a:off x="428596" y="285728"/>
            <a:ext cx="8229600" cy="1347774"/>
          </a:xfrm>
        </p:spPr>
        <p:txBody>
          <a:bodyPr>
            <a:normAutofit fontScale="90000"/>
          </a:bodyPr>
          <a:lstStyle/>
          <a:p>
            <a:r>
              <a:rPr sz="2700" b="1" smtClean="0"/>
              <a:t>Performance evaluation &amp; result reports </a:t>
            </a:r>
            <a:r>
              <a:rPr sz="1800" smtClean="0"/>
              <a:t/>
            </a:r>
            <a:br>
              <a:rPr sz="1800" smtClean="0"/>
            </a:br>
            <a:r>
              <a:rPr sz="1800" smtClean="0">
                <a:solidFill>
                  <a:schemeClr val="bg2">
                    <a:lumMod val="50000"/>
                  </a:schemeClr>
                </a:solidFill>
              </a:rPr>
              <a:t>12 reports each cycle (provided bi-weekly or monthly)</a:t>
            </a:r>
            <a:br>
              <a:rPr sz="1800" smtClean="0">
                <a:solidFill>
                  <a:schemeClr val="bg2">
                    <a:lumMod val="50000"/>
                  </a:schemeClr>
                </a:solidFill>
              </a:rPr>
            </a:br>
            <a:r>
              <a:rPr sz="1800" smtClean="0">
                <a:solidFill>
                  <a:schemeClr val="bg2">
                    <a:lumMod val="50000"/>
                  </a:schemeClr>
                </a:solidFill>
              </a:rPr>
              <a:t>Easy-to-read graphical format</a:t>
            </a:r>
            <a:br>
              <a:rPr sz="1800" smtClean="0">
                <a:solidFill>
                  <a:schemeClr val="bg2">
                    <a:lumMod val="50000"/>
                  </a:schemeClr>
                </a:solidFill>
              </a:rPr>
            </a:br>
            <a:r>
              <a:rPr sz="1800" smtClean="0">
                <a:solidFill>
                  <a:schemeClr val="bg2">
                    <a:lumMod val="50000"/>
                  </a:schemeClr>
                </a:solidFill>
              </a:rPr>
              <a:t>Summary of sample results for convenient overview</a:t>
            </a:r>
            <a:br>
              <a:rPr sz="1800" smtClean="0">
                <a:solidFill>
                  <a:schemeClr val="bg2">
                    <a:lumMod val="50000"/>
                  </a:schemeClr>
                </a:solidFill>
              </a:rPr>
            </a:br>
            <a:r>
              <a:rPr sz="1800" smtClean="0">
                <a:solidFill>
                  <a:schemeClr val="bg2">
                    <a:lumMod val="50000"/>
                  </a:schemeClr>
                </a:solidFill>
              </a:rPr>
              <a:t>Comprehensive data analysis by individual analyte</a:t>
            </a:r>
            <a:endParaRPr lang="en-US" sz="1800"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500034" y="1928802"/>
            <a:ext cx="8229600" cy="1219200"/>
          </a:xfrm>
        </p:spPr>
        <p:txBody>
          <a:bodyPr>
            <a:normAutofit fontScale="90000"/>
          </a:bodyPr>
          <a:lstStyle/>
          <a:p>
            <a:r>
              <a:rPr b="1" smtClean="0">
                <a:solidFill>
                  <a:schemeClr val="bg2">
                    <a:lumMod val="50000"/>
                  </a:schemeClr>
                </a:solidFill>
              </a:rPr>
              <a:t>What steps should I take after I have received my PT results from the PT program?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Always review your results with your co-workers and your director. Your PT program will include an evaluation for each of the five challenges for each test or </a:t>
            </a:r>
            <a:r>
              <a:rPr lang="en-US" dirty="0" err="1" smtClean="0"/>
              <a:t>analyte</a:t>
            </a:r>
            <a:r>
              <a:rPr lang="en-US" dirty="0" smtClean="0"/>
              <a:t> in the PT event and will detail the performance of each test system used by the laboratories enrolled with their program. </a:t>
            </a:r>
          </a:p>
          <a:p>
            <a:r>
              <a:rPr lang="en-US" dirty="0" smtClean="0"/>
              <a:t>This should be done for </a:t>
            </a:r>
            <a:r>
              <a:rPr lang="en-US" b="1" dirty="0" smtClean="0"/>
              <a:t>all PT results, even those with passing scores. If you receive an 80% score, you should investigate why one of the five samples was outside the acceptable range of results. Document your investigation and what you did to correct the problem that caused the challenge failure. </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500034" y="2714620"/>
            <a:ext cx="8229600" cy="1219200"/>
          </a:xfrm>
        </p:spPr>
        <p:txBody>
          <a:bodyPr>
            <a:normAutofit fontScale="90000"/>
          </a:bodyPr>
          <a:lstStyle/>
          <a:p>
            <a:r>
              <a:rPr b="1" smtClean="0">
                <a:solidFill>
                  <a:schemeClr val="bg2">
                    <a:lumMod val="75000"/>
                  </a:schemeClr>
                </a:solidFill>
              </a:rPr>
              <a:t>What must I do if I do not get a passing score when the PT program grades my results? </a:t>
            </a:r>
            <a:endParaRPr lang="en-US"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dirty="0" smtClean="0"/>
          </a:p>
          <a:p>
            <a:r>
              <a:rPr lang="en-US" dirty="0" smtClean="0"/>
              <a:t>Proficiency testing or PT is the testing of unknown samples sent to a laboratory by an approved PT program.</a:t>
            </a:r>
          </a:p>
          <a:p>
            <a:r>
              <a:rPr lang="en-US" dirty="0" smtClean="0"/>
              <a:t> After testing the PT samples in the same manner as its patient specimens, the laboratory reports its sample results back to their PT program. </a:t>
            </a:r>
          </a:p>
          <a:p>
            <a:r>
              <a:rPr lang="en-US" dirty="0" smtClean="0"/>
              <a:t>The program grades the results  using quality control grading criteria and sends the laboratory scores reflecting how accurately it performed the testing. </a:t>
            </a:r>
          </a:p>
          <a:p>
            <a:r>
              <a:rPr lang="en-US" dirty="0" smtClean="0"/>
              <a:t>The accreditation organizations routinely monitor their laboratories’ performance. </a:t>
            </a:r>
            <a:endParaRPr lang="en-US" dirty="0"/>
          </a:p>
        </p:txBody>
      </p:sp>
      <p:sp>
        <p:nvSpPr>
          <p:cNvPr id="3" name="Title 2"/>
          <p:cNvSpPr>
            <a:spLocks noGrp="1"/>
          </p:cNvSpPr>
          <p:nvPr>
            <p:ph type="title"/>
          </p:nvPr>
        </p:nvSpPr>
        <p:spPr/>
        <p:txBody>
          <a:bodyPr>
            <a:normAutofit fontScale="90000"/>
          </a:bodyPr>
          <a:lstStyle/>
          <a:p>
            <a:r>
              <a:rPr smtClean="0"/>
              <a:t/>
            </a:r>
            <a:br>
              <a:rPr smtClean="0"/>
            </a:br>
            <a:r>
              <a:rPr b="1" smtClean="0">
                <a:solidFill>
                  <a:schemeClr val="bg2">
                    <a:lumMod val="50000"/>
                  </a:schemeClr>
                </a:solidFill>
              </a:rPr>
              <a:t>What is proficiency testing?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Re-review the results that were submitted to the PT program for scoring for any obvious errors (this should have been done prior to submitting your results to the program).</a:t>
            </a:r>
          </a:p>
          <a:p>
            <a:r>
              <a:rPr lang="en-US" dirty="0" smtClean="0"/>
              <a:t> Clerical or transcription errors are considered incorrect results. The consultant of laboratory as well as the personnel who performed the testing of the PT samples should compare their PT results with the inter-laboratory comparison evaluations provided by the PT program. You must take remedial actions, i.e., determine the cause of the error or errors, correct it (them), and document your actions.</a:t>
            </a:r>
          </a:p>
          <a:p>
            <a:r>
              <a:rPr lang="en-US" dirty="0" smtClean="0"/>
              <a:t> Continually monitor the test system performance, review the results of the quality control materials, and discuss with your colleague to be certain the test system is operating properly and producing accurate results. </a:t>
            </a:r>
          </a:p>
          <a:p>
            <a:r>
              <a:rPr lang="en-US" dirty="0" smtClean="0"/>
              <a:t>Your director may want to review the results of the patients tested during the unsatisfactory or unacceptable testing event.</a:t>
            </a:r>
          </a:p>
          <a:p>
            <a:r>
              <a:rPr lang="en-US" dirty="0" smtClean="0"/>
              <a:t> Depending upon the test system’s performance and your director’s decision, you may need to contact the manufacturer of the test system for assistance. </a:t>
            </a:r>
          </a:p>
          <a:p>
            <a:endParaRPr lang="en-US" dirty="0"/>
          </a:p>
        </p:txBody>
      </p:sp>
      <p:sp>
        <p:nvSpPr>
          <p:cNvPr id="3" name="Title 2"/>
          <p:cNvSpPr>
            <a:spLocks noGrp="1"/>
          </p:cNvSpPr>
          <p:nvPr>
            <p:ph type="title"/>
          </p:nvPr>
        </p:nvSpPr>
        <p:spPr/>
        <p:txBody>
          <a:bodyPr/>
          <a:lstStyle/>
          <a:p>
            <a:r>
              <a:rPr lang="en-US" dirty="0" smtClean="0">
                <a:solidFill>
                  <a:schemeClr val="bg2">
                    <a:lumMod val="75000"/>
                  </a:schemeClr>
                </a:solidFill>
              </a:rPr>
              <a:t>C</a:t>
            </a:r>
            <a:r>
              <a:rPr smtClean="0">
                <a:solidFill>
                  <a:schemeClr val="bg2">
                    <a:lumMod val="75000"/>
                  </a:schemeClr>
                </a:solidFill>
              </a:rPr>
              <a:t>orrective  Action</a:t>
            </a:r>
            <a:endParaRPr lang="en-US" dirty="0">
              <a:solidFill>
                <a:schemeClr val="bg2">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Thank you!</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857752" y="1714488"/>
            <a:ext cx="3252797" cy="2402820"/>
          </a:xfrm>
          <a:prstGeom prst="rect">
            <a:avLst/>
          </a:prstGeom>
          <a:noFill/>
          <a:ln w="9525">
            <a:noFill/>
            <a:miter lim="800000"/>
            <a:headEnd/>
            <a:tailEnd/>
          </a:ln>
          <a:effectLst/>
        </p:spPr>
      </p:pic>
      <p:sp>
        <p:nvSpPr>
          <p:cNvPr id="5" name="Rectangle 4"/>
          <p:cNvSpPr/>
          <p:nvPr/>
        </p:nvSpPr>
        <p:spPr>
          <a:xfrm>
            <a:off x="714348" y="2571744"/>
            <a:ext cx="4572000" cy="1754326"/>
          </a:xfrm>
          <a:prstGeom prst="rect">
            <a:avLst/>
          </a:prstGeom>
        </p:spPr>
        <p:txBody>
          <a:bodyPr>
            <a:spAutoFit/>
          </a:bodyPr>
          <a:lstStyle/>
          <a:p>
            <a:r>
              <a:rPr lang="en-US" i="1" dirty="0"/>
              <a:t>“Perhaps we may never</a:t>
            </a:r>
          </a:p>
          <a:p>
            <a:r>
              <a:rPr lang="en-US" i="1" dirty="0"/>
              <a:t>know where we are in the</a:t>
            </a:r>
          </a:p>
          <a:p>
            <a:r>
              <a:rPr lang="en-US" i="1" dirty="0"/>
              <a:t>analytical universe in an</a:t>
            </a:r>
          </a:p>
          <a:p>
            <a:r>
              <a:rPr lang="en-US" i="1" dirty="0"/>
              <a:t>absolute sense, but certainly</a:t>
            </a:r>
          </a:p>
          <a:p>
            <a:r>
              <a:rPr lang="en-US" i="1" dirty="0"/>
              <a:t>we ought to know where we</a:t>
            </a:r>
          </a:p>
          <a:p>
            <a:r>
              <a:rPr lang="en-US" i="1" dirty="0"/>
              <a:t>are in relation to each other”</a:t>
            </a:r>
            <a:endParaRPr lang="en-US" dirty="0"/>
          </a:p>
        </p:txBody>
      </p:sp>
      <p:sp>
        <p:nvSpPr>
          <p:cNvPr id="6" name="Rectangle 5"/>
          <p:cNvSpPr/>
          <p:nvPr/>
        </p:nvSpPr>
        <p:spPr>
          <a:xfrm>
            <a:off x="785786" y="4929198"/>
            <a:ext cx="4572000" cy="646331"/>
          </a:xfrm>
          <a:prstGeom prst="rect">
            <a:avLst/>
          </a:prstGeom>
        </p:spPr>
        <p:txBody>
          <a:bodyPr>
            <a:spAutoFit/>
          </a:bodyPr>
          <a:lstStyle/>
          <a:p>
            <a:r>
              <a:rPr lang="en-US" i="1" dirty="0"/>
              <a:t>William </a:t>
            </a:r>
            <a:r>
              <a:rPr lang="en-US" i="1" dirty="0" err="1"/>
              <a:t>Horwitz</a:t>
            </a:r>
            <a:endParaRPr lang="en-US" i="1" dirty="0"/>
          </a:p>
          <a:p>
            <a:r>
              <a:rPr lang="en-US" i="1" dirty="0"/>
              <a:t>Chemistry in Australia, 1982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PT is important because it is a tool the laboratory can use to verify the accuracy and reliability of its testing.</a:t>
            </a:r>
          </a:p>
          <a:p>
            <a:r>
              <a:rPr lang="en-US" dirty="0" smtClean="0"/>
              <a:t> Routine reviews of PT reports by the laboratory staff and director will alert them to areas of testing that are not performing as expected and also indicate shifts and trends that, over time, would affect their patient results. </a:t>
            </a:r>
            <a:endParaRPr lang="en-US" dirty="0"/>
          </a:p>
        </p:txBody>
      </p:sp>
      <p:sp>
        <p:nvSpPr>
          <p:cNvPr id="3" name="Title 2"/>
          <p:cNvSpPr>
            <a:spLocks noGrp="1"/>
          </p:cNvSpPr>
          <p:nvPr>
            <p:ph type="title"/>
          </p:nvPr>
        </p:nvSpPr>
        <p:spPr/>
        <p:txBody>
          <a:bodyPr>
            <a:normAutofit fontScale="90000"/>
          </a:bodyPr>
          <a:lstStyle/>
          <a:p>
            <a:r>
              <a:rPr smtClean="0"/>
              <a:t/>
            </a:r>
            <a:br>
              <a:rPr smtClean="0"/>
            </a:br>
            <a:r>
              <a:rPr b="1" smtClean="0">
                <a:solidFill>
                  <a:schemeClr val="bg2">
                    <a:lumMod val="50000"/>
                  </a:schemeClr>
                </a:solidFill>
              </a:rPr>
              <a:t>Why is PT important?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571472" y="2357430"/>
            <a:ext cx="8229600" cy="1219200"/>
          </a:xfrm>
        </p:spPr>
        <p:txBody>
          <a:bodyPr>
            <a:normAutofit fontScale="90000"/>
          </a:bodyPr>
          <a:lstStyle/>
          <a:p>
            <a:r>
              <a:rPr b="1" smtClean="0">
                <a:solidFill>
                  <a:schemeClr val="bg2">
                    <a:lumMod val="50000"/>
                  </a:schemeClr>
                </a:solidFill>
              </a:rPr>
              <a:t>Do I test my PT samples any differently than I test patient specimens? </a:t>
            </a:r>
            <a:r>
              <a:rPr smtClean="0"/>
              <a:t/>
            </a:r>
            <a:br>
              <a:rPr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PT samples must be tested in the same manner you test patient specimens. This means testing the PT samples the same number of times as patient specimens, at the same time as patient specimens, by the same personnel that routinely test the patient specimens, and using the same test system that is routinely used for the patient specimens.</a:t>
            </a:r>
          </a:p>
          <a:p>
            <a:r>
              <a:rPr lang="en-US" dirty="0" smtClean="0"/>
              <a:t> PT samples should be rotated among the testing personnel in your laboratory. </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Please note that some PT sample preparation may be necessary before testing. In other words, after preparation, PT samples must be treated in the same manner as patient specimens. However, </a:t>
            </a:r>
            <a:r>
              <a:rPr lang="en-US" b="1" dirty="0" smtClean="0"/>
              <a:t>NEVER send PT samples out of your laboratory for any reason, even if you routinely send out patient specimens for additional or confirmatory testing. </a:t>
            </a: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2000240"/>
            <a:ext cx="8229600" cy="4572000"/>
          </a:xfrm>
        </p:spPr>
        <p:txBody>
          <a:bodyPr/>
          <a:lstStyle/>
          <a:p>
            <a:r>
              <a:rPr lang="en-US" dirty="0" smtClean="0"/>
              <a:t>The instructions that accompany the PT samples will state the exact date by which you must return your PT results to the program.</a:t>
            </a:r>
          </a:p>
          <a:p>
            <a:r>
              <a:rPr lang="en-US" dirty="0" smtClean="0"/>
              <a:t> It is very important to return them on time. A late submission will result in a score of zero for the testing event </a:t>
            </a:r>
            <a:endParaRPr lang="en-US" dirty="0"/>
          </a:p>
        </p:txBody>
      </p:sp>
      <p:sp>
        <p:nvSpPr>
          <p:cNvPr id="3" name="Title 2"/>
          <p:cNvSpPr>
            <a:spLocks noGrp="1"/>
          </p:cNvSpPr>
          <p:nvPr>
            <p:ph type="title"/>
          </p:nvPr>
        </p:nvSpPr>
        <p:spPr/>
        <p:txBody>
          <a:bodyPr>
            <a:normAutofit fontScale="90000"/>
          </a:bodyPr>
          <a:lstStyle/>
          <a:p>
            <a:r>
              <a:rPr b="1" smtClean="0">
                <a:solidFill>
                  <a:schemeClr val="bg2">
                    <a:lumMod val="50000"/>
                  </a:schemeClr>
                </a:solidFill>
              </a:rPr>
              <a:t>How long do I have to test and report the PT samples? </a:t>
            </a:r>
            <a:endParaRPr lang="en-US" dirty="0">
              <a:solidFill>
                <a:schemeClr val="bg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2" name="Content Placeholder 1"/>
          <p:cNvSpPr>
            <a:spLocks noGrp="1"/>
          </p:cNvSpPr>
          <p:nvPr>
            <p:ph sz="half" idx="2"/>
          </p:nvPr>
        </p:nvSpPr>
        <p:spPr/>
        <p:txBody>
          <a:bodyPr>
            <a:normAutofit lnSpcReduction="10000"/>
          </a:bodyPr>
          <a:lstStyle/>
          <a:p>
            <a:r>
              <a:rPr lang="en-US" dirty="0" smtClean="0"/>
              <a:t>Body fluids, e.g. whole</a:t>
            </a:r>
          </a:p>
          <a:p>
            <a:r>
              <a:rPr lang="en-US" dirty="0" smtClean="0"/>
              <a:t>blood, serum, plasma, urine</a:t>
            </a:r>
          </a:p>
          <a:p>
            <a:r>
              <a:rPr lang="en-US" dirty="0" smtClean="0"/>
              <a:t>– Sub-samples from pool</a:t>
            </a:r>
          </a:p>
          <a:p>
            <a:r>
              <a:rPr lang="en-US" dirty="0" smtClean="0"/>
              <a:t>– Sub-sample from single-donor</a:t>
            </a:r>
          </a:p>
          <a:p>
            <a:pPr>
              <a:buNone/>
            </a:pPr>
            <a:r>
              <a:rPr lang="en-US" dirty="0" smtClean="0"/>
              <a:t>- Smears</a:t>
            </a:r>
          </a:p>
          <a:p>
            <a:pPr>
              <a:buNone/>
            </a:pPr>
            <a:r>
              <a:rPr lang="en-US" dirty="0" smtClean="0"/>
              <a:t>- Digital images</a:t>
            </a:r>
          </a:p>
          <a:p>
            <a:pPr>
              <a:buNone/>
            </a:pPr>
            <a:r>
              <a:rPr lang="en-US" dirty="0" smtClean="0"/>
              <a:t>- Video sequences</a:t>
            </a:r>
            <a:endParaRPr lang="en-US" dirty="0"/>
          </a:p>
        </p:txBody>
      </p:sp>
      <p:sp>
        <p:nvSpPr>
          <p:cNvPr id="5" name="Title 4"/>
          <p:cNvSpPr>
            <a:spLocks noGrp="1"/>
          </p:cNvSpPr>
          <p:nvPr>
            <p:ph type="title"/>
          </p:nvPr>
        </p:nvSpPr>
        <p:spPr/>
        <p:txBody>
          <a:bodyPr/>
          <a:lstStyle/>
          <a:p>
            <a:r>
              <a:rPr smtClean="0">
                <a:solidFill>
                  <a:schemeClr val="bg2">
                    <a:lumMod val="75000"/>
                  </a:schemeClr>
                </a:solidFill>
              </a:rPr>
              <a:t>Test materials in EQA</a:t>
            </a:r>
            <a:endParaRPr lang="en-US" dirty="0">
              <a:solidFill>
                <a:schemeClr val="bg2">
                  <a:lumMod val="75000"/>
                </a:schemeClr>
              </a:solidFill>
            </a:endParaRPr>
          </a:p>
        </p:txBody>
      </p:sp>
      <p:sp>
        <p:nvSpPr>
          <p:cNvPr id="7" name="Text Placeholder 6"/>
          <p:cNvSpPr>
            <a:spLocks noGrp="1"/>
          </p:cNvSpPr>
          <p:nvPr>
            <p:ph type="body" idx="3"/>
          </p:nvPr>
        </p:nvSpPr>
        <p:spPr/>
        <p:txBody>
          <a:bodyPr/>
          <a:lstStyle/>
          <a:p>
            <a:endParaRPr lang="en-US"/>
          </a:p>
        </p:txBody>
      </p:sp>
      <p:pic>
        <p:nvPicPr>
          <p:cNvPr id="1027" name="Picture 3"/>
          <p:cNvPicPr>
            <a:picLocks noGrp="1" noChangeAspect="1" noChangeArrowheads="1"/>
          </p:cNvPicPr>
          <p:nvPr>
            <p:ph sz="quarter" idx="4"/>
          </p:nvPr>
        </p:nvPicPr>
        <p:blipFill>
          <a:blip r:embed="rId2"/>
          <a:srcRect/>
          <a:stretch>
            <a:fillRect/>
          </a:stretch>
        </p:blipFill>
        <p:spPr bwMode="auto">
          <a:xfrm>
            <a:off x="5214942" y="2285992"/>
            <a:ext cx="2857520" cy="207170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43504" y="4429132"/>
            <a:ext cx="2928958" cy="18192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lnSpcReduction="10000"/>
          </a:bodyPr>
          <a:lstStyle/>
          <a:p>
            <a:r>
              <a:rPr lang="en-US" dirty="0" smtClean="0"/>
              <a:t> Stability</a:t>
            </a:r>
          </a:p>
          <a:p>
            <a:pPr>
              <a:buNone/>
            </a:pPr>
            <a:r>
              <a:rPr lang="en-US" dirty="0" smtClean="0"/>
              <a:t>– Normally not as long as for reference materials</a:t>
            </a:r>
          </a:p>
          <a:p>
            <a:pPr>
              <a:buNone/>
            </a:pPr>
            <a:r>
              <a:rPr lang="en-US" dirty="0" smtClean="0"/>
              <a:t> Homogeneity</a:t>
            </a:r>
          </a:p>
          <a:p>
            <a:pPr>
              <a:buNone/>
            </a:pPr>
            <a:r>
              <a:rPr lang="en-US" dirty="0" smtClean="0"/>
              <a:t>– Same as for reference materials (“fit for the intended</a:t>
            </a:r>
          </a:p>
          <a:p>
            <a:r>
              <a:rPr lang="en-US" dirty="0" smtClean="0"/>
              <a:t>use”)</a:t>
            </a:r>
          </a:p>
          <a:p>
            <a:r>
              <a:rPr lang="en-US" dirty="0" smtClean="0"/>
              <a:t> Viability (should stay alive)</a:t>
            </a:r>
          </a:p>
          <a:p>
            <a:r>
              <a:rPr lang="en-US" dirty="0" smtClean="0"/>
              <a:t> ”Commutability” (mimic patient samples)</a:t>
            </a:r>
          </a:p>
          <a:p>
            <a:pPr>
              <a:buNone/>
            </a:pPr>
            <a:r>
              <a:rPr lang="en-US" dirty="0" smtClean="0"/>
              <a:t>Additives (e.g. </a:t>
            </a:r>
            <a:r>
              <a:rPr lang="en-US" dirty="0" err="1" smtClean="0"/>
              <a:t>stabilisers</a:t>
            </a:r>
            <a:r>
              <a:rPr lang="en-US" dirty="0" smtClean="0"/>
              <a:t>) and manipulations (e.g.</a:t>
            </a:r>
          </a:p>
          <a:p>
            <a:pPr>
              <a:buNone/>
            </a:pPr>
            <a:r>
              <a:rPr lang="en-US" dirty="0" smtClean="0"/>
              <a:t>freeze drying/reconstitution) can affect matrix</a:t>
            </a:r>
          </a:p>
          <a:p>
            <a:pPr>
              <a:buNone/>
            </a:pPr>
            <a:r>
              <a:rPr lang="en-US" dirty="0" smtClean="0"/>
              <a:t>&amp; cause interferences</a:t>
            </a:r>
            <a:endParaRPr lang="en-US" dirty="0"/>
          </a:p>
        </p:txBody>
      </p:sp>
      <p:sp>
        <p:nvSpPr>
          <p:cNvPr id="7" name="Title 6"/>
          <p:cNvSpPr>
            <a:spLocks noGrp="1"/>
          </p:cNvSpPr>
          <p:nvPr>
            <p:ph type="title"/>
          </p:nvPr>
        </p:nvSpPr>
        <p:spPr/>
        <p:txBody>
          <a:bodyPr>
            <a:normAutofit fontScale="90000"/>
          </a:bodyPr>
          <a:lstStyle/>
          <a:p>
            <a:r>
              <a:rPr smtClean="0">
                <a:solidFill>
                  <a:schemeClr val="bg2">
                    <a:lumMod val="75000"/>
                  </a:schemeClr>
                </a:solidFill>
              </a:rPr>
              <a:t>Test material</a:t>
            </a:r>
            <a:br>
              <a:rPr smtClean="0">
                <a:solidFill>
                  <a:schemeClr val="bg2">
                    <a:lumMod val="75000"/>
                  </a:schemeClr>
                </a:solidFill>
              </a:rPr>
            </a:br>
            <a:r>
              <a:rPr smtClean="0">
                <a:solidFill>
                  <a:schemeClr val="bg2">
                    <a:lumMod val="75000"/>
                  </a:schemeClr>
                </a:solidFill>
              </a:rPr>
              <a:t>requirements</a:t>
            </a:r>
            <a:endParaRPr lang="en-US" dirty="0">
              <a:solidFill>
                <a:schemeClr val="bg2">
                  <a:lumMod val="7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5429256" y="357165"/>
            <a:ext cx="2714644" cy="15716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116</TotalTime>
  <Words>1168</Words>
  <Application>Microsoft Office PowerPoint</Application>
  <PresentationFormat>On-screen Show (4:3)</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PROFICIENCY TESTING</vt:lpstr>
      <vt:lpstr> What is proficiency testing? </vt:lpstr>
      <vt:lpstr> Why is PT important? </vt:lpstr>
      <vt:lpstr>Do I test my PT samples any differently than I test patient specimens?  </vt:lpstr>
      <vt:lpstr>Slide 5</vt:lpstr>
      <vt:lpstr>Slide 6</vt:lpstr>
      <vt:lpstr>How long do I have to test and report the PT samples? </vt:lpstr>
      <vt:lpstr>Test materials in EQA</vt:lpstr>
      <vt:lpstr>Test material requirements</vt:lpstr>
      <vt:lpstr>Communication between organiser and participants</vt:lpstr>
      <vt:lpstr>May I discuss my PT results with another laboratory?  </vt:lpstr>
      <vt:lpstr>May I send my PT samples to another laboratory to see if they get the same results as I do?  </vt:lpstr>
      <vt:lpstr>Slide 13</vt:lpstr>
      <vt:lpstr>What do I do if I receive PT samples from another laboratory for testing? </vt:lpstr>
      <vt:lpstr>Do I need to keep records of my PT testing? </vt:lpstr>
      <vt:lpstr>Performance evaluation &amp; result reports  12 reports each cycle (provided bi-weekly or monthly) Easy-to-read graphical format Summary of sample results for convenient overview Comprehensive data analysis by individual analyte</vt:lpstr>
      <vt:lpstr>What steps should I take after I have received my PT results from the PT program? </vt:lpstr>
      <vt:lpstr>Slide 18</vt:lpstr>
      <vt:lpstr>What must I do if I do not get a passing score when the PT program grades my results? </vt:lpstr>
      <vt:lpstr>Corrective  Action</vt:lpstr>
      <vt:lpstr>Thank you!</vt:lpstr>
    </vt:vector>
  </TitlesOfParts>
  <Company>alsalama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Shereen</dc:creator>
  <cp:lastModifiedBy>Shereen</cp:lastModifiedBy>
  <cp:revision>12</cp:revision>
  <dcterms:created xsi:type="dcterms:W3CDTF">2010-11-10T15:20:43Z</dcterms:created>
  <dcterms:modified xsi:type="dcterms:W3CDTF">2010-11-27T16:55:14Z</dcterms:modified>
</cp:coreProperties>
</file>