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67" r:id="rId4"/>
    <p:sldId id="282" r:id="rId5"/>
    <p:sldId id="258" r:id="rId6"/>
    <p:sldId id="259" r:id="rId7"/>
    <p:sldId id="276" r:id="rId8"/>
    <p:sldId id="260" r:id="rId9"/>
    <p:sldId id="277" r:id="rId10"/>
    <p:sldId id="296" r:id="rId11"/>
    <p:sldId id="280" r:id="rId12"/>
    <p:sldId id="281" r:id="rId13"/>
    <p:sldId id="262" r:id="rId14"/>
    <p:sldId id="279" r:id="rId15"/>
    <p:sldId id="263" r:id="rId16"/>
    <p:sldId id="265" r:id="rId17"/>
    <p:sldId id="273" r:id="rId18"/>
    <p:sldId id="271" r:id="rId19"/>
    <p:sldId id="272" r:id="rId20"/>
    <p:sldId id="274" r:id="rId21"/>
    <p:sldId id="275" r:id="rId22"/>
    <p:sldId id="264" r:id="rId23"/>
    <p:sldId id="292" r:id="rId24"/>
    <p:sldId id="266" r:id="rId25"/>
    <p:sldId id="288" r:id="rId26"/>
    <p:sldId id="268" r:id="rId27"/>
    <p:sldId id="284" r:id="rId28"/>
    <p:sldId id="289" r:id="rId29"/>
    <p:sldId id="285" r:id="rId30"/>
    <p:sldId id="290" r:id="rId31"/>
    <p:sldId id="286" r:id="rId32"/>
    <p:sldId id="291" r:id="rId33"/>
    <p:sldId id="287" r:id="rId34"/>
    <p:sldId id="28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87124" autoAdjust="0"/>
  </p:normalViewPr>
  <p:slideViewPr>
    <p:cSldViewPr>
      <p:cViewPr varScale="1">
        <p:scale>
          <a:sx n="80" d="100"/>
          <a:sy n="80" d="100"/>
        </p:scale>
        <p:origin x="-12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9763-32BF-4952-AA66-A8E178CC60B5}" type="datetimeFigureOut">
              <a:rPr lang="en-US" smtClean="0"/>
              <a:pPr/>
              <a:t>5/16/2009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F40C-DC04-42FF-9AA6-44FEAEBBE9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9763-32BF-4952-AA66-A8E178CC60B5}" type="datetimeFigureOut">
              <a:rPr lang="en-US" smtClean="0"/>
              <a:pPr/>
              <a:t>5/16/2009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F40C-DC04-42FF-9AA6-44FEAEBBE9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9763-32BF-4952-AA66-A8E178CC60B5}" type="datetimeFigureOut">
              <a:rPr lang="en-US" smtClean="0"/>
              <a:pPr/>
              <a:t>5/16/2009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F40C-DC04-42FF-9AA6-44FEAEBBE9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9763-32BF-4952-AA66-A8E178CC60B5}" type="datetimeFigureOut">
              <a:rPr lang="en-US" smtClean="0"/>
              <a:pPr/>
              <a:t>5/16/2009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F40C-DC04-42FF-9AA6-44FEAEBBE9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9763-32BF-4952-AA66-A8E178CC60B5}" type="datetimeFigureOut">
              <a:rPr lang="en-US" smtClean="0"/>
              <a:pPr/>
              <a:t>5/16/2009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F40C-DC04-42FF-9AA6-44FEAEBBE9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9763-32BF-4952-AA66-A8E178CC60B5}" type="datetimeFigureOut">
              <a:rPr lang="en-US" smtClean="0"/>
              <a:pPr/>
              <a:t>5/16/2009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F40C-DC04-42FF-9AA6-44FEAEBBE9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9763-32BF-4952-AA66-A8E178CC60B5}" type="datetimeFigureOut">
              <a:rPr lang="en-US" smtClean="0"/>
              <a:pPr/>
              <a:t>5/16/2009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F40C-DC04-42FF-9AA6-44FEAEBBE9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9763-32BF-4952-AA66-A8E178CC60B5}" type="datetimeFigureOut">
              <a:rPr lang="en-US" smtClean="0"/>
              <a:pPr/>
              <a:t>5/16/2009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F40C-DC04-42FF-9AA6-44FEAEBBE9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9763-32BF-4952-AA66-A8E178CC60B5}" type="datetimeFigureOut">
              <a:rPr lang="en-US" smtClean="0"/>
              <a:pPr/>
              <a:t>5/16/2009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F40C-DC04-42FF-9AA6-44FEAEBBE9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9763-32BF-4952-AA66-A8E178CC60B5}" type="datetimeFigureOut">
              <a:rPr lang="en-US" smtClean="0"/>
              <a:pPr/>
              <a:t>5/16/2009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F40C-DC04-42FF-9AA6-44FEAEBBE9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9763-32BF-4952-AA66-A8E178CC60B5}" type="datetimeFigureOut">
              <a:rPr lang="en-US" smtClean="0"/>
              <a:pPr/>
              <a:t>5/16/2009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F40C-DC04-42FF-9AA6-44FEAEBBE9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9763-32BF-4952-AA66-A8E178CC60B5}" type="datetimeFigureOut">
              <a:rPr lang="en-US" smtClean="0"/>
              <a:pPr/>
              <a:t>5/16/2009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F40C-DC04-42FF-9AA6-44FEAEBBE9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i="1" dirty="0" smtClean="0">
                <a:solidFill>
                  <a:srgbClr val="FF0000"/>
                </a:solidFill>
              </a:rPr>
              <a:t>SWINE FLU</a:t>
            </a:r>
            <a:endParaRPr lang="en-US" sz="5400" b="1" i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 smtClean="0"/>
              <a:t>DR.SHEREEN H.ATEF</a:t>
            </a:r>
          </a:p>
          <a:p>
            <a:r>
              <a:rPr lang="en-US" b="1" i="1" dirty="0" smtClean="0"/>
              <a:t>HEAD OF INFECTION CONTROL</a:t>
            </a:r>
          </a:p>
          <a:p>
            <a:r>
              <a:rPr lang="en-US" b="1" i="1" dirty="0" smtClean="0"/>
              <a:t>ALSALAMA HOSPITAL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Documents and Settings\User\Desktop\010_files\img010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3352800"/>
            <a:ext cx="8686800" cy="3352800"/>
          </a:xfrm>
          <a:prstGeom prst="rect">
            <a:avLst/>
          </a:prstGeom>
          <a:noFill/>
        </p:spPr>
      </p:pic>
      <p:pic>
        <p:nvPicPr>
          <p:cNvPr id="4" name="Picture 2" descr="C:\Documents and Settings\User\Desktop\010_files\img010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37337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Documents and Settings\User\Desktop\030_files\img030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1" y="152400"/>
            <a:ext cx="7924800" cy="640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Documents and Settings\User\Desktop\031_files\img03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1" y="609600"/>
            <a:ext cx="7620000" cy="55165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WHO's Pandemic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World Health Organization (WHO) provides an influenza pandemic alert system, with a scale ranging from</a:t>
            </a:r>
            <a:br>
              <a:rPr lang="en-US" dirty="0" smtClean="0"/>
            </a:br>
            <a:r>
              <a:rPr lang="en-US" dirty="0" smtClean="0"/>
              <a:t>Phase 1 (a low risk of a flu pandemic) to Phase 6 (a full-blown pandemic):</a:t>
            </a:r>
          </a:p>
          <a:p>
            <a:r>
              <a:rPr lang="en-US" b="1" dirty="0" smtClean="0"/>
              <a:t>Phase 1:</a:t>
            </a:r>
            <a:r>
              <a:rPr lang="en-US" dirty="0" smtClean="0"/>
              <a:t> A virus in animals has caused no known infections in humans. </a:t>
            </a:r>
          </a:p>
          <a:p>
            <a:r>
              <a:rPr lang="en-US" b="1" dirty="0" smtClean="0"/>
              <a:t>Phase 2:</a:t>
            </a:r>
            <a:r>
              <a:rPr lang="en-US" dirty="0" smtClean="0"/>
              <a:t> An animal flu virus has caused infection in humans. </a:t>
            </a:r>
          </a:p>
          <a:p>
            <a:r>
              <a:rPr lang="en-US" b="1" dirty="0" smtClean="0"/>
              <a:t>Phase 3:</a:t>
            </a:r>
            <a:r>
              <a:rPr lang="en-US" dirty="0" smtClean="0"/>
              <a:t> Sporadic cases or small clusters of disease occur in humans. Human-to-human transmission, if any, is insufficient to cause community-level outbreaks. </a:t>
            </a:r>
          </a:p>
          <a:p>
            <a:r>
              <a:rPr lang="en-US" b="1" dirty="0" smtClean="0"/>
              <a:t>Phase 4:</a:t>
            </a:r>
            <a:r>
              <a:rPr lang="en-US" dirty="0" smtClean="0"/>
              <a:t> The risk for a pandemic is greatly increased but not certain. </a:t>
            </a:r>
          </a:p>
          <a:p>
            <a:r>
              <a:rPr lang="en-US" b="1" dirty="0" smtClean="0"/>
              <a:t>Phase 5:</a:t>
            </a:r>
            <a:r>
              <a:rPr lang="en-US" dirty="0" smtClean="0"/>
              <a:t> Spread of disease between humans is occurring in more than one country of one WHO region. </a:t>
            </a:r>
          </a:p>
          <a:p>
            <a:r>
              <a:rPr lang="en-US" b="1" dirty="0" smtClean="0"/>
              <a:t>Phase 6:</a:t>
            </a:r>
            <a:r>
              <a:rPr lang="en-US" dirty="0" smtClean="0"/>
              <a:t> Community-level outbreaks are in at least one additional country in a different WHO region from phase 5. A global pandemic is under way.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Documents and Settings\User\Desktop\027_files\img027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8915399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User\Desktop\035_files\img035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1" y="228600"/>
            <a:ext cx="8305800" cy="662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Documents and Settings\User\Desktop\034_files\img03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CRITERIA FOR SUSPECTED HUMAN CASE OF INFLUENZA‐ A(H1N1)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1. High temperature(more than 38C) 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</a:p>
          <a:p>
            <a:r>
              <a:rPr lang="en-US" dirty="0" smtClean="0"/>
              <a:t>2. Cough or breathing difficulty 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</a:p>
          <a:p>
            <a:r>
              <a:rPr lang="en-US" dirty="0" smtClean="0"/>
              <a:t>3. One or more of the following exposures 7 days prior to the onset of symptoms:</a:t>
            </a:r>
          </a:p>
          <a:p>
            <a:pPr>
              <a:buNone/>
            </a:pPr>
            <a:r>
              <a:rPr lang="en-US" dirty="0" smtClean="0"/>
              <a:t>a) Direct contact with infected pigs or person from an infected geographical area*</a:t>
            </a:r>
          </a:p>
          <a:p>
            <a:pPr>
              <a:buNone/>
            </a:pPr>
            <a:r>
              <a:rPr lang="en-US" dirty="0" smtClean="0"/>
              <a:t>b) Close contact with a person who is </a:t>
            </a:r>
            <a:r>
              <a:rPr lang="en-US" dirty="0" err="1" smtClean="0"/>
              <a:t>categorised</a:t>
            </a:r>
            <a:r>
              <a:rPr lang="en-US" dirty="0" smtClean="0"/>
              <a:t> as 3(a), that is, a suspected or probable human</a:t>
            </a:r>
          </a:p>
          <a:p>
            <a:pPr>
              <a:buNone/>
            </a:pPr>
            <a:r>
              <a:rPr lang="en-US" dirty="0" smtClean="0"/>
              <a:t>case of influenza A</a:t>
            </a:r>
          </a:p>
          <a:p>
            <a:pPr>
              <a:buNone/>
            </a:pPr>
            <a:r>
              <a:rPr lang="en-US" dirty="0" smtClean="0"/>
              <a:t>c) History of travel to an infected area</a:t>
            </a:r>
          </a:p>
          <a:p>
            <a:r>
              <a:rPr lang="en-US" dirty="0" smtClean="0"/>
              <a:t>* An infected geographical area is a declared defined area influenza A(H1N1) has been confirmed or known to exist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Swine Flu Statement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30 April 2009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World Health Organization (WHO) has raised the swine flu pandemic level from Phase 4 to Phase 5.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Phase 5 is </a:t>
            </a:r>
            <a:r>
              <a:rPr lang="en-US" dirty="0" err="1" smtClean="0"/>
              <a:t>characterised</a:t>
            </a:r>
            <a:r>
              <a:rPr lang="en-US" dirty="0" smtClean="0"/>
              <a:t> by human-to-human spread of the virus into at least two countries in the WHO region.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Although most countries in this area are not affected at this stage, Phase 5 indicates that the pandemic is imminent and </a:t>
            </a:r>
            <a:r>
              <a:rPr lang="en-US" dirty="0" err="1" smtClean="0"/>
              <a:t>organisation</a:t>
            </a:r>
            <a:r>
              <a:rPr lang="en-US" dirty="0" smtClean="0"/>
              <a:t>, communication and implementation measures are in place to manage the situation should it change.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HAAD continues to monitor the H1N1 outbreak through its 24-hour Incident Command Centre.</a:t>
            </a:r>
          </a:p>
          <a:p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HAAD has an Incident Response Plan in place involving Public Health, and is tracking the swine flu outbreak by the hour.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There have been no recorded cases in Abu Dhabi and there are enough stores of </a:t>
            </a:r>
            <a:r>
              <a:rPr lang="en-US" dirty="0" err="1" smtClean="0"/>
              <a:t>antivirals</a:t>
            </a:r>
            <a:r>
              <a:rPr lang="en-US" dirty="0" smtClean="0"/>
              <a:t> in place, and a plan pathway, should the need arise.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HAAD adopts the standard precautions as advised by the WHO and the advice is for anyone travelling from the affected areas to seek medical help if flu symptoms develop.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Hospitals and health facilities are on high alert for people presenting with flu-like symptoms.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Documents and Settings\User\Desktop\003_files\img00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4000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PROCESS TO MANAGE A SUSPECTED HUMAN CASE OF Swine INFLUENZA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438400"/>
          <a:ext cx="8229600" cy="265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47547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responsible</a:t>
                      </a:r>
                      <a:endParaRPr lang="en-US" dirty="0"/>
                    </a:p>
                  </a:txBody>
                  <a:tcPr/>
                </a:tc>
              </a:tr>
              <a:tr h="125745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Patient arrives at healthcare facility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Take vital signs and temperature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Screening question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Travel history in last 7 days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cough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Nurse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Nurse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1440"/>
          <a:ext cx="8229600" cy="676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27020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responsible</a:t>
                      </a:r>
                      <a:endParaRPr lang="en-US" dirty="0"/>
                    </a:p>
                  </a:txBody>
                  <a:tcPr/>
                </a:tc>
              </a:tr>
              <a:tr h="5849980">
                <a:tc>
                  <a:txBody>
                    <a:bodyPr/>
                    <a:lstStyle/>
                    <a:p>
                      <a:r>
                        <a:rPr lang="pt-B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Doctor suspected influenza A(H1N1)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based on criteria for suspected human case of swine flu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Isolate the patient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Take standard infection control precautions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Take posterior pharyngeal throat swab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Call infection control team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Call pathologist at SKMC (on call) to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discuss lab sample and transport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 for samples (02‐6102000)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 Call infectious diseases consultant in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regional receiver hospital to report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suspected case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 Fill case report form and fax it to CDC immediately</a:t>
                      </a:r>
                    </a:p>
                    <a:p>
                      <a:r>
                        <a:rPr lang="pl-P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Abu Dhabi fax to: 02 4496966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Nurse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Nurse /Doctor</a:t>
                      </a: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Nurse/ Doctor</a:t>
                      </a: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Attending doctor</a:t>
                      </a: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Attending doctor</a:t>
                      </a: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Attending doctor</a:t>
                      </a: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Attending doctor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Documents and Settings\User\Desktop\033_files\img03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1" y="457200"/>
            <a:ext cx="8610600" cy="640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Documents and Settings\User\Desktop\033_files\img03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1" y="381000"/>
            <a:ext cx="8534400" cy="601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Documents and Settings\User\Desktop\032_files\img03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9144001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User\Desktop\0411_files\img04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1" y="533400"/>
            <a:ext cx="7696200" cy="55927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Documents and Settings\User\Desktop\038_files\img0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8915399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User\Desktop\038_files\img0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15399" cy="640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Documents and Settings\User\Desktop\042_files\img04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381999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Documents and Settings\User\Desktop\041_files\img04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1" y="304800"/>
            <a:ext cx="8001000" cy="5821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Documents and Settings\User\Desktop\004_files\img0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85725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Documents and Settings\User\Desktop\044_files\img04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8458201" cy="601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Documents and Settings\User\Desktop\043_files\img04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1" y="228600"/>
            <a:ext cx="8229600" cy="62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Documents and Settings\User\Desktop\046_files\img046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32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Documents and Settings\User\Desktop\045_files\img045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8915401" cy="601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>
            <a:normAutofit fontScale="90000"/>
          </a:bodyPr>
          <a:lstStyle/>
          <a:p>
            <a:r>
              <a:rPr lang="en-US" sz="5300" b="1" i="1" dirty="0" smtClean="0">
                <a:solidFill>
                  <a:srgbClr val="FF0000"/>
                </a:solidFill>
              </a:rPr>
              <a:t>THANK YOU    </a:t>
            </a:r>
            <a:r>
              <a:rPr lang="en-US" b="1" i="1" dirty="0" smtClean="0">
                <a:solidFill>
                  <a:srgbClr val="FF0000"/>
                </a:solidFill>
              </a:rPr>
              <a:t/>
            </a:r>
            <a:br>
              <a:rPr lang="en-US" b="1" i="1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1"/>
            <a:ext cx="7543800" cy="3200400"/>
          </a:xfrm>
        </p:spPr>
        <p:txBody>
          <a:bodyPr/>
          <a:lstStyle/>
          <a:p>
            <a:pPr>
              <a:buNone/>
            </a:pPr>
            <a:r>
              <a:rPr lang="en-US" b="1" i="1" dirty="0" smtClean="0"/>
              <a:t>For Any Information</a:t>
            </a:r>
          </a:p>
          <a:p>
            <a:pPr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Dr. </a:t>
            </a:r>
            <a:r>
              <a:rPr lang="en-US" b="1" i="1" dirty="0" err="1" smtClean="0">
                <a:solidFill>
                  <a:srgbClr val="FF0000"/>
                </a:solidFill>
              </a:rPr>
              <a:t>Shereen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H.Atef</a:t>
            </a:r>
            <a:r>
              <a:rPr lang="en-US" b="1" i="1" dirty="0" smtClean="0">
                <a:solidFill>
                  <a:srgbClr val="FF0000"/>
                </a:solidFill>
              </a:rPr>
              <a:t>            </a:t>
            </a:r>
            <a:r>
              <a:rPr lang="en-US" b="1" i="1" dirty="0" smtClean="0"/>
              <a:t>Ext 1109</a:t>
            </a:r>
          </a:p>
          <a:p>
            <a:pPr>
              <a:buNone/>
            </a:pPr>
            <a:r>
              <a:rPr lang="en-US" b="1" i="1" dirty="0" smtClean="0"/>
              <a:t>Cell phone                          0509723220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Documents and Settings\User\Desktop\004_files\img0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001000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Documents and Settings\User\Desktop\005_files\img005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Documents and Settings\User\Desktop\006_files\img006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1" y="457200"/>
            <a:ext cx="8153400" cy="5668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User\Desktop\006_files\img006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915399" cy="632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Documents and Settings\User\Desktop\008_files\img00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88392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Documents and Settings\User\Desktop\008_files\img00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1" y="304800"/>
            <a:ext cx="8610600" cy="632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370</Words>
  <Application>Microsoft Office PowerPoint</Application>
  <PresentationFormat>On-screen Show (4:3)</PresentationFormat>
  <Paragraphs>83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SWINE FLU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WHO's Pandemic Phases</vt:lpstr>
      <vt:lpstr>Slide 14</vt:lpstr>
      <vt:lpstr>Slide 15</vt:lpstr>
      <vt:lpstr>Slide 16</vt:lpstr>
      <vt:lpstr>CRITERIA FOR SUSPECTED HUMAN CASE OF INFLUENZA‐ A(H1N1)</vt:lpstr>
      <vt:lpstr>Swine Flu Statement  30 April 2009</vt:lpstr>
      <vt:lpstr>Slide 19</vt:lpstr>
      <vt:lpstr>PROCESS TO MANAGE A SUSPECTED HUMAN CASE OF Swine INFLUENZA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THANK YOU   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66</cp:revision>
  <dcterms:created xsi:type="dcterms:W3CDTF">2009-05-05T14:34:45Z</dcterms:created>
  <dcterms:modified xsi:type="dcterms:W3CDTF">2009-05-16T18:12:00Z</dcterms:modified>
</cp:coreProperties>
</file>