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91" r:id="rId3"/>
    <p:sldId id="317" r:id="rId4"/>
    <p:sldId id="318" r:id="rId5"/>
    <p:sldId id="315" r:id="rId6"/>
    <p:sldId id="316" r:id="rId7"/>
    <p:sldId id="312" r:id="rId8"/>
    <p:sldId id="313" r:id="rId9"/>
    <p:sldId id="314" r:id="rId10"/>
    <p:sldId id="31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90"/>
    <a:srgbClr val="004890"/>
    <a:srgbClr val="F3AC00"/>
    <a:srgbClr val="006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6957" autoAdjust="0"/>
  </p:normalViewPr>
  <p:slideViewPr>
    <p:cSldViewPr>
      <p:cViewPr varScale="1">
        <p:scale>
          <a:sx n="99" d="100"/>
          <a:sy n="99" d="100"/>
        </p:scale>
        <p:origin x="272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34759-6067-41B1-87C7-5147A943046A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BCE6D-1759-4595-99A2-C1B2646515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89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slide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BCE6D-1759-4595-99A2-C1B26465155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27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19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70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14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61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3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9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70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4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21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84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19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D4033-A67D-4FBE-9A53-0A87144464C3}" type="datetimeFigureOut">
              <a:rPr lang="en-AU" smtClean="0"/>
              <a:t>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C060-1D50-4EC3-BE6C-5A6211931E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86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 r="22023" b="43894"/>
          <a:stretch/>
        </p:blipFill>
        <p:spPr>
          <a:xfrm>
            <a:off x="-180528" y="-33166"/>
            <a:ext cx="7506919" cy="48303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83" b="44006"/>
          <a:stretch/>
        </p:blipFill>
        <p:spPr>
          <a:xfrm>
            <a:off x="-782481" y="-27384"/>
            <a:ext cx="6825705" cy="39754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32655"/>
            <a:ext cx="2841646" cy="1517439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187624" y="6239906"/>
            <a:ext cx="1408388" cy="501462"/>
            <a:chOff x="6357734" y="937035"/>
            <a:chExt cx="2696898" cy="960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18"/>
            <a:stretch/>
          </p:blipFill>
          <p:spPr>
            <a:xfrm>
              <a:off x="6357734" y="1060112"/>
              <a:ext cx="1454626" cy="70721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392" y="937035"/>
              <a:ext cx="960240" cy="9602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Final Exam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All the information provided here Subject to Approval.</a:t>
            </a:r>
          </a:p>
          <a:p>
            <a:r>
              <a:rPr lang="en-AU" dirty="0">
                <a:solidFill>
                  <a:srgbClr val="002060"/>
                </a:solidFill>
              </a:rPr>
              <a:t>Any changes will be informed.</a:t>
            </a:r>
          </a:p>
        </p:txBody>
      </p:sp>
    </p:spTree>
    <p:extLst>
      <p:ext uri="{BB962C8B-B14F-4D97-AF65-F5344CB8AC3E}">
        <p14:creationId xmlns:p14="http://schemas.microsoft.com/office/powerpoint/2010/main" val="8369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333" y="46927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rgbClr val="FFC000"/>
                </a:solidFill>
              </a:rPr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583" y="3032955"/>
            <a:ext cx="3096344" cy="792089"/>
          </a:xfrm>
        </p:spPr>
        <p:txBody>
          <a:bodyPr>
            <a:normAutofit fontScale="92500"/>
          </a:bodyPr>
          <a:lstStyle/>
          <a:p>
            <a:r>
              <a:rPr lang="en-AU" dirty="0"/>
              <a:t>Any Questions ?</a:t>
            </a:r>
          </a:p>
        </p:txBody>
      </p:sp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636755" y="1236854"/>
            <a:ext cx="7920000" cy="585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2359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333" y="46927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rgbClr val="FFC000"/>
                </a:solidFill>
              </a:rPr>
              <a:t>Course Feedback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333" y="1236855"/>
            <a:ext cx="8255467" cy="4424394"/>
          </a:xfrm>
        </p:spPr>
        <p:txBody>
          <a:bodyPr>
            <a:normAutofit/>
          </a:bodyPr>
          <a:lstStyle/>
          <a:p>
            <a:r>
              <a:rPr lang="en-AU" dirty="0"/>
              <a:t>Please make sure that </a:t>
            </a:r>
            <a:r>
              <a:rPr lang="en-AU" dirty="0">
                <a:solidFill>
                  <a:srgbClr val="FF0000"/>
                </a:solidFill>
              </a:rPr>
              <a:t>all of you </a:t>
            </a:r>
            <a:r>
              <a:rPr lang="en-AU" dirty="0"/>
              <a:t>provide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/>
              <a:t>the feedback for the course.</a:t>
            </a:r>
          </a:p>
          <a:p>
            <a:r>
              <a:rPr lang="en-AU" dirty="0"/>
              <a:t>Course feedback includes </a:t>
            </a:r>
            <a:r>
              <a:rPr lang="en-AU" dirty="0">
                <a:solidFill>
                  <a:srgbClr val="FF0000"/>
                </a:solidFill>
              </a:rPr>
              <a:t>what you liked about the course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what aspects could be improved</a:t>
            </a:r>
            <a:r>
              <a:rPr lang="en-AU" dirty="0"/>
              <a:t>.</a:t>
            </a:r>
          </a:p>
          <a:p>
            <a:r>
              <a:rPr lang="en-AU" dirty="0"/>
              <a:t>Please take 5 minutes to do it now. </a:t>
            </a:r>
          </a:p>
          <a:p>
            <a:r>
              <a:rPr lang="en-AU" dirty="0"/>
              <a:t>Link is available on the BB.</a:t>
            </a:r>
          </a:p>
          <a:p>
            <a:endParaRPr lang="en-AU" dirty="0"/>
          </a:p>
        </p:txBody>
      </p:sp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636755" y="1236854"/>
            <a:ext cx="7920000" cy="585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188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333" y="46927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rgbClr val="FFC000"/>
                </a:solidFill>
              </a:rPr>
              <a:t>Exam Info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333" y="1236855"/>
            <a:ext cx="8255467" cy="442439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Open Book – Access to one folder in the computer.</a:t>
            </a:r>
          </a:p>
          <a:p>
            <a:r>
              <a:rPr lang="en-AU" dirty="0"/>
              <a:t>Hard Copy Notes are not allowed</a:t>
            </a:r>
          </a:p>
          <a:p>
            <a:r>
              <a:rPr lang="en-AU" dirty="0"/>
              <a:t>Calculators are not required.</a:t>
            </a:r>
          </a:p>
          <a:p>
            <a:r>
              <a:rPr lang="en-AU" dirty="0"/>
              <a:t>Exam will be administered Via </a:t>
            </a:r>
            <a:r>
              <a:rPr lang="en-AU" dirty="0" err="1"/>
              <a:t>Mettl</a:t>
            </a:r>
            <a:endParaRPr lang="en-AU" dirty="0"/>
          </a:p>
          <a:p>
            <a:r>
              <a:rPr lang="en-AU" dirty="0"/>
              <a:t>Total Time = 2 hours (120 Minutes)</a:t>
            </a:r>
          </a:p>
          <a:p>
            <a:r>
              <a:rPr lang="en-AU" dirty="0">
                <a:highlight>
                  <a:srgbClr val="FFFF00"/>
                </a:highlight>
              </a:rPr>
              <a:t>You are required to answer 3 out 5 questions.</a:t>
            </a:r>
          </a:p>
          <a:p>
            <a:r>
              <a:rPr lang="en-AU" dirty="0"/>
              <a:t>Total Marks = 100 Marks</a:t>
            </a:r>
          </a:p>
          <a:p>
            <a:endParaRPr lang="en-AU" dirty="0"/>
          </a:p>
        </p:txBody>
      </p:sp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636755" y="1236854"/>
            <a:ext cx="7920000" cy="585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791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333" y="46927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rgbClr val="FFC000"/>
                </a:solidFill>
              </a:rPr>
              <a:t>Exam Info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333" y="1236855"/>
            <a:ext cx="8255467" cy="4424394"/>
          </a:xfrm>
        </p:spPr>
        <p:txBody>
          <a:bodyPr>
            <a:normAutofit/>
          </a:bodyPr>
          <a:lstStyle/>
          <a:p>
            <a:r>
              <a:rPr lang="en-AU" dirty="0"/>
              <a:t>Part A</a:t>
            </a:r>
          </a:p>
          <a:p>
            <a:pPr lvl="1"/>
            <a:r>
              <a:rPr lang="en-AU" dirty="0"/>
              <a:t>One Compulsory Question (25 Marks)</a:t>
            </a:r>
          </a:p>
          <a:p>
            <a:r>
              <a:rPr lang="en-AU" dirty="0"/>
              <a:t>Part B</a:t>
            </a:r>
          </a:p>
          <a:p>
            <a:pPr lvl="1"/>
            <a:r>
              <a:rPr lang="en-AU" dirty="0"/>
              <a:t>One out of Question 2 and Question 3 (50 Marks)</a:t>
            </a:r>
          </a:p>
          <a:p>
            <a:r>
              <a:rPr lang="en-AU" dirty="0"/>
              <a:t>Part C</a:t>
            </a:r>
          </a:p>
          <a:p>
            <a:pPr lvl="1"/>
            <a:r>
              <a:rPr lang="en-AU" dirty="0"/>
              <a:t>One out of Question 4 and Question 5 (25 Marks)</a:t>
            </a:r>
          </a:p>
        </p:txBody>
      </p:sp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636755" y="1236854"/>
            <a:ext cx="7920000" cy="585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873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333" y="46927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rgbClr val="FFC000"/>
                </a:solidFill>
              </a:rPr>
              <a:t>Exam Info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333" y="1236855"/>
            <a:ext cx="8255467" cy="4424394"/>
          </a:xfrm>
        </p:spPr>
        <p:txBody>
          <a:bodyPr>
            <a:normAutofit/>
          </a:bodyPr>
          <a:lstStyle/>
          <a:p>
            <a:r>
              <a:rPr lang="en-AU" dirty="0"/>
              <a:t>The Questions to be given in </a:t>
            </a:r>
            <a:r>
              <a:rPr lang="en-AU" dirty="0" err="1"/>
              <a:t>Mettl</a:t>
            </a:r>
            <a:r>
              <a:rPr lang="en-AU" dirty="0"/>
              <a:t>.</a:t>
            </a:r>
          </a:p>
          <a:p>
            <a:r>
              <a:rPr lang="en-AU" dirty="0"/>
              <a:t>Answers to be provided in Word Doc.</a:t>
            </a:r>
          </a:p>
          <a:p>
            <a:r>
              <a:rPr lang="en-AU" dirty="0"/>
              <a:t>Answer each question in a new sheet.</a:t>
            </a:r>
          </a:p>
          <a:p>
            <a:r>
              <a:rPr lang="en-AU" dirty="0"/>
              <a:t>All code snippets must be shown in the word doc itself. </a:t>
            </a:r>
          </a:p>
          <a:p>
            <a:r>
              <a:rPr lang="en-AU" b="1" dirty="0">
                <a:solidFill>
                  <a:srgbClr val="FF0000"/>
                </a:solidFill>
              </a:rPr>
              <a:t>No code = No marks</a:t>
            </a:r>
          </a:p>
        </p:txBody>
      </p:sp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636755" y="1236854"/>
            <a:ext cx="7920000" cy="585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020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333" y="46927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rgbClr val="FFC000"/>
                </a:solidFill>
              </a:rPr>
              <a:t>Exam Info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333" y="1236855"/>
            <a:ext cx="8255467" cy="4424394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rgbClr val="FF0000"/>
                </a:solidFill>
              </a:rPr>
              <a:t>Do not work on any another word file and copy your answers to the exam file. Work with the exam file only.</a:t>
            </a:r>
          </a:p>
          <a:p>
            <a:r>
              <a:rPr lang="en-AU" b="1" dirty="0">
                <a:solidFill>
                  <a:srgbClr val="FF0000"/>
                </a:solidFill>
              </a:rPr>
              <a:t>All the workings, time spent on word will be tracked.</a:t>
            </a:r>
          </a:p>
          <a:p>
            <a:r>
              <a:rPr lang="en-AU" b="1" dirty="0">
                <a:solidFill>
                  <a:srgbClr val="FF0000"/>
                </a:solidFill>
              </a:rPr>
              <a:t>All the recording and logs of </a:t>
            </a:r>
            <a:r>
              <a:rPr lang="en-AU" b="1" dirty="0" err="1">
                <a:solidFill>
                  <a:srgbClr val="FF0000"/>
                </a:solidFill>
              </a:rPr>
              <a:t>Mettl</a:t>
            </a:r>
            <a:r>
              <a:rPr lang="en-AU" b="1" dirty="0">
                <a:solidFill>
                  <a:srgbClr val="FF0000"/>
                </a:solidFill>
              </a:rPr>
              <a:t> will be viewed seriously</a:t>
            </a:r>
          </a:p>
          <a:p>
            <a:r>
              <a:rPr lang="en-AU" b="1" dirty="0">
                <a:solidFill>
                  <a:srgbClr val="008090"/>
                </a:solidFill>
              </a:rPr>
              <a:t>Do not involve in any form/kind of academic misconduct.</a:t>
            </a:r>
          </a:p>
        </p:txBody>
      </p:sp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636755" y="1236854"/>
            <a:ext cx="7920000" cy="585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888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333" y="46927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rgbClr val="FFC000"/>
                </a:solidFill>
              </a:rPr>
              <a:t>Exam 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333" y="1236855"/>
            <a:ext cx="8255467" cy="442439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Simple Linear Regression</a:t>
            </a:r>
          </a:p>
          <a:p>
            <a:pPr marL="514350" indent="-514350">
              <a:buAutoNum type="arabicPeriod"/>
            </a:pPr>
            <a:r>
              <a:rPr lang="en-US" dirty="0"/>
              <a:t>Multiple Linear Regression</a:t>
            </a:r>
          </a:p>
          <a:p>
            <a:pPr marL="514350" indent="-514350">
              <a:buAutoNum type="arabicPeriod"/>
            </a:pPr>
            <a:r>
              <a:rPr lang="en-US" dirty="0"/>
              <a:t>Logistic Regression</a:t>
            </a:r>
          </a:p>
          <a:p>
            <a:pPr marL="514350" indent="-514350">
              <a:buAutoNum type="arabicPeriod"/>
            </a:pPr>
            <a:r>
              <a:rPr lang="en-US" dirty="0"/>
              <a:t>Time Series Forecasting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Data Loading</a:t>
            </a:r>
          </a:p>
          <a:p>
            <a:pPr marL="914400" lvl="1" indent="-514350">
              <a:buFont typeface="Arial" panose="020B0604020202020204" pitchFamily="34" charset="0"/>
              <a:buAutoNum type="alphaLcParenR"/>
            </a:pPr>
            <a:r>
              <a:rPr lang="en-AU" dirty="0"/>
              <a:t>Data Visualisation</a:t>
            </a:r>
          </a:p>
          <a:p>
            <a:pPr marL="914400" lvl="1" indent="-514350">
              <a:buAutoNum type="alphaLcParenR"/>
            </a:pPr>
            <a:r>
              <a:rPr lang="en-US" dirty="0"/>
              <a:t>Feature Engineering</a:t>
            </a:r>
          </a:p>
          <a:p>
            <a:pPr marL="914400" lvl="1" indent="-514350">
              <a:buAutoNum type="alphaLcParenR"/>
            </a:pPr>
            <a:r>
              <a:rPr lang="en-US" dirty="0"/>
              <a:t>Feature selection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/>
              <a:t>Model Building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/>
              <a:t>Performance Evaluation</a:t>
            </a:r>
          </a:p>
        </p:txBody>
      </p:sp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636755" y="1236854"/>
            <a:ext cx="7920000" cy="585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992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333" y="46927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rgbClr val="FFC000"/>
                </a:solidFill>
              </a:rPr>
              <a:t>Exam Tips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333" y="1236855"/>
            <a:ext cx="8255467" cy="4424394"/>
          </a:xfrm>
        </p:spPr>
        <p:txBody>
          <a:bodyPr>
            <a:normAutofit/>
          </a:bodyPr>
          <a:lstStyle/>
          <a:p>
            <a:r>
              <a:rPr lang="en-AU" dirty="0"/>
              <a:t>Develop a strategy for the exam.</a:t>
            </a:r>
          </a:p>
          <a:p>
            <a:r>
              <a:rPr lang="en-AU" dirty="0"/>
              <a:t>Do not limit your preparation to only 3 topics</a:t>
            </a:r>
          </a:p>
          <a:p>
            <a:r>
              <a:rPr lang="en-AU" dirty="0"/>
              <a:t>Attempt the questions that you are confident of first.</a:t>
            </a:r>
          </a:p>
          <a:p>
            <a:r>
              <a:rPr lang="en-AU" dirty="0"/>
              <a:t>Do not spend more than 30 minutes per question.</a:t>
            </a:r>
          </a:p>
          <a:p>
            <a:r>
              <a:rPr lang="en-AU" dirty="0"/>
              <a:t>If you attempt more than 3 questions, Marks of the best 3 will be considered.</a:t>
            </a:r>
          </a:p>
        </p:txBody>
      </p:sp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636755" y="1236854"/>
            <a:ext cx="7920000" cy="585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534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333" y="46927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rgbClr val="FFC000"/>
                </a:solidFill>
              </a:rPr>
              <a:t>Exam Tips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333" y="1236855"/>
            <a:ext cx="8255467" cy="4424394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General Instructions</a:t>
            </a:r>
          </a:p>
          <a:p>
            <a:pPr lvl="1"/>
            <a:r>
              <a:rPr lang="en-AU" b="1" dirty="0">
                <a:highlight>
                  <a:srgbClr val="FFFF00"/>
                </a:highlight>
              </a:rPr>
              <a:t>Make sure you label questions</a:t>
            </a:r>
          </a:p>
          <a:p>
            <a:pPr lvl="1"/>
            <a:r>
              <a:rPr lang="en-AU" b="1" dirty="0">
                <a:highlight>
                  <a:srgbClr val="FFFF00"/>
                </a:highlight>
              </a:rPr>
              <a:t>Highlight code &amp; important points in a different colour.</a:t>
            </a:r>
          </a:p>
          <a:p>
            <a:pPr lvl="1"/>
            <a:r>
              <a:rPr lang="en-AU" dirty="0"/>
              <a:t>Do not forget to submit your file on the </a:t>
            </a:r>
            <a:r>
              <a:rPr lang="en-AU" dirty="0" err="1"/>
              <a:t>Mettl</a:t>
            </a:r>
            <a:r>
              <a:rPr lang="en-AU" dirty="0"/>
              <a:t> before the time finishes. No other form of submission including BB submission will be accepted.</a:t>
            </a:r>
          </a:p>
          <a:p>
            <a:pPr lvl="1"/>
            <a:r>
              <a:rPr lang="en-AU" dirty="0"/>
              <a:t>Retest paper is usually set to harder than the actual paper, so </a:t>
            </a:r>
            <a:r>
              <a:rPr lang="en-AU" b="1" u="sng" dirty="0"/>
              <a:t>do not skip the exam</a:t>
            </a:r>
            <a:r>
              <a:rPr lang="en-AU" dirty="0"/>
              <a:t> unless it is impossible to take it.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636755" y="1236854"/>
            <a:ext cx="7920000" cy="585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142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422</Words>
  <Application>Microsoft Office PowerPoint</Application>
  <PresentationFormat>On-screen Show (4:3)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Final Exam Details</vt:lpstr>
      <vt:lpstr>Course Feedback</vt:lpstr>
      <vt:lpstr>Exam Info</vt:lpstr>
      <vt:lpstr>Exam Info</vt:lpstr>
      <vt:lpstr>Exam Info</vt:lpstr>
      <vt:lpstr>Exam Info</vt:lpstr>
      <vt:lpstr>Exam Topics</vt:lpstr>
      <vt:lpstr>Exam Tips</vt:lpstr>
      <vt:lpstr>Exam Tips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kezia pasaribu</dc:creator>
  <cp:lastModifiedBy>Sydney Classroom 1</cp:lastModifiedBy>
  <cp:revision>97</cp:revision>
  <dcterms:created xsi:type="dcterms:W3CDTF">2014-08-27T03:22:39Z</dcterms:created>
  <dcterms:modified xsi:type="dcterms:W3CDTF">2023-12-08T01:39:09Z</dcterms:modified>
</cp:coreProperties>
</file>