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95" r:id="rId14"/>
    <p:sldId id="338" r:id="rId15"/>
    <p:sldId id="339" r:id="rId16"/>
    <p:sldId id="340" r:id="rId17"/>
    <p:sldId id="341" r:id="rId18"/>
    <p:sldId id="343" r:id="rId19"/>
    <p:sldId id="344" r:id="rId20"/>
    <p:sldId id="345" r:id="rId21"/>
    <p:sldId id="351" r:id="rId22"/>
    <p:sldId id="352" r:id="rId23"/>
    <p:sldId id="353" r:id="rId24"/>
    <p:sldId id="354" r:id="rId25"/>
    <p:sldId id="356" r:id="rId26"/>
    <p:sldId id="357" r:id="rId27"/>
    <p:sldId id="358" r:id="rId28"/>
    <p:sldId id="361" r:id="rId29"/>
    <p:sldId id="362" r:id="rId30"/>
    <p:sldId id="363" r:id="rId31"/>
    <p:sldId id="364" r:id="rId32"/>
    <p:sldId id="36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5F15F2-0801-42E2-A935-5365C19FA103}">
          <p14:sldIdLst>
            <p14:sldId id="257"/>
            <p14:sldId id="258"/>
            <p14:sldId id="259"/>
            <p14:sldId id="260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95"/>
            <p14:sldId id="338"/>
            <p14:sldId id="339"/>
            <p14:sldId id="340"/>
            <p14:sldId id="341"/>
            <p14:sldId id="343"/>
            <p14:sldId id="344"/>
            <p14:sldId id="345"/>
            <p14:sldId id="351"/>
            <p14:sldId id="352"/>
            <p14:sldId id="353"/>
            <p14:sldId id="354"/>
            <p14:sldId id="356"/>
            <p14:sldId id="357"/>
            <p14:sldId id="358"/>
            <p14:sldId id="361"/>
            <p14:sldId id="362"/>
            <p14:sldId id="363"/>
            <p14:sldId id="364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FBB"/>
    <a:srgbClr val="F6D1CE"/>
    <a:srgbClr val="800000"/>
    <a:srgbClr val="E4A394"/>
    <a:srgbClr val="E7AEA1"/>
    <a:srgbClr val="8BE1FF"/>
    <a:srgbClr val="333399"/>
    <a:srgbClr val="A40000"/>
    <a:srgbClr val="D39F99"/>
    <a:srgbClr val="A3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132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00476-8706-4287-AEFA-CB269917E767}" type="datetimeFigureOut">
              <a:rPr lang="en-US" smtClean="0"/>
              <a:pPr/>
              <a:t>11/11/2021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AEF66-E07C-4473-B3ED-2AB52E9D1D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18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AEF66-E07C-4473-B3ED-2AB52E9D1D4B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949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Power Electronics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19EDE5-F160-4F04-87E3-9770404635F5}" type="slidenum">
              <a:rPr lang="en-US"/>
              <a:pPr/>
              <a:t>10</a:t>
            </a:fld>
            <a:endParaRPr lang="en-US"/>
          </a:p>
        </p:txBody>
      </p:sp>
      <p:sp>
        <p:nvSpPr>
          <p:cNvPr id="129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08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Power Electronics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0B601E-6206-46D7-B32A-5605E6F102DA}" type="slidenum">
              <a:rPr lang="en-US"/>
              <a:pPr/>
              <a:t>11</a:t>
            </a:fld>
            <a:endParaRPr lang="en-US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19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Power Electronics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43C5A-6389-492D-993A-B3EAFF1A26A3}" type="slidenum">
              <a:rPr lang="en-US"/>
              <a:pPr/>
              <a:t>12</a:t>
            </a:fld>
            <a:endParaRPr lang="en-US"/>
          </a:p>
        </p:txBody>
      </p:sp>
      <p:sp>
        <p:nvSpPr>
          <p:cNvPr id="130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61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Power Electronics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2A5764-E7BD-40CD-BAEE-1C3B36ECD27C}" type="slidenum">
              <a:rPr lang="en-US"/>
              <a:pPr/>
              <a:t>13</a:t>
            </a:fld>
            <a:endParaRPr lang="en-US"/>
          </a:p>
        </p:txBody>
      </p:sp>
      <p:sp>
        <p:nvSpPr>
          <p:cNvPr id="109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5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Power Electronics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3165CE-39D0-4312-9FDC-CA93BDA56AC6}" type="slidenum">
              <a:rPr lang="en-US"/>
              <a:pPr/>
              <a:t>14</a:t>
            </a:fld>
            <a:endParaRPr lang="en-US"/>
          </a:p>
        </p:txBody>
      </p:sp>
      <p:sp>
        <p:nvSpPr>
          <p:cNvPr id="110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96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Power Electronics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A77D24-D332-440C-A494-6ED38D11D821}" type="slidenum">
              <a:rPr lang="en-US"/>
              <a:pPr/>
              <a:t>15</a:t>
            </a:fld>
            <a:endParaRPr lang="en-US"/>
          </a:p>
        </p:txBody>
      </p:sp>
      <p:sp>
        <p:nvSpPr>
          <p:cNvPr id="111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00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Power Electronics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67ADD-3CF1-40D0-A3FF-78EBB0CA944F}" type="slidenum">
              <a:rPr lang="en-US"/>
              <a:pPr/>
              <a:t>16</a:t>
            </a:fld>
            <a:endParaRPr lang="en-US"/>
          </a:p>
        </p:txBody>
      </p:sp>
      <p:sp>
        <p:nvSpPr>
          <p:cNvPr id="131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25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Power Electronics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12EFB-B26B-4ED8-8408-4EA51C3447BD}" type="slidenum">
              <a:rPr lang="en-US"/>
              <a:pPr/>
              <a:t>17</a:t>
            </a:fld>
            <a:endParaRPr lang="en-US"/>
          </a:p>
        </p:txBody>
      </p:sp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74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Power Electronics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B9C511-E332-49DA-9A26-299972B1B0A7}" type="slidenum">
              <a:rPr lang="en-US"/>
              <a:pPr/>
              <a:t>18</a:t>
            </a:fld>
            <a:endParaRPr lang="en-US"/>
          </a:p>
        </p:txBody>
      </p:sp>
      <p:sp>
        <p:nvSpPr>
          <p:cNvPr id="111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42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Power Electronics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09CA82-3238-4BF5-884A-35A07D0EF7A3}" type="slidenum">
              <a:rPr lang="en-US"/>
              <a:pPr/>
              <a:t>19</a:t>
            </a:fld>
            <a:endParaRPr lang="en-US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4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Power Electronics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7D8274-F0B1-4EA9-AA94-8BA106F39169}" type="slidenum">
              <a:rPr lang="en-US"/>
              <a:pPr/>
              <a:t>2</a:t>
            </a:fld>
            <a:endParaRPr lang="en-US"/>
          </a:p>
        </p:txBody>
      </p:sp>
      <p:sp>
        <p:nvSpPr>
          <p:cNvPr id="88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13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Power Electronics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6C2174-616F-4520-92AC-1A686674BDF4}" type="slidenum">
              <a:rPr lang="en-US"/>
              <a:pPr/>
              <a:t>20</a:t>
            </a:fld>
            <a:endParaRPr lang="en-US"/>
          </a:p>
        </p:txBody>
      </p:sp>
      <p:sp>
        <p:nvSpPr>
          <p:cNvPr id="131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68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Power Electronics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BCE772-3C5C-44FC-885C-AA8B3C2C8D2B}" type="slidenum">
              <a:rPr lang="en-US"/>
              <a:pPr/>
              <a:t>21</a:t>
            </a:fld>
            <a:endParaRPr lang="en-US"/>
          </a:p>
        </p:txBody>
      </p:sp>
      <p:sp>
        <p:nvSpPr>
          <p:cNvPr id="112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11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Power Electronics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C052E-B632-46F9-BE9E-E607BE64802E}" type="slidenum">
              <a:rPr lang="en-US"/>
              <a:pPr/>
              <a:t>22</a:t>
            </a:fld>
            <a:endParaRPr lang="en-US"/>
          </a:p>
        </p:txBody>
      </p:sp>
      <p:sp>
        <p:nvSpPr>
          <p:cNvPr id="132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Power Electronics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2A24B5-8E35-4F50-80E0-31571024B9EA}" type="slidenum">
              <a:rPr lang="en-US"/>
              <a:pPr/>
              <a:t>23</a:t>
            </a:fld>
            <a:endParaRPr lang="en-US"/>
          </a:p>
        </p:txBody>
      </p:sp>
      <p:sp>
        <p:nvSpPr>
          <p:cNvPr id="133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89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Power Electronics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31ECDF-6C10-4D2B-92EC-97CBDFA508B2}" type="slidenum">
              <a:rPr lang="en-US"/>
              <a:pPr/>
              <a:t>24</a:t>
            </a:fld>
            <a:endParaRPr lang="en-US"/>
          </a:p>
        </p:txBody>
      </p:sp>
      <p:sp>
        <p:nvSpPr>
          <p:cNvPr id="133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387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Power Electronics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6D9677-3219-429C-A45A-8346B9834E4C}" type="slidenum">
              <a:rPr lang="en-US"/>
              <a:pPr/>
              <a:t>25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0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Power Electronics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914811-03CE-4E7B-A602-54934BB8FDE0}" type="slidenum">
              <a:rPr lang="en-US"/>
              <a:pPr/>
              <a:t>26</a:t>
            </a:fld>
            <a:endParaRPr lang="en-US"/>
          </a:p>
        </p:txBody>
      </p:sp>
      <p:sp>
        <p:nvSpPr>
          <p:cNvPr id="143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91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Power Electronics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5AE8E8-AAE3-4C6E-868C-D92BD4699EDC}" type="slidenum">
              <a:rPr lang="en-US"/>
              <a:pPr/>
              <a:t>27</a:t>
            </a:fld>
            <a:endParaRPr lang="en-US"/>
          </a:p>
        </p:txBody>
      </p:sp>
      <p:sp>
        <p:nvSpPr>
          <p:cNvPr id="143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386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Power Electronics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720A7-219A-49ED-9460-7F32007517D5}" type="slidenum">
              <a:rPr lang="en-US"/>
              <a:pPr/>
              <a:t>28</a:t>
            </a:fld>
            <a:endParaRPr lang="en-US"/>
          </a:p>
        </p:txBody>
      </p:sp>
      <p:sp>
        <p:nvSpPr>
          <p:cNvPr id="113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808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Power Electronics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7C9FF-3DEC-411F-B32E-BCBCC4BD34E2}" type="slidenum">
              <a:rPr lang="en-US"/>
              <a:pPr/>
              <a:t>29</a:t>
            </a:fld>
            <a:endParaRPr lang="en-US"/>
          </a:p>
        </p:txBody>
      </p:sp>
      <p:sp>
        <p:nvSpPr>
          <p:cNvPr id="152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27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Power Electronics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096821-6859-4D5E-8EDC-BBC4A0FBA8FC}" type="slidenum">
              <a:rPr lang="en-US"/>
              <a:pPr/>
              <a:t>3</a:t>
            </a:fld>
            <a:endParaRPr lang="en-US"/>
          </a:p>
        </p:txBody>
      </p:sp>
      <p:sp>
        <p:nvSpPr>
          <p:cNvPr id="103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10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Power Electronics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784F4-196E-4539-BBBF-0EE71986B767}" type="slidenum">
              <a:rPr lang="en-US"/>
              <a:pPr/>
              <a:t>30</a:t>
            </a:fld>
            <a:endParaRPr lang="en-US"/>
          </a:p>
        </p:txBody>
      </p:sp>
      <p:sp>
        <p:nvSpPr>
          <p:cNvPr id="143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556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Power Electronics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CBFF4-6EB3-4805-BA6B-5C7A4C8F0B59}" type="slidenum">
              <a:rPr lang="en-US"/>
              <a:pPr/>
              <a:t>31</a:t>
            </a:fld>
            <a:endParaRPr lang="en-US"/>
          </a:p>
        </p:txBody>
      </p:sp>
      <p:sp>
        <p:nvSpPr>
          <p:cNvPr id="144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932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Power Electronics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120439-BA06-4D71-9AD9-6A02126AFF6B}" type="slidenum">
              <a:rPr lang="en-US"/>
              <a:pPr/>
              <a:t>32</a:t>
            </a:fld>
            <a:endParaRPr lang="en-US"/>
          </a:p>
        </p:txBody>
      </p:sp>
      <p:sp>
        <p:nvSpPr>
          <p:cNvPr id="144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13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Power Electronics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722E45-07B8-455E-8B48-9D01C786813B}" type="slidenum">
              <a:rPr lang="en-US"/>
              <a:pPr/>
              <a:t>4</a:t>
            </a:fld>
            <a:endParaRPr lang="en-US"/>
          </a:p>
        </p:txBody>
      </p:sp>
      <p:sp>
        <p:nvSpPr>
          <p:cNvPr id="128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06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Power Electronics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199233-A30A-49B6-9A2F-58D17DEBE4B6}" type="slidenum">
              <a:rPr lang="en-US"/>
              <a:pPr/>
              <a:t>5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3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Power Electronics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94D551-23DE-442D-8CEE-CBC8760B865A}" type="slidenum">
              <a:rPr lang="en-US"/>
              <a:pPr/>
              <a:t>6</a:t>
            </a:fld>
            <a:endParaRPr lang="en-US"/>
          </a:p>
        </p:txBody>
      </p:sp>
      <p:sp>
        <p:nvSpPr>
          <p:cNvPr id="129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46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Power Electronics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623E66-B5AE-4321-B3F1-FD644E3AB2B5}" type="slidenum">
              <a:rPr lang="en-US"/>
              <a:pPr/>
              <a:t>7</a:t>
            </a:fld>
            <a:endParaRPr lang="en-US"/>
          </a:p>
        </p:txBody>
      </p:sp>
      <p:sp>
        <p:nvSpPr>
          <p:cNvPr id="105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82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Power Electronics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DCC806-E2BB-4C79-BFC1-287F9D31F0EC}" type="slidenum">
              <a:rPr lang="en-US"/>
              <a:pPr/>
              <a:t>8</a:t>
            </a:fld>
            <a:endParaRPr lang="en-US"/>
          </a:p>
        </p:txBody>
      </p:sp>
      <p:sp>
        <p:nvSpPr>
          <p:cNvPr id="129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80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Power Electronics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EAB2F-1203-4741-BF93-0C15133D4AA0}" type="slidenum">
              <a:rPr lang="en-US"/>
              <a:pPr/>
              <a:t>9</a:t>
            </a:fld>
            <a:endParaRPr lang="en-US"/>
          </a:p>
        </p:txBody>
      </p:sp>
      <p:sp>
        <p:nvSpPr>
          <p:cNvPr id="105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>
            <a:lum bright="96000" contrast="-70000"/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458E-1043-4409-8984-E75B5987504B}" type="datetime4">
              <a:rPr lang="en-US" smtClean="0"/>
              <a:t>November 11,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 Calicut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CF-982F-4272-85B4-73504F0E180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7833-A6A9-479C-9517-7C08EA78E72A}" type="datetime4">
              <a:rPr lang="en-US" smtClean="0"/>
              <a:t>November 11,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NIT Calicut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CF-982F-4272-85B4-73504F0E180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399A-EEB2-441A-A7DD-C54AB105F48E}" type="datetime4">
              <a:rPr lang="en-US" smtClean="0"/>
              <a:t>November 11,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NIT Calicut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CF-982F-4272-85B4-73504F0E180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1000" y="914400"/>
            <a:ext cx="83820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NIT Calicut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457200" y="6245225"/>
            <a:ext cx="5029200" cy="384175"/>
          </a:xfrm>
        </p:spPr>
        <p:txBody>
          <a:bodyPr/>
          <a:lstStyle>
            <a:lvl1pPr>
              <a:defRPr/>
            </a:lvl1pPr>
          </a:lstStyle>
          <a:p>
            <a:fld id="{521DB2EE-E3CB-492B-BC7B-FBE4B29E3628}" type="datetime4">
              <a:rPr lang="en-US" smtClean="0"/>
              <a:t>November 11,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293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B49411A-3C49-4852-AEBD-0FE630777F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9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>
            <a:lum bright="92000"/>
          </a:blip>
          <a:srcRect/>
          <a:stretch>
            <a:fillRect/>
          </a:stretch>
        </p:blipFill>
        <p:spPr bwMode="auto">
          <a:xfrm>
            <a:off x="0" y="-1"/>
            <a:ext cx="9144000" cy="635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>
                <a:latin typeface="+mj-lt"/>
              </a:defRPr>
            </a:lvl1pPr>
            <a:lvl2pPr marL="742950" indent="-285750">
              <a:buFont typeface="Wingdings" panose="05000000000000000000" pitchFamily="2" charset="2"/>
              <a:buChar char="Ø"/>
              <a:defRPr>
                <a:latin typeface="+mj-lt"/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latin typeface="+mj-lt"/>
              </a:defRPr>
            </a:lvl3pPr>
            <a:lvl4pPr marL="1600200" indent="-228600">
              <a:buFont typeface="Wingdings" panose="05000000000000000000" pitchFamily="2" charset="2"/>
              <a:buChar char="Ø"/>
              <a:defRPr>
                <a:latin typeface="+mj-lt"/>
              </a:defRPr>
            </a:lvl4pPr>
            <a:lvl5pPr marL="2057400" indent="-228600">
              <a:buFont typeface="Wingdings" panose="05000000000000000000" pitchFamily="2" charset="2"/>
              <a:buChar char="Ø"/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C35F-0FFF-4340-B30F-8FCCC247CDC4}" type="datetime4">
              <a:rPr lang="en-US" smtClean="0"/>
              <a:t>November 11,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NIT Calicut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CF-982F-4272-85B4-73504F0E180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B927-1633-4919-BE0A-EFE03D2FF422}" type="datetime4">
              <a:rPr lang="en-US" smtClean="0"/>
              <a:t>November 11,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 Calicut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CF-982F-4272-85B4-73504F0E180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67A2-E5A5-46B6-A09E-4D7EB7005D2B}" type="datetime4">
              <a:rPr lang="en-US" smtClean="0"/>
              <a:t>November 11, 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 Calicut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CF-982F-4272-85B4-73504F0E180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6F70-C97D-4E0E-AE60-D3433B010BD7}" type="datetime4">
              <a:rPr lang="en-US" smtClean="0"/>
              <a:t>November 11, 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NIT Calicut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CF-982F-4272-85B4-73504F0E180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2300-FBED-4B30-B0F0-2E7F29304914}" type="datetime4">
              <a:rPr lang="en-US" smtClean="0"/>
              <a:t>November 11, 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 Calicut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CF-982F-4272-85B4-73504F0E180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5EB2-371C-48ED-9B37-750F9A6E4358}" type="datetime4">
              <a:rPr lang="en-US" smtClean="0"/>
              <a:t>November 11, 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 Calicut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CF-982F-4272-85B4-73504F0E180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8CC7-2A45-4AB8-863C-2B9240B50687}" type="datetime4">
              <a:rPr lang="en-US" smtClean="0"/>
              <a:t>November 11, 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 Calicut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CF-982F-4272-85B4-73504F0E180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A50D-2390-42BD-B6CC-661677BA5E02}" type="datetime4">
              <a:rPr lang="en-US" smtClean="0"/>
              <a:t>November 11, 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NIT Calicut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CF-982F-4272-85B4-73504F0E180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00000"/>
                </a:solidFill>
              </a:defRPr>
            </a:lvl1pPr>
          </a:lstStyle>
          <a:p>
            <a:fld id="{EA9D07B1-BB8C-4A24-B9F6-6BF07CE7538D}" type="datetime4">
              <a:rPr lang="en-US" smtClean="0"/>
              <a:t>November 11,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00000"/>
                </a:solidFill>
              </a:defRPr>
            </a:lvl1pPr>
          </a:lstStyle>
          <a:p>
            <a:r>
              <a:rPr lang="en-US" smtClean="0"/>
              <a:t>NIT Calicut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00000"/>
                </a:solidFill>
              </a:defRPr>
            </a:lvl1pPr>
          </a:lstStyle>
          <a:p>
            <a:fld id="{A4DE76CF-982F-4272-85B4-73504F0E180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Choppers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387" name="Rectangle 3"/>
          <p:cNvSpPr>
            <a:spLocks noChangeArrowheads="1"/>
          </p:cNvSpPr>
          <p:nvPr/>
        </p:nvSpPr>
        <p:spPr bwMode="auto">
          <a:xfrm>
            <a:off x="228600" y="990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1800" b="0"/>
          </a:p>
        </p:txBody>
      </p:sp>
      <p:sp>
        <p:nvSpPr>
          <p:cNvPr id="129638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553200" y="6324600"/>
            <a:ext cx="685800" cy="381000"/>
          </a:xfrm>
          <a:prstGeom prst="actionButtonBackPrevious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9638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467600" y="6324600"/>
            <a:ext cx="609600" cy="381000"/>
          </a:xfrm>
          <a:prstGeom prst="actionButtonForwardNex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96390" name="Rectangle 6"/>
          <p:cNvSpPr>
            <a:spLocks noChangeArrowheads="1"/>
          </p:cNvSpPr>
          <p:nvPr/>
        </p:nvSpPr>
        <p:spPr bwMode="auto">
          <a:xfrm>
            <a:off x="6553200" y="6229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6B7CF122-1DA4-4B37-BAD6-06D0C69D6296}" type="slidenum">
              <a:rPr lang="en-US" sz="1600" i="1"/>
              <a:pPr algn="r">
                <a:spcBef>
                  <a:spcPct val="0"/>
                </a:spcBef>
                <a:buFontTx/>
                <a:buNone/>
              </a:pPr>
              <a:t>10</a:t>
            </a:fld>
            <a:endParaRPr lang="en-US" sz="1600" i="1"/>
          </a:p>
        </p:txBody>
      </p:sp>
      <p:sp>
        <p:nvSpPr>
          <p:cNvPr id="1296392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Step-down Chopper</a:t>
            </a:r>
            <a:br>
              <a:rPr lang="en-US" sz="3600"/>
            </a:br>
            <a:r>
              <a:rPr lang="en-US" sz="3600"/>
              <a:t>With R-L Load</a:t>
            </a:r>
          </a:p>
        </p:txBody>
      </p:sp>
      <p:pic>
        <p:nvPicPr>
          <p:cNvPr id="129639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5800" y="2376488"/>
            <a:ext cx="7696200" cy="379571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76032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1" name="Rectangle 3"/>
          <p:cNvSpPr>
            <a:spLocks noChangeArrowheads="1"/>
          </p:cNvSpPr>
          <p:nvPr/>
        </p:nvSpPr>
        <p:spPr bwMode="auto">
          <a:xfrm>
            <a:off x="228600" y="990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1800" b="0"/>
          </a:p>
        </p:txBody>
      </p:sp>
      <p:sp>
        <p:nvSpPr>
          <p:cNvPr id="105677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553200" y="6324600"/>
            <a:ext cx="685800" cy="381000"/>
          </a:xfrm>
          <a:prstGeom prst="actionButtonBackPrevious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5677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467600" y="6324600"/>
            <a:ext cx="609600" cy="381000"/>
          </a:xfrm>
          <a:prstGeom prst="actionButtonForwardNex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56774" name="Rectangle 6"/>
          <p:cNvSpPr>
            <a:spLocks noChangeArrowheads="1"/>
          </p:cNvSpPr>
          <p:nvPr/>
        </p:nvSpPr>
        <p:spPr bwMode="auto">
          <a:xfrm>
            <a:off x="6553200" y="6229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6CAEA0B0-F49F-42BF-BC72-F567F380315B}" type="slidenum">
              <a:rPr lang="en-US" sz="1600" i="1"/>
              <a:pPr algn="r">
                <a:spcBef>
                  <a:spcPct val="0"/>
                </a:spcBef>
                <a:buFontTx/>
                <a:buNone/>
              </a:pPr>
              <a:t>11</a:t>
            </a:fld>
            <a:endParaRPr lang="en-US" sz="1600" i="1"/>
          </a:p>
        </p:txBody>
      </p:sp>
      <p:sp>
        <p:nvSpPr>
          <p:cNvPr id="105678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81000" y="2667000"/>
            <a:ext cx="8305800" cy="3581400"/>
          </a:xfrm>
        </p:spPr>
        <p:txBody>
          <a:bodyPr/>
          <a:lstStyle/>
          <a:p>
            <a:r>
              <a:rPr lang="en-US"/>
              <a:t>When chopper is ON, supply is connected across load.</a:t>
            </a:r>
          </a:p>
          <a:p>
            <a:r>
              <a:rPr lang="en-US"/>
              <a:t>Current flows from supply to load.</a:t>
            </a:r>
          </a:p>
          <a:p>
            <a:r>
              <a:rPr lang="en-US"/>
              <a:t>When chopper is OFF, load current continues to flow in the same direction through FWD due to energy stored in inductor </a:t>
            </a:r>
            <a:r>
              <a:rPr lang="en-US" i="1"/>
              <a:t>‘L’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45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459" name="Rectangle 3"/>
          <p:cNvSpPr>
            <a:spLocks noChangeArrowheads="1"/>
          </p:cNvSpPr>
          <p:nvPr/>
        </p:nvSpPr>
        <p:spPr bwMode="auto">
          <a:xfrm>
            <a:off x="228600" y="990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1800" b="0"/>
          </a:p>
        </p:txBody>
      </p:sp>
      <p:sp>
        <p:nvSpPr>
          <p:cNvPr id="129946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553200" y="6324600"/>
            <a:ext cx="685800" cy="381000"/>
          </a:xfrm>
          <a:prstGeom prst="actionButtonBackPrevious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9946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467600" y="6324600"/>
            <a:ext cx="609600" cy="381000"/>
          </a:xfrm>
          <a:prstGeom prst="actionButtonForwardNex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99462" name="Rectangle 6"/>
          <p:cNvSpPr>
            <a:spLocks noChangeArrowheads="1"/>
          </p:cNvSpPr>
          <p:nvPr/>
        </p:nvSpPr>
        <p:spPr bwMode="auto">
          <a:xfrm>
            <a:off x="6553200" y="6229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79EF19C3-73CD-4ACF-BFB9-496DFB2A9302}" type="slidenum">
              <a:rPr lang="en-US" sz="1600" i="1"/>
              <a:pPr algn="r">
                <a:spcBef>
                  <a:spcPct val="0"/>
                </a:spcBef>
                <a:buFontTx/>
                <a:buNone/>
              </a:pPr>
              <a:t>12</a:t>
            </a:fld>
            <a:endParaRPr lang="en-US" sz="1600" i="1"/>
          </a:p>
        </p:txBody>
      </p:sp>
      <p:sp>
        <p:nvSpPr>
          <p:cNvPr id="129946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z="3600"/>
          </a:p>
        </p:txBody>
      </p:sp>
      <p:sp>
        <p:nvSpPr>
          <p:cNvPr id="129946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05800" cy="4267200"/>
          </a:xfrm>
        </p:spPr>
        <p:txBody>
          <a:bodyPr/>
          <a:lstStyle/>
          <a:p>
            <a:r>
              <a:rPr lang="en-US"/>
              <a:t>Load current can be continuous or discontinuous depending on the values of </a:t>
            </a:r>
            <a:r>
              <a:rPr lang="en-US" i="1"/>
              <a:t>‘L’</a:t>
            </a:r>
            <a:r>
              <a:rPr lang="en-US"/>
              <a:t> and duty cycle </a:t>
            </a:r>
            <a:r>
              <a:rPr lang="en-US" i="1"/>
              <a:t>‘d’</a:t>
            </a:r>
          </a:p>
          <a:p>
            <a:r>
              <a:rPr lang="en-US"/>
              <a:t>For a continuous current operation, load current varies between two limits </a:t>
            </a:r>
            <a:r>
              <a:rPr lang="en-US" i="1"/>
              <a:t>I</a:t>
            </a:r>
            <a:r>
              <a:rPr lang="en-US" i="1" baseline="-25000"/>
              <a:t>max</a:t>
            </a:r>
            <a:r>
              <a:rPr lang="en-US" i="1"/>
              <a:t> </a:t>
            </a:r>
            <a:r>
              <a:rPr lang="en-US"/>
              <a:t>and</a:t>
            </a:r>
            <a:r>
              <a:rPr lang="en-US" i="1"/>
              <a:t> I</a:t>
            </a:r>
            <a:r>
              <a:rPr lang="en-US" i="1" baseline="-25000"/>
              <a:t>min</a:t>
            </a:r>
          </a:p>
          <a:p>
            <a:r>
              <a:rPr lang="en-US"/>
              <a:t>When current becomes equal to </a:t>
            </a:r>
            <a:r>
              <a:rPr lang="en-US" i="1"/>
              <a:t>I</a:t>
            </a:r>
            <a:r>
              <a:rPr lang="en-US" i="1" baseline="-25000"/>
              <a:t>max</a:t>
            </a:r>
            <a:r>
              <a:rPr lang="en-US" i="1"/>
              <a:t> </a:t>
            </a:r>
            <a:r>
              <a:rPr lang="en-US"/>
              <a:t>the chopper is turned-off and it is turned-on when current reduces to </a:t>
            </a:r>
            <a:r>
              <a:rPr lang="en-US" i="1"/>
              <a:t>I</a:t>
            </a:r>
            <a:r>
              <a:rPr lang="en-US" i="1" baseline="-25000"/>
              <a:t>min.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7" name="Rectangle 3"/>
          <p:cNvSpPr>
            <a:spLocks noChangeArrowheads="1"/>
          </p:cNvSpPr>
          <p:nvPr/>
        </p:nvSpPr>
        <p:spPr bwMode="auto">
          <a:xfrm>
            <a:off x="228600" y="990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1800" b="0"/>
          </a:p>
        </p:txBody>
      </p:sp>
      <p:sp>
        <p:nvSpPr>
          <p:cNvPr id="109158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553200" y="6324600"/>
            <a:ext cx="685800" cy="381000"/>
          </a:xfrm>
          <a:prstGeom prst="actionButtonBackPrevious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9158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467600" y="6324600"/>
            <a:ext cx="609600" cy="381000"/>
          </a:xfrm>
          <a:prstGeom prst="actionButtonForwardNex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91590" name="Rectangle 6"/>
          <p:cNvSpPr>
            <a:spLocks noChangeArrowheads="1"/>
          </p:cNvSpPr>
          <p:nvPr/>
        </p:nvSpPr>
        <p:spPr bwMode="auto">
          <a:xfrm>
            <a:off x="6553200" y="6229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4B268AF2-7E9E-44BC-AE52-7F930005FD66}" type="slidenum">
              <a:rPr lang="en-US" sz="1600" i="1"/>
              <a:pPr algn="r">
                <a:spcBef>
                  <a:spcPct val="0"/>
                </a:spcBef>
                <a:buFontTx/>
                <a:buNone/>
              </a:pPr>
              <a:t>13</a:t>
            </a:fld>
            <a:endParaRPr lang="en-US" sz="1600" i="1"/>
          </a:p>
        </p:txBody>
      </p:sp>
      <p:sp>
        <p:nvSpPr>
          <p:cNvPr id="109159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 Of Step-up Chopper</a:t>
            </a:r>
          </a:p>
        </p:txBody>
      </p:sp>
      <p:pic>
        <p:nvPicPr>
          <p:cNvPr id="109159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4800" y="2514600"/>
            <a:ext cx="8610600" cy="34448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48825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1" name="Rectangle 3"/>
          <p:cNvSpPr>
            <a:spLocks noChangeArrowheads="1"/>
          </p:cNvSpPr>
          <p:nvPr/>
        </p:nvSpPr>
        <p:spPr bwMode="auto">
          <a:xfrm>
            <a:off x="228600" y="990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1800" b="0"/>
          </a:p>
        </p:txBody>
      </p:sp>
      <p:sp>
        <p:nvSpPr>
          <p:cNvPr id="110797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553200" y="6324600"/>
            <a:ext cx="685800" cy="381000"/>
          </a:xfrm>
          <a:prstGeom prst="actionButtonBackPrevious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0797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467600" y="6324600"/>
            <a:ext cx="609600" cy="381000"/>
          </a:xfrm>
          <a:prstGeom prst="actionButtonForwardNex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07974" name="Rectangle 6"/>
          <p:cNvSpPr>
            <a:spLocks noChangeArrowheads="1"/>
          </p:cNvSpPr>
          <p:nvPr/>
        </p:nvSpPr>
        <p:spPr bwMode="auto">
          <a:xfrm>
            <a:off x="6553200" y="6229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9D58E99E-10E2-4703-9915-A39202D6471C}" type="slidenum">
              <a:rPr lang="en-US" sz="1600" i="1"/>
              <a:pPr algn="r">
                <a:spcBef>
                  <a:spcPct val="0"/>
                </a:spcBef>
                <a:buFontTx/>
                <a:buNone/>
              </a:pPr>
              <a:t>14</a:t>
            </a:fld>
            <a:endParaRPr lang="en-US" sz="1600" i="1"/>
          </a:p>
        </p:txBody>
      </p:sp>
      <p:sp>
        <p:nvSpPr>
          <p:cNvPr id="11079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Of Choppers</a:t>
            </a:r>
          </a:p>
        </p:txBody>
      </p:sp>
      <p:sp>
        <p:nvSpPr>
          <p:cNvPr id="110797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Choppers are classified as </a:t>
            </a:r>
          </a:p>
          <a:p>
            <a:pPr lvl="1"/>
            <a:r>
              <a:rPr lang="en-US"/>
              <a:t>Class A Chopper</a:t>
            </a:r>
          </a:p>
          <a:p>
            <a:pPr lvl="1"/>
            <a:r>
              <a:rPr lang="en-US"/>
              <a:t>Class B Chopper</a:t>
            </a:r>
          </a:p>
          <a:p>
            <a:pPr lvl="1"/>
            <a:r>
              <a:rPr lang="en-US"/>
              <a:t>Class C Chopper</a:t>
            </a:r>
          </a:p>
          <a:p>
            <a:pPr lvl="1"/>
            <a:r>
              <a:rPr lang="en-US"/>
              <a:t>Class D Chopper</a:t>
            </a:r>
          </a:p>
          <a:p>
            <a:pPr lvl="1"/>
            <a:r>
              <a:rPr lang="en-US"/>
              <a:t>Class E Chopper</a:t>
            </a:r>
          </a:p>
        </p:txBody>
      </p:sp>
    </p:spTree>
    <p:extLst>
      <p:ext uri="{BB962C8B-B14F-4D97-AF65-F5344CB8AC3E}">
        <p14:creationId xmlns:p14="http://schemas.microsoft.com/office/powerpoint/2010/main" val="95538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9" name="Rectangle 3"/>
          <p:cNvSpPr>
            <a:spLocks noChangeArrowheads="1"/>
          </p:cNvSpPr>
          <p:nvPr/>
        </p:nvSpPr>
        <p:spPr bwMode="auto">
          <a:xfrm>
            <a:off x="228600" y="990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1800" b="0"/>
          </a:p>
        </p:txBody>
      </p:sp>
      <p:sp>
        <p:nvSpPr>
          <p:cNvPr id="111002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553200" y="6324600"/>
            <a:ext cx="685800" cy="381000"/>
          </a:xfrm>
          <a:prstGeom prst="actionButtonBackPrevious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1002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467600" y="6324600"/>
            <a:ext cx="609600" cy="381000"/>
          </a:xfrm>
          <a:prstGeom prst="actionButtonForwardNex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10022" name="Rectangle 6"/>
          <p:cNvSpPr>
            <a:spLocks noChangeArrowheads="1"/>
          </p:cNvSpPr>
          <p:nvPr/>
        </p:nvSpPr>
        <p:spPr bwMode="auto">
          <a:xfrm>
            <a:off x="6553200" y="6229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B69CB91B-9E3B-498A-B79C-7AA899A69740}" type="slidenum">
              <a:rPr lang="en-US" sz="1600" i="1"/>
              <a:pPr algn="r">
                <a:spcBef>
                  <a:spcPct val="0"/>
                </a:spcBef>
                <a:buFontTx/>
                <a:buNone/>
              </a:pPr>
              <a:t>15</a:t>
            </a:fld>
            <a:endParaRPr lang="en-US" sz="1600" i="1"/>
          </a:p>
        </p:txBody>
      </p:sp>
      <p:sp>
        <p:nvSpPr>
          <p:cNvPr id="11100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A Chopper</a:t>
            </a:r>
          </a:p>
        </p:txBody>
      </p:sp>
      <p:pic>
        <p:nvPicPr>
          <p:cNvPr id="1110026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6200" y="2324100"/>
            <a:ext cx="9067800" cy="30861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49847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23" name="Rectangle 3"/>
          <p:cNvSpPr>
            <a:spLocks noChangeArrowheads="1"/>
          </p:cNvSpPr>
          <p:nvPr/>
        </p:nvSpPr>
        <p:spPr bwMode="auto">
          <a:xfrm>
            <a:off x="228600" y="990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1800" b="0"/>
          </a:p>
        </p:txBody>
      </p:sp>
      <p:sp>
        <p:nvSpPr>
          <p:cNvPr id="131072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553200" y="6324600"/>
            <a:ext cx="685800" cy="381000"/>
          </a:xfrm>
          <a:prstGeom prst="actionButtonBackPrevious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1072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467600" y="6324600"/>
            <a:ext cx="609600" cy="381000"/>
          </a:xfrm>
          <a:prstGeom prst="actionButtonForwardNex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10726" name="Rectangle 6"/>
          <p:cNvSpPr>
            <a:spLocks noChangeArrowheads="1"/>
          </p:cNvSpPr>
          <p:nvPr/>
        </p:nvSpPr>
        <p:spPr bwMode="auto">
          <a:xfrm>
            <a:off x="6553200" y="6229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AEB7881C-9232-4E12-ACC8-0683D1065D25}" type="slidenum">
              <a:rPr lang="en-US" sz="1600" i="1"/>
              <a:pPr algn="r">
                <a:spcBef>
                  <a:spcPct val="0"/>
                </a:spcBef>
                <a:buFontTx/>
                <a:buNone/>
              </a:pPr>
              <a:t>16</a:t>
            </a:fld>
            <a:endParaRPr lang="en-US" sz="1600" i="1"/>
          </a:p>
        </p:txBody>
      </p:sp>
      <p:sp>
        <p:nvSpPr>
          <p:cNvPr id="131073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10733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57200" y="1452563"/>
            <a:ext cx="83058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When chopper is </a:t>
            </a:r>
            <a:r>
              <a:rPr lang="en-US" i="1" dirty="0"/>
              <a:t>ON,</a:t>
            </a:r>
            <a:r>
              <a:rPr lang="en-US" dirty="0"/>
              <a:t> supply voltage </a:t>
            </a:r>
            <a:r>
              <a:rPr lang="en-US" i="1" dirty="0"/>
              <a:t>V</a:t>
            </a:r>
            <a:r>
              <a:rPr lang="en-US" dirty="0"/>
              <a:t> is connected across the load.</a:t>
            </a:r>
          </a:p>
          <a:p>
            <a:pPr>
              <a:lnSpc>
                <a:spcPct val="90000"/>
              </a:lnSpc>
            </a:pPr>
            <a:r>
              <a:rPr lang="en-US" dirty="0"/>
              <a:t>When chopper is OFF, </a:t>
            </a:r>
            <a:r>
              <a:rPr lang="en-US" i="1" dirty="0" err="1"/>
              <a:t>v</a:t>
            </a:r>
            <a:r>
              <a:rPr lang="en-US" baseline="-25000" dirty="0" err="1"/>
              <a:t>O</a:t>
            </a:r>
            <a:r>
              <a:rPr lang="en-US" dirty="0"/>
              <a:t> = 0 and the load current continues to flow in the same direction through the FWD.</a:t>
            </a:r>
          </a:p>
          <a:p>
            <a:pPr>
              <a:lnSpc>
                <a:spcPct val="90000"/>
              </a:lnSpc>
            </a:pPr>
            <a:r>
              <a:rPr lang="en-US" dirty="0"/>
              <a:t>The average values of output voltage and current are always positive. </a:t>
            </a:r>
          </a:p>
          <a:p>
            <a:pPr>
              <a:lnSpc>
                <a:spcPct val="90000"/>
              </a:lnSpc>
            </a:pPr>
            <a:r>
              <a:rPr lang="en-US" i="1" dirty="0"/>
              <a:t>Class A Chopper </a:t>
            </a:r>
            <a:r>
              <a:rPr lang="en-US" dirty="0"/>
              <a:t>is a first quadrant chopper .</a:t>
            </a:r>
          </a:p>
        </p:txBody>
      </p:sp>
    </p:spTree>
    <p:extLst>
      <p:ext uri="{BB962C8B-B14F-4D97-AF65-F5344CB8AC3E}">
        <p14:creationId xmlns:p14="http://schemas.microsoft.com/office/powerpoint/2010/main" val="238490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5" name="Rectangle 3"/>
          <p:cNvSpPr>
            <a:spLocks noChangeArrowheads="1"/>
          </p:cNvSpPr>
          <p:nvPr/>
        </p:nvSpPr>
        <p:spPr bwMode="auto">
          <a:xfrm>
            <a:off x="228600" y="990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1800" b="0"/>
          </a:p>
        </p:txBody>
      </p:sp>
      <p:sp>
        <p:nvSpPr>
          <p:cNvPr id="131379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553200" y="6324600"/>
            <a:ext cx="685800" cy="381000"/>
          </a:xfrm>
          <a:prstGeom prst="actionButtonBackPrevious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1379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467600" y="6324600"/>
            <a:ext cx="609600" cy="381000"/>
          </a:xfrm>
          <a:prstGeom prst="actionButtonForwardNex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13798" name="Rectangle 6"/>
          <p:cNvSpPr>
            <a:spLocks noChangeArrowheads="1"/>
          </p:cNvSpPr>
          <p:nvPr/>
        </p:nvSpPr>
        <p:spPr bwMode="auto">
          <a:xfrm>
            <a:off x="6553200" y="6229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E69074C4-C236-4A8D-A3B1-5B61A86B69EA}" type="slidenum">
              <a:rPr lang="en-US" sz="1600" i="1"/>
              <a:pPr algn="r">
                <a:spcBef>
                  <a:spcPct val="0"/>
                </a:spcBef>
                <a:buFontTx/>
                <a:buNone/>
              </a:pPr>
              <a:t>17</a:t>
            </a:fld>
            <a:endParaRPr lang="en-US" sz="1600" i="1"/>
          </a:p>
        </p:txBody>
      </p:sp>
      <p:sp>
        <p:nvSpPr>
          <p:cNvPr id="131380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1380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305800" cy="3962400"/>
          </a:xfrm>
        </p:spPr>
        <p:txBody>
          <a:bodyPr/>
          <a:lstStyle/>
          <a:p>
            <a:r>
              <a:rPr lang="en-US" i="1"/>
              <a:t>Class A Chopper</a:t>
            </a:r>
            <a:r>
              <a:rPr lang="en-US"/>
              <a:t> is a step-down chopper in which power always flows form source to load.</a:t>
            </a:r>
          </a:p>
          <a:p>
            <a:r>
              <a:rPr lang="en-US"/>
              <a:t> It is used to control the speed of dc motor. </a:t>
            </a:r>
          </a:p>
          <a:p>
            <a:r>
              <a:rPr lang="en-US"/>
              <a:t>The output current equations obtained in step down chopper with </a:t>
            </a:r>
            <a:r>
              <a:rPr lang="en-US" i="1"/>
              <a:t>R-L</a:t>
            </a:r>
            <a:r>
              <a:rPr lang="en-US"/>
              <a:t> load can be used to study the performance of </a:t>
            </a:r>
            <a:r>
              <a:rPr lang="en-US" i="1"/>
              <a:t>Class A Chopper.</a:t>
            </a:r>
          </a:p>
        </p:txBody>
      </p:sp>
    </p:spTree>
    <p:extLst>
      <p:ext uri="{BB962C8B-B14F-4D97-AF65-F5344CB8AC3E}">
        <p14:creationId xmlns:p14="http://schemas.microsoft.com/office/powerpoint/2010/main" val="340172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5" name="Rectangle 3"/>
          <p:cNvSpPr>
            <a:spLocks noChangeArrowheads="1"/>
          </p:cNvSpPr>
          <p:nvPr/>
        </p:nvSpPr>
        <p:spPr bwMode="auto">
          <a:xfrm>
            <a:off x="228600" y="990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1800" b="0"/>
          </a:p>
        </p:txBody>
      </p:sp>
      <p:sp>
        <p:nvSpPr>
          <p:cNvPr id="111411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553200" y="6324600"/>
            <a:ext cx="685800" cy="381000"/>
          </a:xfrm>
          <a:prstGeom prst="actionButtonBackPrevious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1411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467600" y="6324600"/>
            <a:ext cx="609600" cy="381000"/>
          </a:xfrm>
          <a:prstGeom prst="actionButtonForwardNex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14118" name="Rectangle 6"/>
          <p:cNvSpPr>
            <a:spLocks noChangeArrowheads="1"/>
          </p:cNvSpPr>
          <p:nvPr/>
        </p:nvSpPr>
        <p:spPr bwMode="auto">
          <a:xfrm>
            <a:off x="6553200" y="6229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BD7A8DFB-2CC1-4FA7-93A7-2266BE41E8AD}" type="slidenum">
              <a:rPr lang="en-US" sz="1600" i="1"/>
              <a:pPr algn="r">
                <a:spcBef>
                  <a:spcPct val="0"/>
                </a:spcBef>
                <a:buFontTx/>
                <a:buNone/>
              </a:pPr>
              <a:t>18</a:t>
            </a:fld>
            <a:endParaRPr lang="en-US" sz="1600" i="1"/>
          </a:p>
        </p:txBody>
      </p:sp>
      <p:sp>
        <p:nvSpPr>
          <p:cNvPr id="1114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B Chopper</a:t>
            </a:r>
          </a:p>
        </p:txBody>
      </p:sp>
      <p:pic>
        <p:nvPicPr>
          <p:cNvPr id="1114122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6200" y="2743200"/>
            <a:ext cx="9067800" cy="32131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73791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3" name="Rectangle 3"/>
          <p:cNvSpPr>
            <a:spLocks noChangeArrowheads="1"/>
          </p:cNvSpPr>
          <p:nvPr/>
        </p:nvSpPr>
        <p:spPr bwMode="auto">
          <a:xfrm>
            <a:off x="228600" y="990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1800" b="0"/>
          </a:p>
        </p:txBody>
      </p:sp>
      <p:sp>
        <p:nvSpPr>
          <p:cNvPr id="131584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553200" y="6324600"/>
            <a:ext cx="685800" cy="381000"/>
          </a:xfrm>
          <a:prstGeom prst="actionButtonBackPrevious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1584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467600" y="6324600"/>
            <a:ext cx="609600" cy="381000"/>
          </a:xfrm>
          <a:prstGeom prst="actionButtonForwardNex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15846" name="Rectangle 6"/>
          <p:cNvSpPr>
            <a:spLocks noChangeArrowheads="1"/>
          </p:cNvSpPr>
          <p:nvPr/>
        </p:nvSpPr>
        <p:spPr bwMode="auto">
          <a:xfrm>
            <a:off x="6553200" y="6229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BA1CA165-0818-4DE4-87E7-680C3DF1ED79}" type="slidenum">
              <a:rPr lang="en-US" sz="1600" i="1"/>
              <a:pPr algn="r">
                <a:spcBef>
                  <a:spcPct val="0"/>
                </a:spcBef>
                <a:buFontTx/>
                <a:buNone/>
              </a:pPr>
              <a:t>19</a:t>
            </a:fld>
            <a:endParaRPr lang="en-US" sz="1600" i="1"/>
          </a:p>
        </p:txBody>
      </p:sp>
      <p:sp>
        <p:nvSpPr>
          <p:cNvPr id="1315853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3058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When chopper is ON,  </a:t>
            </a:r>
            <a:r>
              <a:rPr lang="en-US" i="1"/>
              <a:t>E</a:t>
            </a:r>
            <a:r>
              <a:rPr lang="en-US"/>
              <a:t> drives a current  through </a:t>
            </a:r>
            <a:r>
              <a:rPr lang="en-US" i="1"/>
              <a:t>L </a:t>
            </a:r>
            <a:r>
              <a:rPr lang="en-US"/>
              <a:t>and R in a direction opposite to that shown in figure.</a:t>
            </a:r>
          </a:p>
          <a:p>
            <a:pPr>
              <a:lnSpc>
                <a:spcPct val="90000"/>
              </a:lnSpc>
            </a:pPr>
            <a:r>
              <a:rPr lang="en-US"/>
              <a:t>During the ON period of the chopper, the inductance </a:t>
            </a:r>
            <a:r>
              <a:rPr lang="en-US" i="1"/>
              <a:t>L</a:t>
            </a:r>
            <a:r>
              <a:rPr lang="en-US"/>
              <a:t> stores energy. </a:t>
            </a:r>
          </a:p>
          <a:p>
            <a:pPr>
              <a:lnSpc>
                <a:spcPct val="90000"/>
              </a:lnSpc>
            </a:pPr>
            <a:r>
              <a:rPr lang="en-US"/>
              <a:t>When Chopper is OFF, diode </a:t>
            </a:r>
            <a:r>
              <a:rPr lang="en-US" i="1"/>
              <a:t>D</a:t>
            </a:r>
            <a:r>
              <a:rPr lang="en-US"/>
              <a:t> conducts,  and part of the energy stored in inductor </a:t>
            </a:r>
            <a:r>
              <a:rPr lang="en-US" i="1"/>
              <a:t>L</a:t>
            </a:r>
            <a:r>
              <a:rPr lang="en-US"/>
              <a:t> is returned to the supply.</a:t>
            </a:r>
          </a:p>
        </p:txBody>
      </p:sp>
    </p:spTree>
    <p:extLst>
      <p:ext uri="{BB962C8B-B14F-4D97-AF65-F5344CB8AC3E}">
        <p14:creationId xmlns:p14="http://schemas.microsoft.com/office/powerpoint/2010/main" val="434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7" name="Rectangle 3"/>
          <p:cNvSpPr>
            <a:spLocks noChangeArrowheads="1"/>
          </p:cNvSpPr>
          <p:nvPr/>
        </p:nvSpPr>
        <p:spPr bwMode="auto">
          <a:xfrm>
            <a:off x="228600" y="990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1800" b="0"/>
          </a:p>
        </p:txBody>
      </p:sp>
      <p:sp>
        <p:nvSpPr>
          <p:cNvPr id="88678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553200" y="6324600"/>
            <a:ext cx="685800" cy="381000"/>
          </a:xfrm>
          <a:prstGeom prst="actionButtonBackPrevious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8678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467600" y="6324600"/>
            <a:ext cx="609600" cy="381000"/>
          </a:xfrm>
          <a:prstGeom prst="actionButtonForwardNex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86790" name="Rectangle 6"/>
          <p:cNvSpPr>
            <a:spLocks noChangeArrowheads="1"/>
          </p:cNvSpPr>
          <p:nvPr/>
        </p:nvSpPr>
        <p:spPr bwMode="auto">
          <a:xfrm>
            <a:off x="6553200" y="6229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7249DEE3-883B-4519-A6FE-443B9AD6F568}" type="slidenum">
              <a:rPr lang="en-US" sz="1600" i="1"/>
              <a:pPr algn="r">
                <a:spcBef>
                  <a:spcPct val="0"/>
                </a:spcBef>
                <a:buFontTx/>
                <a:buNone/>
              </a:pPr>
              <a:t>2</a:t>
            </a:fld>
            <a:endParaRPr lang="en-US" sz="1600" i="1"/>
          </a:p>
        </p:txBody>
      </p:sp>
      <p:sp>
        <p:nvSpPr>
          <p:cNvPr id="88679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Choppers are of Two Types</a:t>
            </a:r>
          </a:p>
        </p:txBody>
      </p:sp>
      <p:sp>
        <p:nvSpPr>
          <p:cNvPr id="88679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itchFamily="18" charset="2"/>
              <a:buChar char=""/>
            </a:pPr>
            <a:r>
              <a:rPr lang="en-US"/>
              <a:t>Step-down choppers.</a:t>
            </a:r>
          </a:p>
          <a:p>
            <a:pPr>
              <a:buFont typeface="Symbol" pitchFamily="18" charset="2"/>
              <a:buChar char=""/>
            </a:pPr>
            <a:r>
              <a:rPr lang="en-US"/>
              <a:t>Step-up choppers.</a:t>
            </a:r>
          </a:p>
          <a:p>
            <a:pPr lvl="1">
              <a:buFont typeface="Symbol" pitchFamily="18" charset="2"/>
              <a:buChar char=""/>
            </a:pPr>
            <a:r>
              <a:rPr lang="en-US" sz="3200"/>
              <a:t>In step down chopper output voltage is less than input voltage.</a:t>
            </a:r>
          </a:p>
          <a:p>
            <a:pPr lvl="1">
              <a:buFont typeface="Symbol" pitchFamily="18" charset="2"/>
              <a:buChar char=""/>
            </a:pPr>
            <a:r>
              <a:rPr lang="en-US" sz="3200"/>
              <a:t>In step up chopper output voltage is more than input voltage.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7223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915" name="Rectangle 3"/>
          <p:cNvSpPr>
            <a:spLocks noChangeArrowheads="1"/>
          </p:cNvSpPr>
          <p:nvPr/>
        </p:nvSpPr>
        <p:spPr bwMode="auto">
          <a:xfrm>
            <a:off x="228600" y="990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1800" b="0"/>
          </a:p>
        </p:txBody>
      </p:sp>
      <p:sp>
        <p:nvSpPr>
          <p:cNvPr id="131891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553200" y="6324600"/>
            <a:ext cx="685800" cy="381000"/>
          </a:xfrm>
          <a:prstGeom prst="actionButtonBackPrevious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1891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467600" y="6324600"/>
            <a:ext cx="609600" cy="381000"/>
          </a:xfrm>
          <a:prstGeom prst="actionButtonForwardNex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18918" name="Rectangle 6"/>
          <p:cNvSpPr>
            <a:spLocks noChangeArrowheads="1"/>
          </p:cNvSpPr>
          <p:nvPr/>
        </p:nvSpPr>
        <p:spPr bwMode="auto">
          <a:xfrm>
            <a:off x="6553200" y="6229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85109D77-A467-4E4A-AF77-74B8D24D48F4}" type="slidenum">
              <a:rPr lang="en-US" sz="1600" i="1"/>
              <a:pPr algn="r">
                <a:spcBef>
                  <a:spcPct val="0"/>
                </a:spcBef>
                <a:buFontTx/>
                <a:buNone/>
              </a:pPr>
              <a:t>20</a:t>
            </a:fld>
            <a:endParaRPr lang="en-US" sz="1600" i="1"/>
          </a:p>
        </p:txBody>
      </p:sp>
      <p:sp>
        <p:nvSpPr>
          <p:cNvPr id="131892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44497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Average output voltage is positive.</a:t>
            </a:r>
          </a:p>
          <a:p>
            <a:pPr>
              <a:lnSpc>
                <a:spcPct val="90000"/>
              </a:lnSpc>
            </a:pPr>
            <a:r>
              <a:rPr lang="en-US"/>
              <a:t>Average output current is negative. </a:t>
            </a:r>
          </a:p>
          <a:p>
            <a:pPr>
              <a:lnSpc>
                <a:spcPct val="90000"/>
              </a:lnSpc>
            </a:pPr>
            <a:r>
              <a:rPr lang="en-US"/>
              <a:t>Therefore C</a:t>
            </a:r>
            <a:r>
              <a:rPr lang="en-US" i="1"/>
              <a:t>lass B Chopper</a:t>
            </a:r>
            <a:r>
              <a:rPr lang="en-US"/>
              <a:t> operates in second quadrant.</a:t>
            </a:r>
          </a:p>
          <a:p>
            <a:pPr>
              <a:lnSpc>
                <a:spcPct val="90000"/>
              </a:lnSpc>
            </a:pPr>
            <a:r>
              <a:rPr lang="en-US"/>
              <a:t>In this chopper, power flows from load to source.</a:t>
            </a:r>
          </a:p>
          <a:p>
            <a:pPr>
              <a:lnSpc>
                <a:spcPct val="90000"/>
              </a:lnSpc>
            </a:pPr>
            <a:r>
              <a:rPr lang="en-US" i="1"/>
              <a:t>Class B Chopper</a:t>
            </a:r>
            <a:r>
              <a:rPr lang="en-US"/>
              <a:t> is used for regenerative braking of dc motor.</a:t>
            </a:r>
          </a:p>
          <a:p>
            <a:pPr>
              <a:lnSpc>
                <a:spcPct val="90000"/>
              </a:lnSpc>
            </a:pPr>
            <a:r>
              <a:rPr lang="en-US"/>
              <a:t> </a:t>
            </a:r>
            <a:r>
              <a:rPr lang="en-US" i="1"/>
              <a:t>Class B Chopper</a:t>
            </a:r>
            <a:r>
              <a:rPr lang="en-US"/>
              <a:t> is a step-up chopper.</a:t>
            </a:r>
          </a:p>
        </p:txBody>
      </p:sp>
    </p:spTree>
    <p:extLst>
      <p:ext uri="{BB962C8B-B14F-4D97-AF65-F5344CB8AC3E}">
        <p14:creationId xmlns:p14="http://schemas.microsoft.com/office/powerpoint/2010/main" val="321504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5" name="Rectangle 3"/>
          <p:cNvSpPr>
            <a:spLocks noChangeArrowheads="1"/>
          </p:cNvSpPr>
          <p:nvPr/>
        </p:nvSpPr>
        <p:spPr bwMode="auto">
          <a:xfrm>
            <a:off x="228600" y="990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1800" b="0"/>
          </a:p>
        </p:txBody>
      </p:sp>
      <p:sp>
        <p:nvSpPr>
          <p:cNvPr id="112435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553200" y="6324600"/>
            <a:ext cx="685800" cy="381000"/>
          </a:xfrm>
          <a:prstGeom prst="actionButtonBackPrevious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435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467600" y="6324600"/>
            <a:ext cx="609600" cy="381000"/>
          </a:xfrm>
          <a:prstGeom prst="actionButtonForwardNex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4358" name="Rectangle 6"/>
          <p:cNvSpPr>
            <a:spLocks noChangeArrowheads="1"/>
          </p:cNvSpPr>
          <p:nvPr/>
        </p:nvSpPr>
        <p:spPr bwMode="auto">
          <a:xfrm>
            <a:off x="6553200" y="6229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C08AB88C-D524-45FF-B101-068FB27A2EFA}" type="slidenum">
              <a:rPr lang="en-US" sz="1600" i="1"/>
              <a:pPr algn="r">
                <a:spcBef>
                  <a:spcPct val="0"/>
                </a:spcBef>
                <a:buFontTx/>
                <a:buNone/>
              </a:pPr>
              <a:t>21</a:t>
            </a:fld>
            <a:endParaRPr lang="en-US" sz="1600" i="1"/>
          </a:p>
        </p:txBody>
      </p:sp>
      <p:sp>
        <p:nvSpPr>
          <p:cNvPr id="11243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 Chopper</a:t>
            </a:r>
          </a:p>
        </p:txBody>
      </p:sp>
      <p:pic>
        <p:nvPicPr>
          <p:cNvPr id="1124360" name="Picture 8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6200" y="2319338"/>
            <a:ext cx="9067800" cy="370046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414110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107" name="Rectangle 3"/>
          <p:cNvSpPr>
            <a:spLocks noChangeArrowheads="1"/>
          </p:cNvSpPr>
          <p:nvPr/>
        </p:nvSpPr>
        <p:spPr bwMode="auto">
          <a:xfrm>
            <a:off x="228600" y="990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1800" b="0"/>
          </a:p>
        </p:txBody>
      </p:sp>
      <p:sp>
        <p:nvSpPr>
          <p:cNvPr id="132710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553200" y="6324600"/>
            <a:ext cx="685800" cy="381000"/>
          </a:xfrm>
          <a:prstGeom prst="actionButtonBackPrevious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2710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467600" y="6324600"/>
            <a:ext cx="609600" cy="381000"/>
          </a:xfrm>
          <a:prstGeom prst="actionButtonForwardNex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27110" name="Rectangle 6"/>
          <p:cNvSpPr>
            <a:spLocks noChangeArrowheads="1"/>
          </p:cNvSpPr>
          <p:nvPr/>
        </p:nvSpPr>
        <p:spPr bwMode="auto">
          <a:xfrm>
            <a:off x="6553200" y="6229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AD80F7EF-E4A7-446D-8247-F10B90C5A728}" type="slidenum">
              <a:rPr lang="en-US" sz="1600" i="1"/>
              <a:pPr algn="r">
                <a:spcBef>
                  <a:spcPct val="0"/>
                </a:spcBef>
                <a:buFontTx/>
                <a:buNone/>
              </a:pPr>
              <a:t>22</a:t>
            </a:fld>
            <a:endParaRPr lang="en-US" sz="1600" i="1"/>
          </a:p>
        </p:txBody>
      </p:sp>
      <p:sp>
        <p:nvSpPr>
          <p:cNvPr id="132711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i="1"/>
              <a:t>Class C Chopper</a:t>
            </a:r>
            <a:r>
              <a:rPr lang="en-US"/>
              <a:t> is a combination of </a:t>
            </a:r>
            <a:r>
              <a:rPr lang="en-US" i="1"/>
              <a:t>Class A</a:t>
            </a:r>
            <a:r>
              <a:rPr lang="en-US"/>
              <a:t> and </a:t>
            </a:r>
            <a:r>
              <a:rPr lang="en-US" i="1"/>
              <a:t>Class B Choppers</a:t>
            </a:r>
            <a:r>
              <a:rPr lang="en-US"/>
              <a:t>.</a:t>
            </a:r>
          </a:p>
          <a:p>
            <a:pPr>
              <a:lnSpc>
                <a:spcPct val="80000"/>
              </a:lnSpc>
            </a:pPr>
            <a:r>
              <a:rPr lang="en-US"/>
              <a:t> For first quadrant operation,  </a:t>
            </a:r>
            <a:r>
              <a:rPr lang="en-US" i="1"/>
              <a:t>CH</a:t>
            </a:r>
            <a:r>
              <a:rPr lang="en-US" i="1" baseline="-25000"/>
              <a:t>1</a:t>
            </a:r>
            <a:r>
              <a:rPr lang="en-US"/>
              <a:t> is ON or </a:t>
            </a:r>
            <a:r>
              <a:rPr lang="en-US" i="1"/>
              <a:t>D</a:t>
            </a:r>
            <a:r>
              <a:rPr lang="en-US" i="1" baseline="-25000"/>
              <a:t>2</a:t>
            </a:r>
            <a:r>
              <a:rPr lang="en-US"/>
              <a:t> conducts.</a:t>
            </a:r>
          </a:p>
          <a:p>
            <a:pPr>
              <a:lnSpc>
                <a:spcPct val="80000"/>
              </a:lnSpc>
            </a:pPr>
            <a:r>
              <a:rPr lang="en-US"/>
              <a:t>For second quadrant operation,  </a:t>
            </a:r>
            <a:r>
              <a:rPr lang="en-US" i="1"/>
              <a:t>CH</a:t>
            </a:r>
            <a:r>
              <a:rPr lang="en-US" i="1" baseline="-25000"/>
              <a:t>2 </a:t>
            </a:r>
            <a:r>
              <a:rPr lang="en-US"/>
              <a:t> is ON or </a:t>
            </a:r>
            <a:r>
              <a:rPr lang="en-US" i="1"/>
              <a:t>D</a:t>
            </a:r>
            <a:r>
              <a:rPr lang="en-US" i="1" baseline="-25000"/>
              <a:t>1</a:t>
            </a:r>
            <a:r>
              <a:rPr lang="en-US"/>
              <a:t> conducts. </a:t>
            </a:r>
          </a:p>
          <a:p>
            <a:pPr>
              <a:lnSpc>
                <a:spcPct val="80000"/>
              </a:lnSpc>
            </a:pPr>
            <a:r>
              <a:rPr lang="en-US"/>
              <a:t>When </a:t>
            </a:r>
            <a:r>
              <a:rPr lang="en-US" i="1"/>
              <a:t>CH</a:t>
            </a:r>
            <a:r>
              <a:rPr lang="en-US" i="1" baseline="-25000"/>
              <a:t>1</a:t>
            </a:r>
            <a:r>
              <a:rPr lang="en-US"/>
              <a:t> is ON, the load current  is positive.</a:t>
            </a:r>
          </a:p>
          <a:p>
            <a:pPr>
              <a:lnSpc>
                <a:spcPct val="80000"/>
              </a:lnSpc>
            </a:pPr>
            <a:r>
              <a:rPr lang="en-US"/>
              <a:t>The output voltage is equal to </a:t>
            </a:r>
            <a:r>
              <a:rPr lang="en-US" i="1"/>
              <a:t>‘V’ </a:t>
            </a:r>
            <a:r>
              <a:rPr lang="en-US"/>
              <a:t> &amp; the load receives power from the source. </a:t>
            </a:r>
          </a:p>
          <a:p>
            <a:pPr>
              <a:lnSpc>
                <a:spcPct val="80000"/>
              </a:lnSpc>
            </a:pPr>
            <a:r>
              <a:rPr lang="en-US"/>
              <a:t>When  </a:t>
            </a:r>
            <a:r>
              <a:rPr lang="en-US" i="1"/>
              <a:t>CH</a:t>
            </a:r>
            <a:r>
              <a:rPr lang="en-US" i="1" baseline="-25000"/>
              <a:t>1</a:t>
            </a:r>
            <a:r>
              <a:rPr lang="en-US"/>
              <a:t> is  turned OFF, energy stored in inductance </a:t>
            </a:r>
            <a:r>
              <a:rPr lang="en-US" i="1"/>
              <a:t>L</a:t>
            </a:r>
            <a:r>
              <a:rPr lang="en-US"/>
              <a:t> forces current to flow through the diode </a:t>
            </a:r>
            <a:r>
              <a:rPr lang="en-US" i="1"/>
              <a:t>D</a:t>
            </a:r>
            <a:r>
              <a:rPr lang="en-US" i="1" baseline="-25000"/>
              <a:t>2 </a:t>
            </a:r>
            <a:r>
              <a:rPr lang="en-US"/>
              <a:t> and the output voltage is zero.</a:t>
            </a:r>
          </a:p>
        </p:txBody>
      </p:sp>
    </p:spTree>
    <p:extLst>
      <p:ext uri="{BB962C8B-B14F-4D97-AF65-F5344CB8AC3E}">
        <p14:creationId xmlns:p14="http://schemas.microsoft.com/office/powerpoint/2010/main" val="256228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5" name="Rectangle 3"/>
          <p:cNvSpPr>
            <a:spLocks noChangeArrowheads="1"/>
          </p:cNvSpPr>
          <p:nvPr/>
        </p:nvSpPr>
        <p:spPr bwMode="auto">
          <a:xfrm>
            <a:off x="228600" y="990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1800" b="0"/>
          </a:p>
        </p:txBody>
      </p:sp>
      <p:sp>
        <p:nvSpPr>
          <p:cNvPr id="132915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553200" y="6324600"/>
            <a:ext cx="685800" cy="381000"/>
          </a:xfrm>
          <a:prstGeom prst="actionButtonBackPrevious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2915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467600" y="6324600"/>
            <a:ext cx="609600" cy="381000"/>
          </a:xfrm>
          <a:prstGeom prst="actionButtonForwardNex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29158" name="Rectangle 6"/>
          <p:cNvSpPr>
            <a:spLocks noChangeArrowheads="1"/>
          </p:cNvSpPr>
          <p:nvPr/>
        </p:nvSpPr>
        <p:spPr bwMode="auto">
          <a:xfrm>
            <a:off x="6553200" y="6229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ABED3FCC-167D-4A17-9A61-BB27F3717141}" type="slidenum">
              <a:rPr lang="en-US" sz="1600" i="1"/>
              <a:pPr algn="r">
                <a:spcBef>
                  <a:spcPct val="0"/>
                </a:spcBef>
                <a:buFontTx/>
                <a:buNone/>
              </a:pPr>
              <a:t>23</a:t>
            </a:fld>
            <a:endParaRPr lang="en-US" sz="1600" i="1"/>
          </a:p>
        </p:txBody>
      </p:sp>
      <p:sp>
        <p:nvSpPr>
          <p:cNvPr id="132916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Current continues to flow in positive direction.</a:t>
            </a:r>
          </a:p>
          <a:p>
            <a:pPr>
              <a:lnSpc>
                <a:spcPct val="90000"/>
              </a:lnSpc>
            </a:pPr>
            <a:r>
              <a:rPr lang="en-US"/>
              <a:t>When  </a:t>
            </a:r>
            <a:r>
              <a:rPr lang="en-US" i="1"/>
              <a:t>CH</a:t>
            </a:r>
            <a:r>
              <a:rPr lang="en-US" i="1" baseline="-25000"/>
              <a:t>2</a:t>
            </a:r>
            <a:r>
              <a:rPr lang="en-US"/>
              <a:t> is triggered, the voltage </a:t>
            </a:r>
            <a:r>
              <a:rPr lang="en-US" i="1"/>
              <a:t>E</a:t>
            </a:r>
            <a:r>
              <a:rPr lang="en-US"/>
              <a:t> forces current to flow in opposite direction through L and </a:t>
            </a:r>
            <a:r>
              <a:rPr lang="en-US" i="1"/>
              <a:t>CH</a:t>
            </a:r>
            <a:r>
              <a:rPr lang="en-US" i="1" baseline="-25000"/>
              <a:t>2</a:t>
            </a:r>
            <a:r>
              <a:rPr lang="en-US"/>
              <a:t> .</a:t>
            </a:r>
          </a:p>
          <a:p>
            <a:pPr>
              <a:lnSpc>
                <a:spcPct val="90000"/>
              </a:lnSpc>
            </a:pPr>
            <a:r>
              <a:rPr lang="en-US"/>
              <a:t>The output voltage is zero.</a:t>
            </a:r>
          </a:p>
          <a:p>
            <a:pPr>
              <a:lnSpc>
                <a:spcPct val="90000"/>
              </a:lnSpc>
            </a:pPr>
            <a:r>
              <a:rPr lang="en-US"/>
              <a:t>On turning OFF </a:t>
            </a:r>
            <a:r>
              <a:rPr lang="en-US" i="1"/>
              <a:t>CH</a:t>
            </a:r>
            <a:r>
              <a:rPr lang="en-US" i="1" baseline="-25000"/>
              <a:t>2</a:t>
            </a:r>
            <a:r>
              <a:rPr lang="en-US"/>
              <a:t> , the energy stored in the inductance drives current through diode </a:t>
            </a:r>
            <a:r>
              <a:rPr lang="en-US" i="1"/>
              <a:t>D</a:t>
            </a:r>
            <a:r>
              <a:rPr lang="en-US" i="1" baseline="-25000"/>
              <a:t>1</a:t>
            </a:r>
            <a:r>
              <a:rPr lang="en-US"/>
              <a:t> and the supply</a:t>
            </a:r>
          </a:p>
          <a:p>
            <a:pPr>
              <a:lnSpc>
                <a:spcPct val="90000"/>
              </a:lnSpc>
            </a:pPr>
            <a:r>
              <a:rPr lang="en-US"/>
              <a:t>Output voltage is </a:t>
            </a:r>
            <a:r>
              <a:rPr lang="en-US" i="1"/>
              <a:t>V</a:t>
            </a:r>
            <a:r>
              <a:rPr lang="en-US"/>
              <a:t>, the input current becomes negative and power flows from load to source. </a:t>
            </a:r>
          </a:p>
        </p:txBody>
      </p:sp>
    </p:spTree>
    <p:extLst>
      <p:ext uri="{BB962C8B-B14F-4D97-AF65-F5344CB8AC3E}">
        <p14:creationId xmlns:p14="http://schemas.microsoft.com/office/powerpoint/2010/main" val="17698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03" name="Rectangle 3"/>
          <p:cNvSpPr>
            <a:spLocks noChangeArrowheads="1"/>
          </p:cNvSpPr>
          <p:nvPr/>
        </p:nvSpPr>
        <p:spPr bwMode="auto">
          <a:xfrm>
            <a:off x="228600" y="990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1800" b="0"/>
          </a:p>
        </p:txBody>
      </p:sp>
      <p:sp>
        <p:nvSpPr>
          <p:cNvPr id="133120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553200" y="6324600"/>
            <a:ext cx="685800" cy="381000"/>
          </a:xfrm>
          <a:prstGeom prst="actionButtonBackPrevious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3120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467600" y="6324600"/>
            <a:ext cx="609600" cy="381000"/>
          </a:xfrm>
          <a:prstGeom prst="actionButtonForwardNex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31206" name="Rectangle 6"/>
          <p:cNvSpPr>
            <a:spLocks noChangeArrowheads="1"/>
          </p:cNvSpPr>
          <p:nvPr/>
        </p:nvSpPr>
        <p:spPr bwMode="auto">
          <a:xfrm>
            <a:off x="6553200" y="6229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34F04B73-D9BC-433B-8585-C5B50E58C05E}" type="slidenum">
              <a:rPr lang="en-US" sz="1600" i="1"/>
              <a:pPr algn="r">
                <a:spcBef>
                  <a:spcPct val="0"/>
                </a:spcBef>
                <a:buFontTx/>
                <a:buNone/>
              </a:pPr>
              <a:t>24</a:t>
            </a:fld>
            <a:endParaRPr lang="en-US" sz="1600" i="1"/>
          </a:p>
        </p:txBody>
      </p:sp>
      <p:sp>
        <p:nvSpPr>
          <p:cNvPr id="13312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Average output voltage  is positive</a:t>
            </a:r>
          </a:p>
          <a:p>
            <a:pPr>
              <a:lnSpc>
                <a:spcPct val="90000"/>
              </a:lnSpc>
            </a:pPr>
            <a:r>
              <a:rPr lang="en-US"/>
              <a:t>Average output current can take both positive and negative values.</a:t>
            </a:r>
          </a:p>
          <a:p>
            <a:pPr>
              <a:lnSpc>
                <a:spcPct val="90000"/>
              </a:lnSpc>
            </a:pPr>
            <a:r>
              <a:rPr lang="en-US"/>
              <a:t>Choppers </a:t>
            </a:r>
            <a:r>
              <a:rPr lang="en-US" i="1"/>
              <a:t>CH</a:t>
            </a:r>
            <a:r>
              <a:rPr lang="en-US" i="1" baseline="-25000"/>
              <a:t>1</a:t>
            </a:r>
            <a:r>
              <a:rPr lang="en-US" i="1"/>
              <a:t> &amp; CH</a:t>
            </a:r>
            <a:r>
              <a:rPr lang="en-US" i="1" baseline="-25000"/>
              <a:t>2</a:t>
            </a:r>
            <a:r>
              <a:rPr lang="en-US"/>
              <a:t>  should not be turned ON simultaneously as it would result in short circuiting the supply.</a:t>
            </a:r>
          </a:p>
          <a:p>
            <a:pPr>
              <a:lnSpc>
                <a:spcPct val="90000"/>
              </a:lnSpc>
            </a:pPr>
            <a:r>
              <a:rPr lang="en-US" i="1"/>
              <a:t>Class C Chopper</a:t>
            </a:r>
            <a:r>
              <a:rPr lang="en-US"/>
              <a:t> can be used both for dc motor control and regenerative braking of dc motor. </a:t>
            </a:r>
          </a:p>
          <a:p>
            <a:pPr>
              <a:lnSpc>
                <a:spcPct val="90000"/>
              </a:lnSpc>
            </a:pPr>
            <a:r>
              <a:rPr lang="en-US" i="1"/>
              <a:t>Class C Chopper</a:t>
            </a:r>
            <a:r>
              <a:rPr lang="en-US"/>
              <a:t> can be used as a step-up or step-down chopper. </a:t>
            </a:r>
          </a:p>
        </p:txBody>
      </p:sp>
    </p:spTree>
    <p:extLst>
      <p:ext uri="{BB962C8B-B14F-4D97-AF65-F5344CB8AC3E}">
        <p14:creationId xmlns:p14="http://schemas.microsoft.com/office/powerpoint/2010/main" val="232009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1" name="Rectangle 3"/>
          <p:cNvSpPr>
            <a:spLocks noChangeArrowheads="1"/>
          </p:cNvSpPr>
          <p:nvPr/>
        </p:nvSpPr>
        <p:spPr bwMode="auto">
          <a:xfrm>
            <a:off x="228600" y="990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1800" b="0"/>
          </a:p>
        </p:txBody>
      </p:sp>
      <p:sp>
        <p:nvSpPr>
          <p:cNvPr id="112845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553200" y="6324600"/>
            <a:ext cx="685800" cy="381000"/>
          </a:xfrm>
          <a:prstGeom prst="actionButtonBackPrevious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845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467600" y="6324600"/>
            <a:ext cx="609600" cy="381000"/>
          </a:xfrm>
          <a:prstGeom prst="actionButtonForwardNex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8454" name="Rectangle 6"/>
          <p:cNvSpPr>
            <a:spLocks noChangeArrowheads="1"/>
          </p:cNvSpPr>
          <p:nvPr/>
        </p:nvSpPr>
        <p:spPr bwMode="auto">
          <a:xfrm>
            <a:off x="6553200" y="6229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AA8FCE61-4C4A-4D15-9C3F-FAEA48384219}" type="slidenum">
              <a:rPr lang="en-US" sz="1600" i="1"/>
              <a:pPr algn="r">
                <a:spcBef>
                  <a:spcPct val="0"/>
                </a:spcBef>
                <a:buFontTx/>
                <a:buNone/>
              </a:pPr>
              <a:t>25</a:t>
            </a:fld>
            <a:endParaRPr lang="en-US" sz="1600" i="1"/>
          </a:p>
        </p:txBody>
      </p:sp>
      <p:sp>
        <p:nvSpPr>
          <p:cNvPr id="112845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 Chopper</a:t>
            </a:r>
          </a:p>
        </p:txBody>
      </p:sp>
      <p:pic>
        <p:nvPicPr>
          <p:cNvPr id="1128461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4800" y="1981200"/>
            <a:ext cx="8458200" cy="41703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64879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75" name="Rectangle 3"/>
          <p:cNvSpPr>
            <a:spLocks noChangeArrowheads="1"/>
          </p:cNvSpPr>
          <p:nvPr/>
        </p:nvSpPr>
        <p:spPr bwMode="auto">
          <a:xfrm>
            <a:off x="228600" y="990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1800" b="0"/>
          </a:p>
        </p:txBody>
      </p:sp>
      <p:sp>
        <p:nvSpPr>
          <p:cNvPr id="143667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553200" y="6324600"/>
            <a:ext cx="685800" cy="381000"/>
          </a:xfrm>
          <a:prstGeom prst="actionButtonBackPrevious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3667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467600" y="6324600"/>
            <a:ext cx="609600" cy="381000"/>
          </a:xfrm>
          <a:prstGeom prst="actionButtonForwardNex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36678" name="Rectangle 6"/>
          <p:cNvSpPr>
            <a:spLocks noChangeArrowheads="1"/>
          </p:cNvSpPr>
          <p:nvPr/>
        </p:nvSpPr>
        <p:spPr bwMode="auto">
          <a:xfrm>
            <a:off x="6553200" y="6229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9046F353-678F-440B-8667-8BE781B12242}" type="slidenum">
              <a:rPr lang="en-US" sz="1600" i="1"/>
              <a:pPr algn="r">
                <a:spcBef>
                  <a:spcPct val="0"/>
                </a:spcBef>
                <a:buFontTx/>
                <a:buNone/>
              </a:pPr>
              <a:t>26</a:t>
            </a:fld>
            <a:endParaRPr lang="en-US" sz="1600" i="1"/>
          </a:p>
        </p:txBody>
      </p:sp>
      <p:sp>
        <p:nvSpPr>
          <p:cNvPr id="14366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800600"/>
          </a:xfrm>
        </p:spPr>
        <p:txBody>
          <a:bodyPr/>
          <a:lstStyle/>
          <a:p>
            <a:r>
              <a:rPr lang="en-US"/>
              <a:t>Class D is a two quadrant chopper.</a:t>
            </a:r>
          </a:p>
          <a:p>
            <a:r>
              <a:rPr lang="en-US"/>
              <a:t>When both </a:t>
            </a:r>
            <a:r>
              <a:rPr lang="en-US" i="1"/>
              <a:t>CH</a:t>
            </a:r>
            <a:r>
              <a:rPr lang="en-US" i="1" baseline="-25000"/>
              <a:t>1</a:t>
            </a:r>
            <a:r>
              <a:rPr lang="en-US" i="1"/>
              <a:t> </a:t>
            </a:r>
            <a:r>
              <a:rPr lang="en-US"/>
              <a:t> and </a:t>
            </a:r>
            <a:r>
              <a:rPr lang="en-US" i="1"/>
              <a:t>CH</a:t>
            </a:r>
            <a:r>
              <a:rPr lang="en-US" i="1" baseline="-25000"/>
              <a:t>2</a:t>
            </a:r>
            <a:r>
              <a:rPr lang="en-US" i="1"/>
              <a:t> </a:t>
            </a:r>
            <a:r>
              <a:rPr lang="en-US"/>
              <a:t>are triggered simultaneously, the output voltage </a:t>
            </a:r>
            <a:r>
              <a:rPr lang="en-US" i="1"/>
              <a:t>v</a:t>
            </a:r>
            <a:r>
              <a:rPr lang="en-US" i="1" baseline="-25000"/>
              <a:t>O</a:t>
            </a:r>
            <a:r>
              <a:rPr lang="en-US" i="1"/>
              <a:t> = V</a:t>
            </a:r>
            <a:r>
              <a:rPr lang="en-US"/>
              <a:t> and output current  flows through the load.</a:t>
            </a:r>
          </a:p>
          <a:p>
            <a:r>
              <a:rPr lang="en-US"/>
              <a:t>When </a:t>
            </a:r>
            <a:r>
              <a:rPr lang="en-US" i="1"/>
              <a:t>CH</a:t>
            </a:r>
            <a:r>
              <a:rPr lang="en-US" i="1" baseline="-25000"/>
              <a:t>1</a:t>
            </a:r>
            <a:r>
              <a:rPr lang="en-US" i="1"/>
              <a:t> </a:t>
            </a:r>
            <a:r>
              <a:rPr lang="en-US"/>
              <a:t> and </a:t>
            </a:r>
            <a:r>
              <a:rPr lang="en-US" i="1"/>
              <a:t>CH</a:t>
            </a:r>
            <a:r>
              <a:rPr lang="en-US" i="1" baseline="-25000"/>
              <a:t>2</a:t>
            </a:r>
            <a:r>
              <a:rPr lang="en-US" i="1"/>
              <a:t> </a:t>
            </a:r>
            <a:r>
              <a:rPr lang="en-US"/>
              <a:t> are turned OFF, the load current continues to flow in the same direction through load, </a:t>
            </a:r>
            <a:r>
              <a:rPr lang="en-US" i="1"/>
              <a:t>D</a:t>
            </a:r>
            <a:r>
              <a:rPr lang="en-US" i="1" baseline="-25000"/>
              <a:t>1</a:t>
            </a:r>
            <a:r>
              <a:rPr lang="en-US"/>
              <a:t> and </a:t>
            </a:r>
            <a:r>
              <a:rPr lang="en-US" i="1"/>
              <a:t>D</a:t>
            </a:r>
            <a:r>
              <a:rPr lang="en-US" i="1" baseline="-25000"/>
              <a:t>2</a:t>
            </a:r>
            <a:r>
              <a:rPr lang="en-US"/>
              <a:t> , due to the energy stored in the inductor L.</a:t>
            </a:r>
          </a:p>
          <a:p>
            <a:r>
              <a:rPr lang="en-US"/>
              <a:t>Output voltage </a:t>
            </a:r>
            <a:r>
              <a:rPr lang="en-US" i="1"/>
              <a:t>v</a:t>
            </a:r>
            <a:r>
              <a:rPr lang="en-US" i="1" baseline="-25000"/>
              <a:t>O</a:t>
            </a:r>
            <a:r>
              <a:rPr lang="en-US" i="1"/>
              <a:t> = - V</a:t>
            </a:r>
            <a:r>
              <a:rPr lang="en-US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77387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5" name="Rectangle 3"/>
          <p:cNvSpPr>
            <a:spLocks noChangeArrowheads="1"/>
          </p:cNvSpPr>
          <p:nvPr/>
        </p:nvSpPr>
        <p:spPr bwMode="auto">
          <a:xfrm>
            <a:off x="228600" y="990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1800" b="0"/>
          </a:p>
        </p:txBody>
      </p:sp>
      <p:sp>
        <p:nvSpPr>
          <p:cNvPr id="143155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553200" y="6324600"/>
            <a:ext cx="685800" cy="381000"/>
          </a:xfrm>
          <a:prstGeom prst="actionButtonBackPrevious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3155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467600" y="6324600"/>
            <a:ext cx="609600" cy="381000"/>
          </a:xfrm>
          <a:prstGeom prst="actionButtonForwardNex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31558" name="Rectangle 6"/>
          <p:cNvSpPr>
            <a:spLocks noChangeArrowheads="1"/>
          </p:cNvSpPr>
          <p:nvPr/>
        </p:nvSpPr>
        <p:spPr bwMode="auto">
          <a:xfrm>
            <a:off x="6553200" y="6229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51355391-E613-42A4-8DB9-A19DB1FD6AAE}" type="slidenum">
              <a:rPr lang="en-US" sz="1600" i="1"/>
              <a:pPr algn="r">
                <a:spcBef>
                  <a:spcPct val="0"/>
                </a:spcBef>
                <a:buFontTx/>
                <a:buNone/>
              </a:pPr>
              <a:t>27</a:t>
            </a:fld>
            <a:endParaRPr lang="en-US" sz="1600" i="1"/>
          </a:p>
        </p:txBody>
      </p:sp>
      <p:sp>
        <p:nvSpPr>
          <p:cNvPr id="14315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297363"/>
          </a:xfrm>
        </p:spPr>
        <p:txBody>
          <a:bodyPr/>
          <a:lstStyle/>
          <a:p>
            <a:r>
              <a:rPr lang="en-US"/>
              <a:t>Average load voltage  is positive if chopper ON time is more than the OFF time</a:t>
            </a:r>
          </a:p>
          <a:p>
            <a:r>
              <a:rPr lang="en-US"/>
              <a:t>Average output voltage becomes negative if  </a:t>
            </a:r>
            <a:r>
              <a:rPr lang="en-US" i="1"/>
              <a:t>t</a:t>
            </a:r>
            <a:r>
              <a:rPr lang="en-US" i="1" baseline="-25000"/>
              <a:t>ON</a:t>
            </a:r>
            <a:r>
              <a:rPr lang="en-US" i="1"/>
              <a:t>  &lt;  t</a:t>
            </a:r>
            <a:r>
              <a:rPr lang="en-US" i="1" baseline="-25000"/>
              <a:t>OFF</a:t>
            </a:r>
            <a:r>
              <a:rPr lang="en-US"/>
              <a:t> .</a:t>
            </a:r>
          </a:p>
          <a:p>
            <a:r>
              <a:rPr lang="en-US"/>
              <a:t>Hence the direction of load current is always positive but load voltage can be positive or negative. </a:t>
            </a:r>
          </a:p>
        </p:txBody>
      </p:sp>
    </p:spTree>
    <p:extLst>
      <p:ext uri="{BB962C8B-B14F-4D97-AF65-F5344CB8AC3E}">
        <p14:creationId xmlns:p14="http://schemas.microsoft.com/office/powerpoint/2010/main" val="41693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95" name="Rectangle 3"/>
          <p:cNvSpPr>
            <a:spLocks noChangeArrowheads="1"/>
          </p:cNvSpPr>
          <p:nvPr/>
        </p:nvSpPr>
        <p:spPr bwMode="auto">
          <a:xfrm>
            <a:off x="228600" y="990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1800" b="0"/>
          </a:p>
        </p:txBody>
      </p:sp>
      <p:sp>
        <p:nvSpPr>
          <p:cNvPr id="113459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553200" y="6324600"/>
            <a:ext cx="685800" cy="381000"/>
          </a:xfrm>
          <a:prstGeom prst="actionButtonBackPrevious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3459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467600" y="6324600"/>
            <a:ext cx="609600" cy="381000"/>
          </a:xfrm>
          <a:prstGeom prst="actionButtonForwardNex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34598" name="Rectangle 6"/>
          <p:cNvSpPr>
            <a:spLocks noChangeArrowheads="1"/>
          </p:cNvSpPr>
          <p:nvPr/>
        </p:nvSpPr>
        <p:spPr bwMode="auto">
          <a:xfrm>
            <a:off x="6553200" y="6229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4AD898F2-6983-42E1-9151-ABF3D10DD851}" type="slidenum">
              <a:rPr lang="en-US" sz="1600" i="1"/>
              <a:pPr algn="r">
                <a:spcBef>
                  <a:spcPct val="0"/>
                </a:spcBef>
                <a:buFontTx/>
                <a:buNone/>
              </a:pPr>
              <a:t>28</a:t>
            </a:fld>
            <a:endParaRPr lang="en-US" sz="1600" i="1"/>
          </a:p>
        </p:txBody>
      </p:sp>
      <p:sp>
        <p:nvSpPr>
          <p:cNvPr id="113460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E Chopper</a:t>
            </a:r>
          </a:p>
        </p:txBody>
      </p:sp>
      <p:pic>
        <p:nvPicPr>
          <p:cNvPr id="1134608" name="Picture 1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1000" y="1881188"/>
            <a:ext cx="7924800" cy="436721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21840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835" name="Rectangle 3"/>
          <p:cNvSpPr>
            <a:spLocks noChangeArrowheads="1"/>
          </p:cNvSpPr>
          <p:nvPr/>
        </p:nvSpPr>
        <p:spPr bwMode="auto">
          <a:xfrm>
            <a:off x="228600" y="990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1800" b="0"/>
          </a:p>
        </p:txBody>
      </p:sp>
      <p:sp>
        <p:nvSpPr>
          <p:cNvPr id="152883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553200" y="6324600"/>
            <a:ext cx="685800" cy="381000"/>
          </a:xfrm>
          <a:prstGeom prst="actionButtonBackPrevious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2883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467600" y="6324600"/>
            <a:ext cx="609600" cy="381000"/>
          </a:xfrm>
          <a:prstGeom prst="actionButtonForwardNex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28838" name="Rectangle 6"/>
          <p:cNvSpPr>
            <a:spLocks noChangeArrowheads="1"/>
          </p:cNvSpPr>
          <p:nvPr/>
        </p:nvSpPr>
        <p:spPr bwMode="auto">
          <a:xfrm>
            <a:off x="6553200" y="6229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25E7FF26-B155-4DFB-A871-5C0123D4A7ED}" type="slidenum">
              <a:rPr lang="en-US" sz="1600" i="1"/>
              <a:pPr algn="r">
                <a:spcBef>
                  <a:spcPct val="0"/>
                </a:spcBef>
                <a:buFontTx/>
                <a:buNone/>
              </a:pPr>
              <a:t>29</a:t>
            </a:fld>
            <a:endParaRPr lang="en-US" sz="1600" i="1"/>
          </a:p>
        </p:txBody>
      </p:sp>
      <p:sp>
        <p:nvSpPr>
          <p:cNvPr id="1528840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/>
          <a:lstStyle/>
          <a:p>
            <a:r>
              <a:rPr lang="en-US"/>
              <a:t>Four Quadrant Operation</a:t>
            </a:r>
          </a:p>
        </p:txBody>
      </p:sp>
      <p:pic>
        <p:nvPicPr>
          <p:cNvPr id="1528843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90600" y="1524000"/>
            <a:ext cx="6781800" cy="460375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53744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3" name="Rectangle 3"/>
          <p:cNvSpPr>
            <a:spLocks noChangeArrowheads="1"/>
          </p:cNvSpPr>
          <p:nvPr/>
        </p:nvSpPr>
        <p:spPr bwMode="auto">
          <a:xfrm>
            <a:off x="228600" y="990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1800" b="0"/>
          </a:p>
        </p:txBody>
      </p:sp>
      <p:sp>
        <p:nvSpPr>
          <p:cNvPr id="103424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553200" y="6324600"/>
            <a:ext cx="685800" cy="381000"/>
          </a:xfrm>
          <a:prstGeom prst="actionButtonBackPrevious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3424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467600" y="6324600"/>
            <a:ext cx="609600" cy="381000"/>
          </a:xfrm>
          <a:prstGeom prst="actionButtonForwardNex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34246" name="Rectangle 6"/>
          <p:cNvSpPr>
            <a:spLocks noChangeArrowheads="1"/>
          </p:cNvSpPr>
          <p:nvPr/>
        </p:nvSpPr>
        <p:spPr bwMode="auto">
          <a:xfrm>
            <a:off x="6553200" y="6229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32CE0D63-BE0A-478F-98F5-FBB2228E5F94}" type="slidenum">
              <a:rPr lang="en-US" sz="1600" i="1"/>
              <a:pPr algn="r">
                <a:spcBef>
                  <a:spcPct val="0"/>
                </a:spcBef>
                <a:buFontTx/>
                <a:buNone/>
              </a:pPr>
              <a:t>3</a:t>
            </a:fld>
            <a:endParaRPr lang="en-US" sz="1600" i="1"/>
          </a:p>
        </p:txBody>
      </p:sp>
      <p:sp>
        <p:nvSpPr>
          <p:cNvPr id="1034252" name="Rectangle 1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Principle Of </a:t>
            </a:r>
            <a:br>
              <a:rPr lang="en-US" sz="3600"/>
            </a:br>
            <a:r>
              <a:rPr lang="en-US" sz="3600"/>
              <a:t>Step-down Chopper</a:t>
            </a:r>
          </a:p>
        </p:txBody>
      </p:sp>
      <p:pic>
        <p:nvPicPr>
          <p:cNvPr id="1034254" name="Picture 1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38200" y="2209800"/>
            <a:ext cx="7162800" cy="393858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08062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723" name="Rectangle 3"/>
          <p:cNvSpPr>
            <a:spLocks noChangeArrowheads="1"/>
          </p:cNvSpPr>
          <p:nvPr/>
        </p:nvSpPr>
        <p:spPr bwMode="auto">
          <a:xfrm>
            <a:off x="228600" y="990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1800" b="0"/>
          </a:p>
        </p:txBody>
      </p:sp>
      <p:sp>
        <p:nvSpPr>
          <p:cNvPr id="143872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553200" y="6324600"/>
            <a:ext cx="685800" cy="381000"/>
          </a:xfrm>
          <a:prstGeom prst="actionButtonBackPrevious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3872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467600" y="6324600"/>
            <a:ext cx="609600" cy="381000"/>
          </a:xfrm>
          <a:prstGeom prst="actionButtonForwardNex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38726" name="Rectangle 6"/>
          <p:cNvSpPr>
            <a:spLocks noChangeArrowheads="1"/>
          </p:cNvSpPr>
          <p:nvPr/>
        </p:nvSpPr>
        <p:spPr bwMode="auto">
          <a:xfrm>
            <a:off x="6553200" y="6229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A960056E-E5C3-4019-B234-43633AE216E4}" type="slidenum">
              <a:rPr lang="en-US" sz="1600" i="1"/>
              <a:pPr algn="r">
                <a:spcBef>
                  <a:spcPct val="0"/>
                </a:spcBef>
                <a:buFontTx/>
                <a:buNone/>
              </a:pPr>
              <a:t>30</a:t>
            </a:fld>
            <a:endParaRPr lang="en-US" sz="1600" i="1"/>
          </a:p>
        </p:txBody>
      </p:sp>
      <p:sp>
        <p:nvSpPr>
          <p:cNvPr id="1438733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5105400"/>
          </a:xfrm>
        </p:spPr>
        <p:txBody>
          <a:bodyPr/>
          <a:lstStyle/>
          <a:p>
            <a:r>
              <a:rPr lang="en-US" dirty="0"/>
              <a:t>Class E is a four quadrant chopper</a:t>
            </a:r>
          </a:p>
          <a:p>
            <a:pPr algn="just"/>
            <a:r>
              <a:rPr lang="en-US" dirty="0"/>
              <a:t>When </a:t>
            </a:r>
            <a:r>
              <a:rPr lang="en-US" i="1" dirty="0"/>
              <a:t>CH</a:t>
            </a:r>
            <a:r>
              <a:rPr lang="en-US" i="1" baseline="-25000" dirty="0"/>
              <a:t>1</a:t>
            </a:r>
            <a:r>
              <a:rPr lang="en-US" dirty="0"/>
              <a:t>  and </a:t>
            </a:r>
            <a:r>
              <a:rPr lang="en-US" i="1" dirty="0"/>
              <a:t>CH</a:t>
            </a:r>
            <a:r>
              <a:rPr lang="en-US" i="1" baseline="-25000" dirty="0"/>
              <a:t>4</a:t>
            </a:r>
            <a:r>
              <a:rPr lang="en-US" dirty="0"/>
              <a:t>  are triggered, output current  </a:t>
            </a:r>
            <a:r>
              <a:rPr lang="en-US" i="1" dirty="0" err="1"/>
              <a:t>i</a:t>
            </a:r>
            <a:r>
              <a:rPr lang="en-US" i="1" baseline="-25000" dirty="0" err="1"/>
              <a:t>O</a:t>
            </a:r>
            <a:r>
              <a:rPr lang="en-US" i="1" baseline="-25000" dirty="0"/>
              <a:t> </a:t>
            </a:r>
            <a:r>
              <a:rPr lang="en-US" dirty="0"/>
              <a:t>flows in positive direction through </a:t>
            </a:r>
            <a:r>
              <a:rPr lang="en-US" i="1" dirty="0"/>
              <a:t>CH</a:t>
            </a:r>
            <a:r>
              <a:rPr lang="en-US" i="1" baseline="-25000" dirty="0"/>
              <a:t>1</a:t>
            </a:r>
            <a:r>
              <a:rPr lang="en-US" dirty="0"/>
              <a:t>  and </a:t>
            </a:r>
            <a:r>
              <a:rPr lang="en-US" i="1" dirty="0"/>
              <a:t>CH</a:t>
            </a:r>
            <a:r>
              <a:rPr lang="en-US" i="1" baseline="-25000" dirty="0"/>
              <a:t>4</a:t>
            </a:r>
            <a:r>
              <a:rPr lang="en-US" dirty="0"/>
              <a:t>, and with output voltage </a:t>
            </a:r>
            <a:r>
              <a:rPr lang="en-US" i="1" dirty="0" err="1"/>
              <a:t>v</a:t>
            </a:r>
            <a:r>
              <a:rPr lang="en-US" i="1" baseline="-25000" dirty="0" err="1"/>
              <a:t>O</a:t>
            </a:r>
            <a:r>
              <a:rPr lang="en-US" i="1" dirty="0"/>
              <a:t> = V</a:t>
            </a:r>
            <a:r>
              <a:rPr lang="en-US" dirty="0"/>
              <a:t>. </a:t>
            </a:r>
          </a:p>
          <a:p>
            <a:r>
              <a:rPr lang="en-US" dirty="0"/>
              <a:t>This gives the first quadrant operation.</a:t>
            </a:r>
          </a:p>
          <a:p>
            <a:r>
              <a:rPr lang="en-US" dirty="0"/>
              <a:t>When both </a:t>
            </a:r>
            <a:r>
              <a:rPr lang="en-US" i="1" dirty="0"/>
              <a:t>CH</a:t>
            </a:r>
            <a:r>
              <a:rPr lang="en-US" i="1" baseline="-25000" dirty="0"/>
              <a:t>1</a:t>
            </a:r>
            <a:r>
              <a:rPr lang="en-US" dirty="0"/>
              <a:t>  and </a:t>
            </a:r>
            <a:r>
              <a:rPr lang="en-US" i="1" dirty="0"/>
              <a:t>CH</a:t>
            </a:r>
            <a:r>
              <a:rPr lang="en-US" i="1" baseline="-25000" dirty="0"/>
              <a:t>4</a:t>
            </a:r>
            <a:r>
              <a:rPr lang="en-US" dirty="0"/>
              <a:t> are OFF, the energy stored in the inductor L drives </a:t>
            </a:r>
            <a:r>
              <a:rPr lang="en-US" i="1" dirty="0" err="1"/>
              <a:t>i</a:t>
            </a:r>
            <a:r>
              <a:rPr lang="en-US" i="1" baseline="-25000" dirty="0" err="1"/>
              <a:t>O</a:t>
            </a:r>
            <a:r>
              <a:rPr lang="en-US" dirty="0"/>
              <a:t> through  </a:t>
            </a:r>
            <a:r>
              <a:rPr lang="en-US" i="1" dirty="0"/>
              <a:t>D</a:t>
            </a:r>
            <a:r>
              <a:rPr lang="en-US" i="1" baseline="-25000" dirty="0"/>
              <a:t>2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D</a:t>
            </a:r>
            <a:r>
              <a:rPr lang="en-US" i="1" baseline="-25000" dirty="0"/>
              <a:t>3</a:t>
            </a:r>
            <a:r>
              <a:rPr lang="en-US" dirty="0"/>
              <a:t>  in the same direction, but output voltage   </a:t>
            </a:r>
            <a:r>
              <a:rPr lang="en-US" i="1" dirty="0" err="1"/>
              <a:t>v</a:t>
            </a:r>
            <a:r>
              <a:rPr lang="en-US" i="1" baseline="-25000" dirty="0" err="1"/>
              <a:t>O</a:t>
            </a:r>
            <a:r>
              <a:rPr lang="en-US" i="1" dirty="0"/>
              <a:t> = -V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903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795" name="Rectangle 3"/>
          <p:cNvSpPr>
            <a:spLocks noChangeArrowheads="1"/>
          </p:cNvSpPr>
          <p:nvPr/>
        </p:nvSpPr>
        <p:spPr bwMode="auto">
          <a:xfrm>
            <a:off x="228600" y="990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1800" b="0"/>
          </a:p>
        </p:txBody>
      </p:sp>
      <p:sp>
        <p:nvSpPr>
          <p:cNvPr id="144179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553200" y="6324600"/>
            <a:ext cx="685800" cy="381000"/>
          </a:xfrm>
          <a:prstGeom prst="actionButtonBackPrevious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4179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467600" y="6324600"/>
            <a:ext cx="609600" cy="381000"/>
          </a:xfrm>
          <a:prstGeom prst="actionButtonForwardNex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41798" name="Rectangle 6"/>
          <p:cNvSpPr>
            <a:spLocks noChangeArrowheads="1"/>
          </p:cNvSpPr>
          <p:nvPr/>
        </p:nvSpPr>
        <p:spPr bwMode="auto">
          <a:xfrm>
            <a:off x="6553200" y="6229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B09DFFAC-5609-48AA-9BD7-10CE7E9CC822}" type="slidenum">
              <a:rPr lang="en-US" sz="1600" i="1"/>
              <a:pPr algn="r">
                <a:spcBef>
                  <a:spcPct val="0"/>
                </a:spcBef>
                <a:buFontTx/>
                <a:buNone/>
              </a:pPr>
              <a:t>31</a:t>
            </a:fld>
            <a:endParaRPr lang="en-US" sz="1600" i="1"/>
          </a:p>
        </p:txBody>
      </p:sp>
      <p:sp>
        <p:nvSpPr>
          <p:cNvPr id="144180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6233" y="1173956"/>
            <a:ext cx="8305800" cy="4114800"/>
          </a:xfrm>
        </p:spPr>
        <p:txBody>
          <a:bodyPr/>
          <a:lstStyle/>
          <a:p>
            <a:r>
              <a:rPr lang="en-US" sz="3600" dirty="0"/>
              <a:t>Therefore the chopper operates in the fourth quadrant.</a:t>
            </a:r>
          </a:p>
          <a:p>
            <a:pPr algn="just"/>
            <a:r>
              <a:rPr lang="en-US" dirty="0"/>
              <a:t>When </a:t>
            </a:r>
            <a:r>
              <a:rPr lang="en-US" i="1" dirty="0"/>
              <a:t>CH</a:t>
            </a:r>
            <a:r>
              <a:rPr lang="en-US" i="1" baseline="-25000" dirty="0"/>
              <a:t>2</a:t>
            </a:r>
            <a:r>
              <a:rPr lang="en-US" dirty="0"/>
              <a:t>  and </a:t>
            </a:r>
            <a:r>
              <a:rPr lang="en-US" i="1" dirty="0"/>
              <a:t>CH</a:t>
            </a:r>
            <a:r>
              <a:rPr lang="en-US" i="1" baseline="-25000" dirty="0"/>
              <a:t>3</a:t>
            </a:r>
            <a:r>
              <a:rPr lang="en-US" dirty="0"/>
              <a:t> are triggered, the load current  </a:t>
            </a:r>
            <a:r>
              <a:rPr lang="en-US" i="1" dirty="0" err="1"/>
              <a:t>i</a:t>
            </a:r>
            <a:r>
              <a:rPr lang="en-US" i="1" baseline="-25000" dirty="0" err="1"/>
              <a:t>O</a:t>
            </a:r>
            <a:r>
              <a:rPr lang="en-US" i="1" baseline="-25000" dirty="0"/>
              <a:t>  </a:t>
            </a:r>
            <a:r>
              <a:rPr lang="en-US" dirty="0"/>
              <a:t>flows in opposite direction &amp; output voltage </a:t>
            </a:r>
            <a:r>
              <a:rPr lang="en-US" i="1" dirty="0" err="1"/>
              <a:t>v</a:t>
            </a:r>
            <a:r>
              <a:rPr lang="en-US" i="1" baseline="-25000" dirty="0" err="1"/>
              <a:t>O</a:t>
            </a:r>
            <a:r>
              <a:rPr lang="en-US" i="1" dirty="0"/>
              <a:t> = -V</a:t>
            </a:r>
            <a:r>
              <a:rPr lang="en-US" dirty="0"/>
              <a:t>.</a:t>
            </a:r>
          </a:p>
          <a:p>
            <a:r>
              <a:rPr lang="en-US" dirty="0"/>
              <a:t> Since both </a:t>
            </a:r>
            <a:r>
              <a:rPr lang="en-US" i="1" dirty="0" err="1"/>
              <a:t>i</a:t>
            </a:r>
            <a:r>
              <a:rPr lang="en-US" i="1" baseline="-25000" dirty="0" err="1"/>
              <a:t>O</a:t>
            </a:r>
            <a:r>
              <a:rPr lang="en-US" i="1" baseline="-25000" dirty="0"/>
              <a:t>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err="1"/>
              <a:t>v</a:t>
            </a:r>
            <a:r>
              <a:rPr lang="en-US" i="1" baseline="-25000" dirty="0" err="1"/>
              <a:t>O</a:t>
            </a:r>
            <a:r>
              <a:rPr lang="en-US" dirty="0"/>
              <a:t>  are negative, the chopper operates in third quadrant.</a:t>
            </a:r>
          </a:p>
        </p:txBody>
      </p:sp>
    </p:spTree>
    <p:extLst>
      <p:ext uri="{BB962C8B-B14F-4D97-AF65-F5344CB8AC3E}">
        <p14:creationId xmlns:p14="http://schemas.microsoft.com/office/powerpoint/2010/main" val="173439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43" name="Rectangle 3"/>
          <p:cNvSpPr>
            <a:spLocks noChangeArrowheads="1"/>
          </p:cNvSpPr>
          <p:nvPr/>
        </p:nvSpPr>
        <p:spPr bwMode="auto">
          <a:xfrm>
            <a:off x="228600" y="990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1800" b="0"/>
          </a:p>
        </p:txBody>
      </p:sp>
      <p:sp>
        <p:nvSpPr>
          <p:cNvPr id="144384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553200" y="6324600"/>
            <a:ext cx="685800" cy="381000"/>
          </a:xfrm>
          <a:prstGeom prst="actionButtonBackPrevious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4384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467600" y="6324600"/>
            <a:ext cx="609600" cy="381000"/>
          </a:xfrm>
          <a:prstGeom prst="actionButtonForwardNex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43846" name="Rectangle 6"/>
          <p:cNvSpPr>
            <a:spLocks noChangeArrowheads="1"/>
          </p:cNvSpPr>
          <p:nvPr/>
        </p:nvSpPr>
        <p:spPr bwMode="auto">
          <a:xfrm>
            <a:off x="6553200" y="6229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7DFB7715-8E2D-46BE-BE94-0FDCE5901927}" type="slidenum">
              <a:rPr lang="en-US" sz="1600" i="1"/>
              <a:pPr algn="r">
                <a:spcBef>
                  <a:spcPct val="0"/>
                </a:spcBef>
                <a:buFontTx/>
                <a:buNone/>
              </a:pPr>
              <a:t>32</a:t>
            </a:fld>
            <a:endParaRPr lang="en-US" sz="1600" i="1"/>
          </a:p>
        </p:txBody>
      </p:sp>
      <p:sp>
        <p:nvSpPr>
          <p:cNvPr id="14438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8305800" cy="3733800"/>
          </a:xfrm>
        </p:spPr>
        <p:txBody>
          <a:bodyPr/>
          <a:lstStyle/>
          <a:p>
            <a:pPr algn="just"/>
            <a:r>
              <a:rPr lang="en-US" dirty="0"/>
              <a:t>When both </a:t>
            </a:r>
            <a:r>
              <a:rPr lang="en-US" i="1" dirty="0"/>
              <a:t>CH</a:t>
            </a:r>
            <a:r>
              <a:rPr lang="en-US" i="1" baseline="-25000" dirty="0"/>
              <a:t>2</a:t>
            </a:r>
            <a:r>
              <a:rPr lang="en-US" dirty="0"/>
              <a:t>  and </a:t>
            </a:r>
            <a:r>
              <a:rPr lang="en-US" i="1" dirty="0"/>
              <a:t>CH</a:t>
            </a:r>
            <a:r>
              <a:rPr lang="en-US" i="1" baseline="-25000" dirty="0"/>
              <a:t>3</a:t>
            </a:r>
            <a:r>
              <a:rPr lang="en-US" dirty="0"/>
              <a:t> are OFF, the load current </a:t>
            </a:r>
            <a:r>
              <a:rPr lang="en-US" i="1" dirty="0" err="1"/>
              <a:t>i</a:t>
            </a:r>
            <a:r>
              <a:rPr lang="en-US" i="1" baseline="-25000" dirty="0" err="1"/>
              <a:t>O</a:t>
            </a:r>
            <a:r>
              <a:rPr lang="en-US" dirty="0"/>
              <a:t> continues to flow in the same direction </a:t>
            </a:r>
            <a:r>
              <a:rPr lang="en-US" i="1" dirty="0"/>
              <a:t>D</a:t>
            </a:r>
            <a:r>
              <a:rPr lang="en-US" i="1" baseline="-25000" dirty="0"/>
              <a:t>1</a:t>
            </a:r>
            <a:r>
              <a:rPr lang="en-US" baseline="-25000" dirty="0"/>
              <a:t> </a:t>
            </a:r>
            <a:r>
              <a:rPr lang="en-US" dirty="0"/>
              <a:t>and</a:t>
            </a:r>
            <a:r>
              <a:rPr lang="en-US" i="1" baseline="-25000" dirty="0"/>
              <a:t> </a:t>
            </a:r>
            <a:r>
              <a:rPr lang="en-US" i="1" dirty="0"/>
              <a:t>D</a:t>
            </a:r>
            <a:r>
              <a:rPr lang="en-US" i="1" baseline="-25000" dirty="0"/>
              <a:t>4</a:t>
            </a:r>
            <a:r>
              <a:rPr lang="en-US" dirty="0"/>
              <a:t> and the output voltage      </a:t>
            </a:r>
            <a:r>
              <a:rPr lang="en-US" i="1" dirty="0" err="1"/>
              <a:t>v</a:t>
            </a:r>
            <a:r>
              <a:rPr lang="en-US" i="1" baseline="-25000" dirty="0" err="1"/>
              <a:t>O</a:t>
            </a:r>
            <a:r>
              <a:rPr lang="en-US" i="1" dirty="0"/>
              <a:t> = V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Therefore the chopper operates in second quadrant as </a:t>
            </a:r>
            <a:r>
              <a:rPr lang="en-US" i="1" dirty="0" err="1"/>
              <a:t>v</a:t>
            </a:r>
            <a:r>
              <a:rPr lang="en-US" i="1" baseline="-25000" dirty="0" err="1"/>
              <a:t>O</a:t>
            </a:r>
            <a:r>
              <a:rPr lang="en-US" dirty="0"/>
              <a:t>  is positive but </a:t>
            </a:r>
            <a:r>
              <a:rPr lang="en-US" i="1" dirty="0" err="1"/>
              <a:t>i</a:t>
            </a:r>
            <a:r>
              <a:rPr lang="en-US" i="1" baseline="-25000" dirty="0" err="1"/>
              <a:t>O</a:t>
            </a:r>
            <a:r>
              <a:rPr lang="en-US" dirty="0"/>
              <a:t> is negative.</a:t>
            </a:r>
          </a:p>
        </p:txBody>
      </p:sp>
    </p:spTree>
    <p:extLst>
      <p:ext uri="{BB962C8B-B14F-4D97-AF65-F5344CB8AC3E}">
        <p14:creationId xmlns:p14="http://schemas.microsoft.com/office/powerpoint/2010/main" val="287333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171" name="Rectangle 3"/>
          <p:cNvSpPr>
            <a:spLocks noChangeArrowheads="1"/>
          </p:cNvSpPr>
          <p:nvPr/>
        </p:nvSpPr>
        <p:spPr bwMode="auto">
          <a:xfrm>
            <a:off x="228600" y="990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1800" b="0"/>
          </a:p>
        </p:txBody>
      </p:sp>
      <p:sp>
        <p:nvSpPr>
          <p:cNvPr id="128717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553200" y="6324600"/>
            <a:ext cx="685800" cy="381000"/>
          </a:xfrm>
          <a:prstGeom prst="actionButtonBackPrevious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8717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467600" y="6324600"/>
            <a:ext cx="609600" cy="381000"/>
          </a:xfrm>
          <a:prstGeom prst="actionButtonForwardNex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87174" name="Rectangle 6"/>
          <p:cNvSpPr>
            <a:spLocks noChangeArrowheads="1"/>
          </p:cNvSpPr>
          <p:nvPr/>
        </p:nvSpPr>
        <p:spPr bwMode="auto">
          <a:xfrm>
            <a:off x="6553200" y="6229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5DB3E109-CCA2-4854-A9E9-7D2DD4E49225}" type="slidenum">
              <a:rPr lang="en-US" sz="1600" i="1"/>
              <a:pPr algn="r">
                <a:spcBef>
                  <a:spcPct val="0"/>
                </a:spcBef>
                <a:buFontTx/>
                <a:buNone/>
              </a:pPr>
              <a:t>4</a:t>
            </a:fld>
            <a:endParaRPr lang="en-US" sz="1600" i="1"/>
          </a:p>
        </p:txBody>
      </p:sp>
      <p:sp>
        <p:nvSpPr>
          <p:cNvPr id="128718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87181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step-down chopper with resistive load. </a:t>
            </a:r>
          </a:p>
          <a:p>
            <a:r>
              <a:rPr lang="en-US"/>
              <a:t>The thyristor in the circuit acts as a switch.</a:t>
            </a:r>
          </a:p>
          <a:p>
            <a:r>
              <a:rPr lang="en-US"/>
              <a:t> When thyristor is ON, supply voltage appears across the load </a:t>
            </a:r>
          </a:p>
          <a:p>
            <a:r>
              <a:rPr lang="en-US"/>
              <a:t>When thyristor is OFF, the voltage across the load will be zero. </a:t>
            </a:r>
          </a:p>
        </p:txBody>
      </p:sp>
    </p:spTree>
    <p:extLst>
      <p:ext uri="{BB962C8B-B14F-4D97-AF65-F5344CB8AC3E}">
        <p14:creationId xmlns:p14="http://schemas.microsoft.com/office/powerpoint/2010/main" val="70527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7" name="Rectangle 3"/>
          <p:cNvSpPr>
            <a:spLocks noChangeArrowheads="1"/>
          </p:cNvSpPr>
          <p:nvPr/>
        </p:nvSpPr>
        <p:spPr bwMode="auto">
          <a:xfrm>
            <a:off x="228600" y="990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1800" b="0"/>
          </a:p>
        </p:txBody>
      </p:sp>
      <p:sp>
        <p:nvSpPr>
          <p:cNvPr id="105062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553200" y="6324600"/>
            <a:ext cx="685800" cy="381000"/>
          </a:xfrm>
          <a:prstGeom prst="actionButtonBackPrevious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5062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467600" y="6324600"/>
            <a:ext cx="609600" cy="381000"/>
          </a:xfrm>
          <a:prstGeom prst="actionButtonForwardNex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50630" name="Rectangle 6"/>
          <p:cNvSpPr>
            <a:spLocks noChangeArrowheads="1"/>
          </p:cNvSpPr>
          <p:nvPr/>
        </p:nvSpPr>
        <p:spPr bwMode="auto">
          <a:xfrm>
            <a:off x="6553200" y="6229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AC675E26-545E-4341-9777-8148CCABB666}" type="slidenum">
              <a:rPr lang="en-US" sz="1600" i="1"/>
              <a:pPr algn="r">
                <a:spcBef>
                  <a:spcPct val="0"/>
                </a:spcBef>
                <a:buFontTx/>
                <a:buNone/>
              </a:pPr>
              <a:t>5</a:t>
            </a:fld>
            <a:endParaRPr lang="en-US" sz="1600" i="1"/>
          </a:p>
        </p:txBody>
      </p:sp>
      <p:sp>
        <p:nvSpPr>
          <p:cNvPr id="10506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Of Control</a:t>
            </a:r>
          </a:p>
        </p:txBody>
      </p:sp>
      <p:sp>
        <p:nvSpPr>
          <p:cNvPr id="105063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output dc voltage can be varied by the following methods.</a:t>
            </a:r>
          </a:p>
          <a:p>
            <a:pPr lvl="1"/>
            <a:r>
              <a:rPr lang="en-US" sz="3200"/>
              <a:t>Pulse width modulation control or constant frequency operation.</a:t>
            </a:r>
          </a:p>
          <a:p>
            <a:pPr lvl="1"/>
            <a:r>
              <a:rPr lang="en-US" sz="3200"/>
              <a:t>Variable frequency control.</a:t>
            </a:r>
          </a:p>
        </p:txBody>
      </p:sp>
    </p:spTree>
    <p:extLst>
      <p:ext uri="{BB962C8B-B14F-4D97-AF65-F5344CB8AC3E}">
        <p14:creationId xmlns:p14="http://schemas.microsoft.com/office/powerpoint/2010/main" val="21484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43" name="Rectangle 3"/>
          <p:cNvSpPr>
            <a:spLocks noChangeArrowheads="1"/>
          </p:cNvSpPr>
          <p:nvPr/>
        </p:nvSpPr>
        <p:spPr bwMode="auto">
          <a:xfrm>
            <a:off x="228600" y="990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1800" b="0"/>
          </a:p>
        </p:txBody>
      </p:sp>
      <p:sp>
        <p:nvSpPr>
          <p:cNvPr id="129024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553200" y="6324600"/>
            <a:ext cx="685800" cy="381000"/>
          </a:xfrm>
          <a:prstGeom prst="actionButtonBackPrevious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9024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467600" y="6324600"/>
            <a:ext cx="609600" cy="381000"/>
          </a:xfrm>
          <a:prstGeom prst="actionButtonForwardNex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90246" name="Rectangle 6"/>
          <p:cNvSpPr>
            <a:spLocks noChangeArrowheads="1"/>
          </p:cNvSpPr>
          <p:nvPr/>
        </p:nvSpPr>
        <p:spPr bwMode="auto">
          <a:xfrm>
            <a:off x="6553200" y="6229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4EC1BF89-A88D-46CF-90DA-AB3D771EBCF5}" type="slidenum">
              <a:rPr lang="en-US" sz="1600" i="1"/>
              <a:pPr algn="r">
                <a:spcBef>
                  <a:spcPct val="0"/>
                </a:spcBef>
                <a:buFontTx/>
                <a:buNone/>
              </a:pPr>
              <a:t>6</a:t>
            </a:fld>
            <a:endParaRPr lang="en-US" sz="1600" i="1"/>
          </a:p>
        </p:txBody>
      </p:sp>
      <p:sp>
        <p:nvSpPr>
          <p:cNvPr id="12902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Pulse Width Modulation</a:t>
            </a:r>
          </a:p>
        </p:txBody>
      </p:sp>
      <p:sp>
        <p:nvSpPr>
          <p:cNvPr id="129025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t</a:t>
            </a:r>
            <a:r>
              <a:rPr lang="en-US" i="1" baseline="-25000"/>
              <a:t>ON</a:t>
            </a:r>
            <a:r>
              <a:rPr lang="en-US"/>
              <a:t> is varied keeping chopping frequency ‘</a:t>
            </a:r>
            <a:r>
              <a:rPr lang="en-US" i="1"/>
              <a:t>f’</a:t>
            </a:r>
            <a:r>
              <a:rPr lang="en-US"/>
              <a:t> &amp; chopping period ‘T’ constant.</a:t>
            </a:r>
          </a:p>
          <a:p>
            <a:r>
              <a:rPr lang="en-US"/>
              <a:t>Output voltage is varied by varying the ON time </a:t>
            </a:r>
            <a:r>
              <a:rPr lang="en-US" i="1"/>
              <a:t>t</a:t>
            </a:r>
            <a:r>
              <a:rPr lang="en-US" i="1" baseline="-25000"/>
              <a:t>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2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5" name="Rectangle 3"/>
          <p:cNvSpPr>
            <a:spLocks noChangeArrowheads="1"/>
          </p:cNvSpPr>
          <p:nvPr/>
        </p:nvSpPr>
        <p:spPr bwMode="auto">
          <a:xfrm>
            <a:off x="228600" y="990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1800" b="0"/>
          </a:p>
        </p:txBody>
      </p:sp>
      <p:sp>
        <p:nvSpPr>
          <p:cNvPr id="105267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553200" y="6324600"/>
            <a:ext cx="685800" cy="381000"/>
          </a:xfrm>
          <a:prstGeom prst="actionButtonBackPrevious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5267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467600" y="6324600"/>
            <a:ext cx="609600" cy="381000"/>
          </a:xfrm>
          <a:prstGeom prst="actionButtonForwardNex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52678" name="Rectangle 6"/>
          <p:cNvSpPr>
            <a:spLocks noChangeArrowheads="1"/>
          </p:cNvSpPr>
          <p:nvPr/>
        </p:nvSpPr>
        <p:spPr bwMode="auto">
          <a:xfrm>
            <a:off x="6553200" y="6229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AF6F314B-E4EF-4936-AE1F-B655804B8E98}" type="slidenum">
              <a:rPr lang="en-US" sz="1600" i="1"/>
              <a:pPr algn="r">
                <a:spcBef>
                  <a:spcPct val="0"/>
                </a:spcBef>
                <a:buFontTx/>
                <a:buNone/>
              </a:pPr>
              <a:t>7</a:t>
            </a:fld>
            <a:endParaRPr lang="en-US" sz="1600" i="1"/>
          </a:p>
        </p:txBody>
      </p:sp>
      <p:pic>
        <p:nvPicPr>
          <p:cNvPr id="1052686" name="Picture 14"/>
          <p:cNvPicPr>
            <a:picLocks noGrp="1" noChangeAspect="1" noChangeArrowheads="1"/>
          </p:cNvPicPr>
          <p:nvPr>
            <p:ph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38200" y="685800"/>
            <a:ext cx="5791200" cy="56292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57967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315" name="Rectangle 3"/>
          <p:cNvSpPr>
            <a:spLocks noChangeArrowheads="1"/>
          </p:cNvSpPr>
          <p:nvPr/>
        </p:nvSpPr>
        <p:spPr bwMode="auto">
          <a:xfrm>
            <a:off x="228600" y="990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1800" b="0"/>
          </a:p>
        </p:txBody>
      </p:sp>
      <p:sp>
        <p:nvSpPr>
          <p:cNvPr id="129331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553200" y="6324600"/>
            <a:ext cx="685800" cy="381000"/>
          </a:xfrm>
          <a:prstGeom prst="actionButtonBackPrevious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9331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467600" y="6324600"/>
            <a:ext cx="609600" cy="381000"/>
          </a:xfrm>
          <a:prstGeom prst="actionButtonForwardNex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93318" name="Rectangle 6"/>
          <p:cNvSpPr>
            <a:spLocks noChangeArrowheads="1"/>
          </p:cNvSpPr>
          <p:nvPr/>
        </p:nvSpPr>
        <p:spPr bwMode="auto">
          <a:xfrm>
            <a:off x="6553200" y="6229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E0E0F352-7F88-407D-9907-363051CEB861}" type="slidenum">
              <a:rPr lang="en-US" sz="1600" i="1"/>
              <a:pPr algn="r">
                <a:spcBef>
                  <a:spcPct val="0"/>
                </a:spcBef>
                <a:buFontTx/>
                <a:buNone/>
              </a:pPr>
              <a:t>8</a:t>
            </a:fld>
            <a:endParaRPr lang="en-US" sz="1600" i="1"/>
          </a:p>
        </p:txBody>
      </p:sp>
      <p:sp>
        <p:nvSpPr>
          <p:cNvPr id="129332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Frequency Control</a:t>
            </a:r>
          </a:p>
        </p:txBody>
      </p:sp>
      <p:sp>
        <p:nvSpPr>
          <p:cNvPr id="1293324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Chopping frequency </a:t>
            </a:r>
            <a:r>
              <a:rPr lang="en-US" i="1"/>
              <a:t>‘f’</a:t>
            </a:r>
            <a:r>
              <a:rPr lang="en-US"/>
              <a:t> is varied keeping either </a:t>
            </a:r>
            <a:r>
              <a:rPr lang="en-US" i="1"/>
              <a:t>t</a:t>
            </a:r>
            <a:r>
              <a:rPr lang="en-US" i="1" baseline="-25000"/>
              <a:t>ON</a:t>
            </a:r>
            <a:r>
              <a:rPr lang="en-US" i="1"/>
              <a:t>  </a:t>
            </a:r>
            <a:r>
              <a:rPr lang="en-US"/>
              <a:t>or </a:t>
            </a:r>
            <a:r>
              <a:rPr lang="en-US" i="1"/>
              <a:t> t</a:t>
            </a:r>
            <a:r>
              <a:rPr lang="en-US" i="1" baseline="-25000"/>
              <a:t>OFF</a:t>
            </a:r>
            <a:r>
              <a:rPr lang="en-US" baseline="-25000"/>
              <a:t> </a:t>
            </a:r>
            <a:r>
              <a:rPr lang="en-US"/>
              <a:t> constant.</a:t>
            </a:r>
          </a:p>
          <a:p>
            <a:pPr>
              <a:lnSpc>
                <a:spcPct val="90000"/>
              </a:lnSpc>
            </a:pPr>
            <a:r>
              <a:rPr lang="en-US"/>
              <a:t>To obtain full output voltage range, frequency has to be varied over a wide range.</a:t>
            </a:r>
          </a:p>
          <a:p>
            <a:pPr>
              <a:lnSpc>
                <a:spcPct val="90000"/>
              </a:lnSpc>
            </a:pPr>
            <a:r>
              <a:rPr lang="en-US"/>
              <a:t>This method produces harmonics in the output and for large  </a:t>
            </a:r>
            <a:r>
              <a:rPr lang="en-US" i="1"/>
              <a:t>t</a:t>
            </a:r>
            <a:r>
              <a:rPr lang="en-US" i="1" baseline="-25000"/>
              <a:t>OFF</a:t>
            </a:r>
            <a:r>
              <a:rPr lang="en-US" i="1"/>
              <a:t>  </a:t>
            </a:r>
            <a:r>
              <a:rPr lang="en-US"/>
              <a:t>load current may become discontinuous</a:t>
            </a:r>
          </a:p>
        </p:txBody>
      </p:sp>
    </p:spTree>
    <p:extLst>
      <p:ext uri="{BB962C8B-B14F-4D97-AF65-F5344CB8AC3E}">
        <p14:creationId xmlns:p14="http://schemas.microsoft.com/office/powerpoint/2010/main" val="120317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3" name="Rectangle 3"/>
          <p:cNvSpPr>
            <a:spLocks noChangeArrowheads="1"/>
          </p:cNvSpPr>
          <p:nvPr/>
        </p:nvSpPr>
        <p:spPr bwMode="auto">
          <a:xfrm>
            <a:off x="228600" y="990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1800" b="0"/>
          </a:p>
        </p:txBody>
      </p:sp>
      <p:sp>
        <p:nvSpPr>
          <p:cNvPr id="105472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553200" y="6324600"/>
            <a:ext cx="685800" cy="381000"/>
          </a:xfrm>
          <a:prstGeom prst="actionButtonBackPrevious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5472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467600" y="6324600"/>
            <a:ext cx="609600" cy="381000"/>
          </a:xfrm>
          <a:prstGeom prst="actionButtonForwardNex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54726" name="Rectangle 6"/>
          <p:cNvSpPr>
            <a:spLocks noChangeArrowheads="1"/>
          </p:cNvSpPr>
          <p:nvPr/>
        </p:nvSpPr>
        <p:spPr bwMode="auto">
          <a:xfrm>
            <a:off x="6553200" y="6229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975ACF80-DEB1-44DA-8CBB-859AD06DB44D}" type="slidenum">
              <a:rPr lang="en-US" sz="1600" i="1"/>
              <a:pPr algn="r">
                <a:spcBef>
                  <a:spcPct val="0"/>
                </a:spcBef>
                <a:buFontTx/>
                <a:buNone/>
              </a:pPr>
              <a:t>9</a:t>
            </a:fld>
            <a:endParaRPr lang="en-US" sz="1600" i="1"/>
          </a:p>
        </p:txBody>
      </p:sp>
      <p:pic>
        <p:nvPicPr>
          <p:cNvPr id="1054730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14400" y="685800"/>
            <a:ext cx="6096000" cy="564038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85457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ustom 3">
      <a:majorFont>
        <a:latin typeface="Mongolian Baiti"/>
        <a:ea typeface=""/>
        <a:cs typeface=""/>
      </a:majorFont>
      <a:minorFont>
        <a:latin typeface="Microsoft Jheng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solidFill>
            <a:schemeClr val="tx1"/>
          </a:solidFill>
          <a:miter lim="800000"/>
          <a:headEnd/>
          <a:tailEnd/>
        </a:ln>
        <a:effectLst/>
      </a:spPr>
      <a:bodyPr>
        <a:spAutoFit/>
      </a:bodyPr>
      <a:lstStyle>
        <a:defPPr algn="ctr">
          <a:spcBef>
            <a:spcPct val="50000"/>
          </a:spcBef>
          <a:defRPr dirty="0">
            <a:solidFill>
              <a:schemeClr val="bg1">
                <a:lumMod val="1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7094</TotalTime>
  <Words>1201</Words>
  <Application>Microsoft Office PowerPoint</Application>
  <PresentationFormat>On-screen Show (4:3)</PresentationFormat>
  <Paragraphs>185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Microsoft JhengHei</vt:lpstr>
      <vt:lpstr>Arial</vt:lpstr>
      <vt:lpstr>Calibri</vt:lpstr>
      <vt:lpstr>Mongolian Baiti</vt:lpstr>
      <vt:lpstr>Symbol</vt:lpstr>
      <vt:lpstr>Wingdings</vt:lpstr>
      <vt:lpstr>Office Theme</vt:lpstr>
      <vt:lpstr>Choppers</vt:lpstr>
      <vt:lpstr>Choppers are of Two Types</vt:lpstr>
      <vt:lpstr>Principle Of  Step-down Chopper</vt:lpstr>
      <vt:lpstr>PowerPoint Presentation</vt:lpstr>
      <vt:lpstr>Methods Of Control</vt:lpstr>
      <vt:lpstr>Pulse Width Modulation</vt:lpstr>
      <vt:lpstr>PowerPoint Presentation</vt:lpstr>
      <vt:lpstr>Variable Frequency Control</vt:lpstr>
      <vt:lpstr>PowerPoint Presentation</vt:lpstr>
      <vt:lpstr>Step-down Chopper With R-L Load</vt:lpstr>
      <vt:lpstr>PowerPoint Presentation</vt:lpstr>
      <vt:lpstr>PowerPoint Presentation</vt:lpstr>
      <vt:lpstr>Principle Of Step-up Chopper</vt:lpstr>
      <vt:lpstr>Classification Of Choppers</vt:lpstr>
      <vt:lpstr>Class A Chopper</vt:lpstr>
      <vt:lpstr>PowerPoint Presentation</vt:lpstr>
      <vt:lpstr>PowerPoint Presentation</vt:lpstr>
      <vt:lpstr>Class B Chopper</vt:lpstr>
      <vt:lpstr>PowerPoint Presentation</vt:lpstr>
      <vt:lpstr>PowerPoint Presentation</vt:lpstr>
      <vt:lpstr>Class C Chopper</vt:lpstr>
      <vt:lpstr>PowerPoint Presentation</vt:lpstr>
      <vt:lpstr>PowerPoint Presentation</vt:lpstr>
      <vt:lpstr>PowerPoint Presentation</vt:lpstr>
      <vt:lpstr>Class D Chopper</vt:lpstr>
      <vt:lpstr>PowerPoint Presentation</vt:lpstr>
      <vt:lpstr>PowerPoint Presentation</vt:lpstr>
      <vt:lpstr>Class E Chopper</vt:lpstr>
      <vt:lpstr>Four Quadrant Operation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rijil</dc:creator>
  <cp:lastModifiedBy>NIKHIL</cp:lastModifiedBy>
  <cp:revision>667</cp:revision>
  <dcterms:created xsi:type="dcterms:W3CDTF">2012-03-22T16:43:41Z</dcterms:created>
  <dcterms:modified xsi:type="dcterms:W3CDTF">2021-11-11T07:18:11Z</dcterms:modified>
</cp:coreProperties>
</file>