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notesMasterIdLst>
    <p:notesMasterId r:id="rId15"/>
  </p:notesMasterIdLst>
  <p:sldIdLst>
    <p:sldId id="257" r:id="rId5"/>
    <p:sldId id="324" r:id="rId6"/>
    <p:sldId id="326" r:id="rId7"/>
    <p:sldId id="259" r:id="rId8"/>
    <p:sldId id="327" r:id="rId9"/>
    <p:sldId id="328" r:id="rId10"/>
    <p:sldId id="329" r:id="rId11"/>
    <p:sldId id="330" r:id="rId12"/>
    <p:sldId id="331" r:id="rId13"/>
    <p:sldId id="29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AC6346-4F79-456D-8784-60F0BD64FF5C}" v="24" dt="2024-12-01T10:11:22.3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8BEC7-5E31-4BC6-B8B4-290484052EB8}" type="datetimeFigureOut">
              <a:rPr lang="en-IN" smtClean="0"/>
              <a:t>01-12-2024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5BB319-7B8A-4E12-B124-2632241394B1}" type="slidenum">
              <a:rPr lang="en-IN" smtClean="0"/>
              <a:t>‹#›</a:t>
            </a:fld>
            <a:endParaRPr lang="en-IN"/>
          </a:p>
        </p:txBody>
      </p:sp>
    </p:spTree>
    <p:extLst>
      <p:ext uri="{BB962C8B-B14F-4D97-AF65-F5344CB8AC3E}">
        <p14:creationId xmlns:p14="http://schemas.microsoft.com/office/powerpoint/2010/main" val="3629773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2</a:t>
            </a:fld>
            <a:endParaRPr lang="en-US" dirty="0"/>
          </a:p>
        </p:txBody>
      </p:sp>
    </p:spTree>
    <p:extLst>
      <p:ext uri="{BB962C8B-B14F-4D97-AF65-F5344CB8AC3E}">
        <p14:creationId xmlns:p14="http://schemas.microsoft.com/office/powerpoint/2010/main" val="2196618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3</a:t>
            </a:fld>
            <a:endParaRPr lang="en-US" dirty="0"/>
          </a:p>
        </p:txBody>
      </p:sp>
    </p:spTree>
    <p:extLst>
      <p:ext uri="{BB962C8B-B14F-4D97-AF65-F5344CB8AC3E}">
        <p14:creationId xmlns:p14="http://schemas.microsoft.com/office/powerpoint/2010/main" val="626382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5</a:t>
            </a:fld>
            <a:endParaRPr lang="en-US" dirty="0"/>
          </a:p>
        </p:txBody>
      </p:sp>
    </p:spTree>
    <p:extLst>
      <p:ext uri="{BB962C8B-B14F-4D97-AF65-F5344CB8AC3E}">
        <p14:creationId xmlns:p14="http://schemas.microsoft.com/office/powerpoint/2010/main" val="626382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7</a:t>
            </a:fld>
            <a:endParaRPr lang="en-US" dirty="0"/>
          </a:p>
        </p:txBody>
      </p:sp>
    </p:spTree>
    <p:extLst>
      <p:ext uri="{BB962C8B-B14F-4D97-AF65-F5344CB8AC3E}">
        <p14:creationId xmlns:p14="http://schemas.microsoft.com/office/powerpoint/2010/main" val="478568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8</a:t>
            </a:fld>
            <a:endParaRPr lang="en-US" dirty="0"/>
          </a:p>
        </p:txBody>
      </p:sp>
    </p:spTree>
    <p:extLst>
      <p:ext uri="{BB962C8B-B14F-4D97-AF65-F5344CB8AC3E}">
        <p14:creationId xmlns:p14="http://schemas.microsoft.com/office/powerpoint/2010/main" val="1397019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10</a:t>
            </a:fld>
            <a:endParaRPr lang="en-US" dirty="0"/>
          </a:p>
        </p:txBody>
      </p:sp>
    </p:spTree>
    <p:extLst>
      <p:ext uri="{BB962C8B-B14F-4D97-AF65-F5344CB8AC3E}">
        <p14:creationId xmlns:p14="http://schemas.microsoft.com/office/powerpoint/2010/main" val="1599872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77334" y="694944"/>
            <a:ext cx="3931919" cy="2763442"/>
          </a:xfrm>
        </p:spPr>
        <p:txBody>
          <a:bodyPr lIns="0" tIns="0" rIns="0" bIns="0">
            <a:noAutofit/>
          </a:bodyPr>
          <a:lstStyle>
            <a:lvl1pPr>
              <a:lnSpc>
                <a:spcPts val="4500"/>
              </a:lnSpc>
              <a:defRPr sz="4000"/>
            </a:lvl1pPr>
          </a:lstStyle>
          <a:p>
            <a:r>
              <a:rPr lang="en-US"/>
              <a:t>Click to edit Master title style</a:t>
            </a:r>
            <a:endParaRPr lang="en-US" dirty="0"/>
          </a:p>
        </p:txBody>
      </p:sp>
      <p:sp>
        <p:nvSpPr>
          <p:cNvPr id="5" name="Subtitle 2">
            <a:extLst>
              <a:ext uri="{FF2B5EF4-FFF2-40B4-BE49-F238E27FC236}">
                <a16:creationId xmlns:a16="http://schemas.microsoft.com/office/drawing/2014/main" id="{19D2F740-9D68-14D7-A2BD-C7AF3ED65878}"/>
              </a:ext>
            </a:extLst>
          </p:cNvPr>
          <p:cNvSpPr>
            <a:spLocks noGrp="1"/>
          </p:cNvSpPr>
          <p:nvPr>
            <p:ph type="subTitle" idx="12" hasCustomPrompt="1"/>
          </p:nvPr>
        </p:nvSpPr>
        <p:spPr>
          <a:xfrm>
            <a:off x="5753101" y="694944"/>
            <a:ext cx="4805362" cy="1211575"/>
          </a:xfrm>
        </p:spPr>
        <p:txBody>
          <a:bodyPr lIns="0" tIns="0" rIns="0" bIns="0" anchor="t" anchorCtr="0">
            <a:normAutofit/>
          </a:bodyPr>
          <a:lstStyle>
            <a:lvl1pPr marL="0" indent="0" algn="l">
              <a:buNone/>
              <a:defRPr sz="2800" b="1" cap="all" baseline="0">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sp>
        <p:nvSpPr>
          <p:cNvPr id="7" name="Text Placeholder 2">
            <a:extLst>
              <a:ext uri="{FF2B5EF4-FFF2-40B4-BE49-F238E27FC236}">
                <a16:creationId xmlns:a16="http://schemas.microsoft.com/office/drawing/2014/main" id="{70D09E7E-72DE-59AE-3220-C9E02D690C97}"/>
              </a:ext>
            </a:extLst>
          </p:cNvPr>
          <p:cNvSpPr>
            <a:spLocks noGrp="1"/>
          </p:cNvSpPr>
          <p:nvPr>
            <p:ph idx="14" hasCustomPrompt="1"/>
          </p:nvPr>
        </p:nvSpPr>
        <p:spPr>
          <a:xfrm>
            <a:off x="677333" y="3607903"/>
            <a:ext cx="3931920" cy="2572122"/>
          </a:xfrm>
          <a:prstGeom prst="rect">
            <a:avLst/>
          </a:prstGeom>
        </p:spPr>
        <p:txBody>
          <a:bodyPr vert="horz" lIns="0" tIns="0" rIns="0" bIns="0" rtlCol="0">
            <a:normAutofit/>
          </a:bodyPr>
          <a:lstStyle>
            <a:lvl1pPr marL="0" indent="0">
              <a:lnSpc>
                <a:spcPts val="2400"/>
              </a:lnSpc>
              <a:buNone/>
              <a:defRPr/>
            </a:lvl1pPr>
            <a:lvl2pPr>
              <a:lnSpc>
                <a:spcPts val="2400"/>
              </a:lnSpc>
              <a:defRPr/>
            </a:lvl2pPr>
            <a:lvl3pPr>
              <a:lnSpc>
                <a:spcPts val="2400"/>
              </a:lnSpc>
              <a:defRPr/>
            </a:lvl3pPr>
            <a:lvl4pPr>
              <a:lnSpc>
                <a:spcPts val="2400"/>
              </a:lnSpc>
              <a:defRPr/>
            </a:lvl4pPr>
            <a:lvl5pPr>
              <a:lnSpc>
                <a:spcPts val="2400"/>
              </a:lnSpc>
              <a:defRPr/>
            </a:lvl5pPr>
          </a:lstStyle>
          <a:p>
            <a:pPr marL="342900" marR="0" lvl="0" indent="-342900" algn="l" defTabSz="457200" rtl="0" eaLnBrk="1" fontAlgn="auto" latinLnBrk="0" hangingPunct="1">
              <a:lnSpc>
                <a:spcPts val="2400"/>
              </a:lnSpc>
              <a:spcBef>
                <a:spcPts val="1000"/>
              </a:spcBef>
              <a:spcAft>
                <a:spcPts val="0"/>
              </a:spcAft>
              <a:buClr>
                <a:schemeClr val="tx1">
                  <a:lumMod val="85000"/>
                  <a:lumOff val="15000"/>
                </a:schemeClr>
              </a:buClr>
              <a:buSzPct val="80000"/>
              <a:buFont typeface="Wingdings 3" charset="2"/>
              <a:buChar char=""/>
              <a:tabLst/>
              <a:defRPr/>
            </a:pPr>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hasCustomPrompt="1"/>
          </p:nvPr>
        </p:nvSpPr>
        <p:spPr>
          <a:xfrm>
            <a:off x="5753101" y="2157413"/>
            <a:ext cx="5753098" cy="4005643"/>
          </a:xfrm>
        </p:spPr>
        <p:txBody>
          <a:bodyPr lIns="0" tIns="0" rIns="0" bIns="0" anchor="t" anchorCtr="0"/>
          <a:lstStyle>
            <a:lvl1pPr marL="0" indent="0">
              <a:lnSpc>
                <a:spcPts val="3000"/>
              </a:lnSpc>
              <a:spcBef>
                <a:spcPts val="2800"/>
              </a:spcBef>
              <a:buNone/>
              <a:defRPr/>
            </a:lvl1pPr>
            <a:lvl2pPr marL="742950" indent="-285750">
              <a:lnSpc>
                <a:spcPts val="3000"/>
              </a:lnSpc>
              <a:spcBef>
                <a:spcPts val="2800"/>
              </a:spcBef>
              <a:buFont typeface="Wingdings 3" panose="05040102010807070707" pitchFamily="18" charset="2"/>
              <a:buChar char="u"/>
              <a:defRPr/>
            </a:lvl2pPr>
            <a:lvl3pPr marL="1200150" indent="-285750">
              <a:lnSpc>
                <a:spcPts val="3000"/>
              </a:lnSpc>
              <a:spcBef>
                <a:spcPts val="2800"/>
              </a:spcBef>
              <a:buFont typeface="Wingdings 3" panose="05040102010807070707" pitchFamily="18" charset="2"/>
              <a:buChar char="u"/>
              <a:defRPr/>
            </a:lvl3pPr>
            <a:lvl4pPr marL="1543050" indent="-171450">
              <a:lnSpc>
                <a:spcPts val="3000"/>
              </a:lnSpc>
              <a:spcBef>
                <a:spcPts val="2800"/>
              </a:spcBef>
              <a:buFont typeface="Wingdings 3" panose="05040102010807070707" pitchFamily="18" charset="2"/>
              <a:buChar char="u"/>
              <a:defRPr/>
            </a:lvl4pPr>
            <a:lvl5pPr marL="2000250" indent="-171450">
              <a:lnSpc>
                <a:spcPts val="3000"/>
              </a:lnSpc>
              <a:spcBef>
                <a:spcPts val="2800"/>
              </a:spcBef>
              <a:buFont typeface="Wingdings 3" panose="05040102010807070707" pitchFamily="18" charset="2"/>
              <a:buChar char="u"/>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BA300139-9769-561C-12A0-4A466D0741A2}"/>
              </a:ext>
            </a:extLst>
          </p:cNvPr>
          <p:cNvSpPr>
            <a:spLocks noGrp="1"/>
          </p:cNvSpPr>
          <p:nvPr>
            <p:ph type="dt" sz="half" idx="15"/>
          </p:nvPr>
        </p:nvSpPr>
        <p:spPr/>
        <p:txBody>
          <a:bodyPr/>
          <a:lstStyle/>
          <a:p>
            <a:fld id="{88FD4BCE-35F6-425E-BEE7-07902E8BBFFC}" type="datetimeFigureOut">
              <a:rPr lang="en-US" smtClean="0"/>
              <a:pPr/>
              <a:t>12/1/2024</a:t>
            </a:fld>
            <a:endParaRPr lang="en-US" dirty="0"/>
          </a:p>
        </p:txBody>
      </p:sp>
      <p:sp>
        <p:nvSpPr>
          <p:cNvPr id="10" name="Footer Placeholder 9">
            <a:extLst>
              <a:ext uri="{FF2B5EF4-FFF2-40B4-BE49-F238E27FC236}">
                <a16:creationId xmlns:a16="http://schemas.microsoft.com/office/drawing/2014/main" id="{F4BEE22E-6B38-F772-940C-BDD74D402C17}"/>
              </a:ext>
            </a:extLst>
          </p:cNvPr>
          <p:cNvSpPr>
            <a:spLocks noGrp="1"/>
          </p:cNvSpPr>
          <p:nvPr>
            <p:ph type="ftr" sz="quarter" idx="16"/>
          </p:nvPr>
        </p:nvSpPr>
        <p:spPr/>
        <p:txBody>
          <a:bodyPr/>
          <a:lstStyle/>
          <a:p>
            <a:endParaRPr lang="en-US" dirty="0"/>
          </a:p>
        </p:txBody>
      </p:sp>
    </p:spTree>
    <p:extLst>
      <p:ext uri="{BB962C8B-B14F-4D97-AF65-F5344CB8AC3E}">
        <p14:creationId xmlns:p14="http://schemas.microsoft.com/office/powerpoint/2010/main" val="3826125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le and Subtitle">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E195471-80E6-2173-AB78-E4AE69292A67}"/>
              </a:ext>
              <a:ext uri="{C183D7F6-B498-43B3-948B-1728B52AA6E4}">
                <adec:decorative xmlns:adec="http://schemas.microsoft.com/office/drawing/2017/decorative" val="1"/>
              </a:ext>
            </a:extLst>
          </p:cNvPr>
          <p:cNvGrpSpPr/>
          <p:nvPr userDrawn="1"/>
        </p:nvGrpSpPr>
        <p:grpSpPr>
          <a:xfrm flipH="1">
            <a:off x="1563663" y="856093"/>
            <a:ext cx="9064674" cy="5145815"/>
            <a:chOff x="1400539" y="700853"/>
            <a:chExt cx="9699638" cy="5506270"/>
          </a:xfrm>
        </p:grpSpPr>
        <p:sp>
          <p:nvSpPr>
            <p:cNvPr id="4" name="Oval 3">
              <a:extLst>
                <a:ext uri="{FF2B5EF4-FFF2-40B4-BE49-F238E27FC236}">
                  <a16:creationId xmlns:a16="http://schemas.microsoft.com/office/drawing/2014/main" id="{F183DD5A-FAA9-3AB5-A277-0BD8F58B7AC9}"/>
                </a:ext>
              </a:extLst>
            </p:cNvPr>
            <p:cNvSpPr/>
            <p:nvPr userDrawn="1"/>
          </p:nvSpPr>
          <p:spPr>
            <a:xfrm>
              <a:off x="1400539" y="700853"/>
              <a:ext cx="5506270" cy="5506270"/>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22BF3AA-2377-DDB1-A0FA-B1CEAEC0FCE9}"/>
                </a:ext>
              </a:extLst>
            </p:cNvPr>
            <p:cNvSpPr/>
            <p:nvPr userDrawn="1"/>
          </p:nvSpPr>
          <p:spPr>
            <a:xfrm>
              <a:off x="5593907" y="700853"/>
              <a:ext cx="5506270" cy="5506270"/>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D1324873-CBF5-A3C4-2FED-7A74AB030421}"/>
                </a:ext>
              </a:extLst>
            </p:cNvPr>
            <p:cNvSpPr/>
            <p:nvPr userDrawn="1"/>
          </p:nvSpPr>
          <p:spPr>
            <a:xfrm>
              <a:off x="5593907" y="1672186"/>
              <a:ext cx="1312902" cy="3563605"/>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ctrTitle" hasCustomPrompt="1"/>
          </p:nvPr>
        </p:nvSpPr>
        <p:spPr>
          <a:xfrm>
            <a:off x="685800" y="685799"/>
            <a:ext cx="10058400" cy="457200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sp>
        <p:nvSpPr>
          <p:cNvPr id="3" name="Subtitle 2"/>
          <p:cNvSpPr>
            <a:spLocks noGrp="1"/>
          </p:cNvSpPr>
          <p:nvPr>
            <p:ph type="subTitle" idx="1" hasCustomPrompt="1"/>
          </p:nvPr>
        </p:nvSpPr>
        <p:spPr>
          <a:xfrm>
            <a:off x="685799" y="5257798"/>
            <a:ext cx="10820397" cy="911425"/>
          </a:xfrm>
        </p:spPr>
        <p:txBody>
          <a:bodyPr lIns="0" tIns="0" rIns="0" bIns="0" anchor="b" anchorCtr="0">
            <a:normAutofit/>
          </a:bodyPr>
          <a:lstStyle>
            <a:lvl1pPr marL="0" indent="0" algn="l">
              <a:buNone/>
              <a:defRPr sz="3300" b="1">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427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 id="2147483750" r:id="rId12"/>
    <p:sldLayoutId id="2147483751" r:id="rId13"/>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Sales </a:t>
            </a:r>
            <a:r>
              <a:rPr lang="en-US" sz="7200" dirty="0"/>
              <a:t>Performance</a:t>
            </a:r>
            <a:r>
              <a:rPr lang="en-US" sz="8000" dirty="0"/>
              <a:t> Analysis </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Dinakar Kolla</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a:solidFill>
            <a:srgbClr val="9BA8B7"/>
          </a:solidFill>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B4EB3-85F1-8A77-09E4-9D41686BDAF4}"/>
              </a:ext>
            </a:extLst>
          </p:cNvPr>
          <p:cNvSpPr>
            <a:spLocks noGrp="1"/>
          </p:cNvSpPr>
          <p:nvPr>
            <p:ph type="ctrTitle"/>
          </p:nvPr>
        </p:nvSpPr>
        <p:spPr>
          <a:xfrm>
            <a:off x="685800" y="685799"/>
            <a:ext cx="10058400" cy="4572000"/>
          </a:xfrm>
        </p:spPr>
        <p:txBody>
          <a:bodyPr/>
          <a:lstStyle/>
          <a:p>
            <a:r>
              <a:rPr lang="en-US" dirty="0"/>
              <a:t>Thank you</a:t>
            </a:r>
          </a:p>
        </p:txBody>
      </p:sp>
      <p:sp>
        <p:nvSpPr>
          <p:cNvPr id="3" name="Subtitle 2">
            <a:extLst>
              <a:ext uri="{FF2B5EF4-FFF2-40B4-BE49-F238E27FC236}">
                <a16:creationId xmlns:a16="http://schemas.microsoft.com/office/drawing/2014/main" id="{FB1FE37F-A983-EE97-55B3-FC18A8719DCE}"/>
              </a:ext>
            </a:extLst>
          </p:cNvPr>
          <p:cNvSpPr>
            <a:spLocks noGrp="1"/>
          </p:cNvSpPr>
          <p:nvPr>
            <p:ph type="subTitle" idx="1"/>
          </p:nvPr>
        </p:nvSpPr>
        <p:spPr>
          <a:xfrm>
            <a:off x="685799" y="5648960"/>
            <a:ext cx="10820397" cy="520263"/>
          </a:xfrm>
        </p:spPr>
        <p:txBody>
          <a:bodyPr>
            <a:normAutofit/>
          </a:bodyPr>
          <a:lstStyle/>
          <a:p>
            <a:pPr algn="ctr"/>
            <a:r>
              <a:rPr lang="en-US" dirty="0"/>
              <a:t>Dinakar Kolla| Dinakarkolla8@gmail.com</a:t>
            </a:r>
          </a:p>
        </p:txBody>
      </p:sp>
    </p:spTree>
    <p:extLst>
      <p:ext uri="{BB962C8B-B14F-4D97-AF65-F5344CB8AC3E}">
        <p14:creationId xmlns:p14="http://schemas.microsoft.com/office/powerpoint/2010/main" val="2767128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648F2-D2C6-2AC5-DB3B-C7AB67FC8A33}"/>
              </a:ext>
            </a:extLst>
          </p:cNvPr>
          <p:cNvSpPr>
            <a:spLocks noGrp="1"/>
          </p:cNvSpPr>
          <p:nvPr>
            <p:ph type="title"/>
          </p:nvPr>
        </p:nvSpPr>
        <p:spPr/>
        <p:txBody>
          <a:bodyPr anchor="t"/>
          <a:lstStyle/>
          <a:p>
            <a:r>
              <a:rPr lang="en-US" sz="4400" dirty="0"/>
              <a:t>Agenda</a:t>
            </a:r>
            <a:endParaRPr lang="en-US" dirty="0"/>
          </a:p>
        </p:txBody>
      </p:sp>
      <p:sp>
        <p:nvSpPr>
          <p:cNvPr id="5" name="Content Placeholder 4">
            <a:extLst>
              <a:ext uri="{FF2B5EF4-FFF2-40B4-BE49-F238E27FC236}">
                <a16:creationId xmlns:a16="http://schemas.microsoft.com/office/drawing/2014/main" id="{E7FA86E3-B05F-1FAF-FE02-9EF319E0708B}"/>
              </a:ext>
            </a:extLst>
          </p:cNvPr>
          <p:cNvSpPr>
            <a:spLocks noGrp="1"/>
          </p:cNvSpPr>
          <p:nvPr>
            <p:ph idx="1"/>
          </p:nvPr>
        </p:nvSpPr>
        <p:spPr/>
        <p:txBody>
          <a:bodyPr/>
          <a:lstStyle/>
          <a:p>
            <a:endParaRPr lang="en-US" dirty="0"/>
          </a:p>
          <a:p>
            <a:pPr>
              <a:lnSpc>
                <a:spcPct val="150000"/>
              </a:lnSpc>
              <a:buFont typeface="Arial" panose="020B0604020202020204" pitchFamily="34" charset="0"/>
              <a:buChar char="•"/>
            </a:pPr>
            <a:r>
              <a:rPr lang="en-US" dirty="0"/>
              <a:t>Overview of sales performance across regions and items.</a:t>
            </a:r>
          </a:p>
          <a:p>
            <a:pPr>
              <a:lnSpc>
                <a:spcPct val="150000"/>
              </a:lnSpc>
              <a:buFont typeface="Arial" panose="020B0604020202020204" pitchFamily="34" charset="0"/>
              <a:buChar char="•"/>
            </a:pPr>
            <a:r>
              <a:rPr lang="en-US" dirty="0"/>
              <a:t>Analyzing revenue and profit trends by selecting individual or multiple regions</a:t>
            </a:r>
          </a:p>
          <a:p>
            <a:pPr>
              <a:lnSpc>
                <a:spcPct val="150000"/>
              </a:lnSpc>
              <a:buFont typeface="Arial" panose="020B0604020202020204" pitchFamily="34" charset="0"/>
              <a:buChar char="•"/>
            </a:pPr>
            <a:r>
              <a:rPr lang="en-US" dirty="0"/>
              <a:t>Identifying high-performing regions and items to focus on for achieving sales targets.</a:t>
            </a:r>
          </a:p>
          <a:p>
            <a:pPr>
              <a:lnSpc>
                <a:spcPct val="150000"/>
              </a:lnSpc>
              <a:buFont typeface="Arial" panose="020B0604020202020204" pitchFamily="34" charset="0"/>
              <a:buChar char="•"/>
            </a:pPr>
            <a:r>
              <a:rPr lang="en-US" dirty="0"/>
              <a:t>Defining the goal to achieve 150% of current sales targets by region for each item.</a:t>
            </a:r>
          </a:p>
          <a:p>
            <a:pPr>
              <a:lnSpc>
                <a:spcPct val="150000"/>
              </a:lnSpc>
              <a:buFont typeface="Arial" panose="020B0604020202020204" pitchFamily="34" charset="0"/>
              <a:buChar char="•"/>
            </a:pPr>
            <a:r>
              <a:rPr lang="en-US" dirty="0"/>
              <a:t>Monitoring progress towards targets and making necessary adjustments for success.</a:t>
            </a:r>
          </a:p>
        </p:txBody>
      </p:sp>
      <p:sp>
        <p:nvSpPr>
          <p:cNvPr id="3" name="Text Placeholder 2">
            <a:extLst>
              <a:ext uri="{FF2B5EF4-FFF2-40B4-BE49-F238E27FC236}">
                <a16:creationId xmlns:a16="http://schemas.microsoft.com/office/drawing/2014/main" id="{521BA687-3F6C-0879-FBE2-98A4F22A174F}"/>
              </a:ext>
            </a:extLst>
          </p:cNvPr>
          <p:cNvSpPr>
            <a:spLocks noGrp="1"/>
          </p:cNvSpPr>
          <p:nvPr>
            <p:ph type="body" sz="half" idx="2"/>
          </p:nvPr>
        </p:nvSpPr>
        <p:spPr/>
        <p:txBody>
          <a:bodyPr/>
          <a:lstStyle/>
          <a:p>
            <a:r>
              <a:rPr lang="en-IN" dirty="0">
                <a:solidFill>
                  <a:schemeClr val="tx1">
                    <a:lumMod val="85000"/>
                    <a:lumOff val="15000"/>
                  </a:schemeClr>
                </a:solidFill>
              </a:rPr>
              <a:t>dd</a:t>
            </a:r>
          </a:p>
        </p:txBody>
      </p:sp>
    </p:spTree>
    <p:extLst>
      <p:ext uri="{BB962C8B-B14F-4D97-AF65-F5344CB8AC3E}">
        <p14:creationId xmlns:p14="http://schemas.microsoft.com/office/powerpoint/2010/main" val="3759261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4C274E0-A3B6-4073-A9C0-40EDE4E7ADA1}"/>
              </a:ext>
            </a:extLst>
          </p:cNvPr>
          <p:cNvSpPr>
            <a:spLocks noGrp="1"/>
          </p:cNvSpPr>
          <p:nvPr>
            <p:ph type="title"/>
          </p:nvPr>
        </p:nvSpPr>
        <p:spPr/>
        <p:txBody>
          <a:bodyPr>
            <a:noAutofit/>
          </a:bodyPr>
          <a:lstStyle/>
          <a:p>
            <a:r>
              <a:rPr lang="en-IN" sz="2400" dirty="0"/>
              <a:t>Overview on the whole </a:t>
            </a:r>
            <a:r>
              <a:rPr lang="en-US" sz="2400" dirty="0"/>
              <a:t>sales performance analysis by region and country.</a:t>
            </a:r>
            <a:endParaRPr lang="en-IN" sz="2400" dirty="0"/>
          </a:p>
        </p:txBody>
      </p:sp>
      <p:pic>
        <p:nvPicPr>
          <p:cNvPr id="10" name="Content Placeholder 9">
            <a:extLst>
              <a:ext uri="{FF2B5EF4-FFF2-40B4-BE49-F238E27FC236}">
                <a16:creationId xmlns:a16="http://schemas.microsoft.com/office/drawing/2014/main" id="{6E376DDB-77CD-F2E1-42B6-A889B48912DB}"/>
              </a:ext>
            </a:extLst>
          </p:cNvPr>
          <p:cNvPicPr>
            <a:picLocks noGrp="1" noChangeAspect="1"/>
          </p:cNvPicPr>
          <p:nvPr>
            <p:ph idx="1"/>
          </p:nvPr>
        </p:nvPicPr>
        <p:blipFill>
          <a:blip r:embed="rId3"/>
          <a:stretch>
            <a:fillRect/>
          </a:stretch>
        </p:blipFill>
        <p:spPr>
          <a:xfrm>
            <a:off x="4978400" y="233626"/>
            <a:ext cx="6929119" cy="3195374"/>
          </a:xfrm>
        </p:spPr>
      </p:pic>
      <p:sp>
        <p:nvSpPr>
          <p:cNvPr id="12" name="Text Placeholder 11">
            <a:extLst>
              <a:ext uri="{FF2B5EF4-FFF2-40B4-BE49-F238E27FC236}">
                <a16:creationId xmlns:a16="http://schemas.microsoft.com/office/drawing/2014/main" id="{06A32C80-FFFC-1332-B6BD-F961DA037DF3}"/>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Developed a dashboard bookmark offering a high-level analysis of regions, countries, items, total profits, and total revenue based on units sold.</a:t>
            </a:r>
          </a:p>
          <a:p>
            <a:pPr marL="285750" indent="-285750">
              <a:buFont typeface="Arial" panose="020B0604020202020204" pitchFamily="34" charset="0"/>
              <a:buChar char="•"/>
            </a:pPr>
            <a:r>
              <a:rPr lang="en-US" dirty="0"/>
              <a:t>Added a 'Details' bookmark on the same page to represent all the data in a detailed table format for deeper insights.</a:t>
            </a:r>
            <a:endParaRPr lang="en-IN" dirty="0"/>
          </a:p>
        </p:txBody>
      </p:sp>
      <p:pic>
        <p:nvPicPr>
          <p:cNvPr id="14" name="Picture 13">
            <a:extLst>
              <a:ext uri="{FF2B5EF4-FFF2-40B4-BE49-F238E27FC236}">
                <a16:creationId xmlns:a16="http://schemas.microsoft.com/office/drawing/2014/main" id="{2002CF0A-24B1-7742-C726-824FA7BE59CF}"/>
              </a:ext>
            </a:extLst>
          </p:cNvPr>
          <p:cNvPicPr>
            <a:picLocks noChangeAspect="1"/>
          </p:cNvPicPr>
          <p:nvPr/>
        </p:nvPicPr>
        <p:blipFill>
          <a:blip r:embed="rId4"/>
          <a:stretch>
            <a:fillRect/>
          </a:stretch>
        </p:blipFill>
        <p:spPr>
          <a:xfrm>
            <a:off x="4978398" y="3515360"/>
            <a:ext cx="6929119" cy="3195374"/>
          </a:xfrm>
          <a:prstGeom prst="rect">
            <a:avLst/>
          </a:prstGeom>
        </p:spPr>
      </p:pic>
    </p:spTree>
    <p:extLst>
      <p:ext uri="{BB962C8B-B14F-4D97-AF65-F5344CB8AC3E}">
        <p14:creationId xmlns:p14="http://schemas.microsoft.com/office/powerpoint/2010/main" val="3960220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4CF6F-01FB-3404-C084-6D1B5F70477F}"/>
              </a:ext>
            </a:extLst>
          </p:cNvPr>
          <p:cNvSpPr>
            <a:spLocks noGrp="1"/>
          </p:cNvSpPr>
          <p:nvPr>
            <p:ph type="title"/>
          </p:nvPr>
        </p:nvSpPr>
        <p:spPr>
          <a:xfrm>
            <a:off x="643466" y="786383"/>
            <a:ext cx="3517567" cy="1286257"/>
          </a:xfrm>
        </p:spPr>
        <p:txBody>
          <a:bodyPr/>
          <a:lstStyle/>
          <a:p>
            <a:r>
              <a:rPr lang="en-IN" dirty="0"/>
              <a:t>Overview Sales by Region</a:t>
            </a:r>
          </a:p>
        </p:txBody>
      </p:sp>
      <p:sp>
        <p:nvSpPr>
          <p:cNvPr id="4" name="Text Placeholder 3">
            <a:extLst>
              <a:ext uri="{FF2B5EF4-FFF2-40B4-BE49-F238E27FC236}">
                <a16:creationId xmlns:a16="http://schemas.microsoft.com/office/drawing/2014/main" id="{EFDC19E8-DC1E-3543-F340-20F58C33C4E7}"/>
              </a:ext>
            </a:extLst>
          </p:cNvPr>
          <p:cNvSpPr>
            <a:spLocks noGrp="1"/>
          </p:cNvSpPr>
          <p:nvPr>
            <p:ph type="body" sz="half" idx="2"/>
          </p:nvPr>
        </p:nvSpPr>
        <p:spPr>
          <a:xfrm>
            <a:off x="643465" y="2275840"/>
            <a:ext cx="3517567" cy="3831715"/>
          </a:xfrm>
        </p:spPr>
        <p:txBody>
          <a:bodyPr/>
          <a:lstStyle/>
          <a:p>
            <a:pPr marL="285750" indent="-285750">
              <a:buFont typeface="Arial" panose="020B0604020202020204" pitchFamily="34" charset="0"/>
              <a:buChar char="•"/>
            </a:pPr>
            <a:r>
              <a:rPr lang="en-US" dirty="0"/>
              <a:t>By selecting Asia individually or combining regions like Asia and Europe, users can gain a clear analysis of total revenue and profit.</a:t>
            </a:r>
          </a:p>
          <a:p>
            <a:pPr marL="285750" indent="-285750">
              <a:buFont typeface="Arial" panose="020B0604020202020204" pitchFamily="34" charset="0"/>
              <a:buChar char="•"/>
            </a:pPr>
            <a:r>
              <a:rPr lang="en-US" dirty="0"/>
              <a:t>Users can click on regions in the slicer on the visual dashboard to filter data, and in the donut chart, they can view profit by country for deeper insights.</a:t>
            </a:r>
            <a:endParaRPr lang="en-IN" dirty="0"/>
          </a:p>
        </p:txBody>
      </p:sp>
      <p:sp>
        <p:nvSpPr>
          <p:cNvPr id="11" name="TextBox 10">
            <a:extLst>
              <a:ext uri="{FF2B5EF4-FFF2-40B4-BE49-F238E27FC236}">
                <a16:creationId xmlns:a16="http://schemas.microsoft.com/office/drawing/2014/main" id="{4938769E-E425-F033-4C6A-86DDAE07978A}"/>
              </a:ext>
            </a:extLst>
          </p:cNvPr>
          <p:cNvSpPr txBox="1"/>
          <p:nvPr/>
        </p:nvSpPr>
        <p:spPr>
          <a:xfrm>
            <a:off x="643465" y="750444"/>
            <a:ext cx="6096000" cy="261610"/>
          </a:xfrm>
          <a:prstGeom prst="rect">
            <a:avLst/>
          </a:prstGeom>
          <a:noFill/>
        </p:spPr>
        <p:txBody>
          <a:bodyPr wrap="square">
            <a:spAutoFit/>
          </a:bodyPr>
          <a:lstStyle/>
          <a:p>
            <a:r>
              <a:rPr lang="en-IN" sz="1100" dirty="0">
                <a:solidFill>
                  <a:schemeClr val="tx1">
                    <a:lumMod val="85000"/>
                    <a:lumOff val="15000"/>
                  </a:schemeClr>
                </a:solidFill>
                <a:latin typeface="+mj-lt"/>
              </a:rPr>
              <a:t>For Example:</a:t>
            </a:r>
          </a:p>
        </p:txBody>
      </p:sp>
      <p:pic>
        <p:nvPicPr>
          <p:cNvPr id="17" name="Content Placeholder 16">
            <a:extLst>
              <a:ext uri="{FF2B5EF4-FFF2-40B4-BE49-F238E27FC236}">
                <a16:creationId xmlns:a16="http://schemas.microsoft.com/office/drawing/2014/main" id="{4E822275-2A18-0F11-3877-7566EAE75F38}"/>
              </a:ext>
            </a:extLst>
          </p:cNvPr>
          <p:cNvPicPr>
            <a:picLocks noGrp="1" noChangeAspect="1"/>
          </p:cNvPicPr>
          <p:nvPr>
            <p:ph idx="1"/>
          </p:nvPr>
        </p:nvPicPr>
        <p:blipFill>
          <a:blip r:embed="rId2"/>
          <a:stretch>
            <a:fillRect/>
          </a:stretch>
        </p:blipFill>
        <p:spPr>
          <a:xfrm>
            <a:off x="4819333" y="144906"/>
            <a:ext cx="7118667" cy="3167254"/>
          </a:xfrm>
        </p:spPr>
      </p:pic>
      <p:pic>
        <p:nvPicPr>
          <p:cNvPr id="19" name="Picture 18">
            <a:extLst>
              <a:ext uri="{FF2B5EF4-FFF2-40B4-BE49-F238E27FC236}">
                <a16:creationId xmlns:a16="http://schemas.microsoft.com/office/drawing/2014/main" id="{7B55291A-5395-5E1A-F665-45F9FE486A75}"/>
              </a:ext>
            </a:extLst>
          </p:cNvPr>
          <p:cNvPicPr>
            <a:picLocks noChangeAspect="1"/>
          </p:cNvPicPr>
          <p:nvPr/>
        </p:nvPicPr>
        <p:blipFill>
          <a:blip r:embed="rId3"/>
          <a:stretch>
            <a:fillRect/>
          </a:stretch>
        </p:blipFill>
        <p:spPr>
          <a:xfrm>
            <a:off x="4819333" y="3545840"/>
            <a:ext cx="7118667" cy="3167254"/>
          </a:xfrm>
          <a:prstGeom prst="rect">
            <a:avLst/>
          </a:prstGeom>
        </p:spPr>
      </p:pic>
    </p:spTree>
    <p:extLst>
      <p:ext uri="{BB962C8B-B14F-4D97-AF65-F5344CB8AC3E}">
        <p14:creationId xmlns:p14="http://schemas.microsoft.com/office/powerpoint/2010/main" val="1038832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AF86FF-CB02-675F-64AB-ECCB58C19040}"/>
              </a:ext>
            </a:extLst>
          </p:cNvPr>
          <p:cNvSpPr>
            <a:spLocks noGrp="1"/>
          </p:cNvSpPr>
          <p:nvPr>
            <p:ph type="title"/>
          </p:nvPr>
        </p:nvSpPr>
        <p:spPr>
          <a:xfrm>
            <a:off x="677334" y="694944"/>
            <a:ext cx="3931919" cy="1652016"/>
          </a:xfrm>
        </p:spPr>
        <p:txBody>
          <a:bodyPr/>
          <a:lstStyle/>
          <a:p>
            <a:r>
              <a:rPr lang="en-US" dirty="0"/>
              <a:t>Total Sales By Region</a:t>
            </a:r>
          </a:p>
        </p:txBody>
      </p:sp>
      <p:sp>
        <p:nvSpPr>
          <p:cNvPr id="5" name="Subtitle 4">
            <a:extLst>
              <a:ext uri="{FF2B5EF4-FFF2-40B4-BE49-F238E27FC236}">
                <a16:creationId xmlns:a16="http://schemas.microsoft.com/office/drawing/2014/main" id="{2944C77A-F0DD-CB80-032E-5BD0B24FED0C}"/>
              </a:ext>
            </a:extLst>
          </p:cNvPr>
          <p:cNvSpPr>
            <a:spLocks noGrp="1"/>
          </p:cNvSpPr>
          <p:nvPr>
            <p:ph type="subTitle" idx="12"/>
          </p:nvPr>
        </p:nvSpPr>
        <p:spPr>
          <a:xfrm>
            <a:off x="5362672" y="1263904"/>
            <a:ext cx="4805362" cy="1211575"/>
          </a:xfrm>
        </p:spPr>
        <p:txBody>
          <a:bodyPr/>
          <a:lstStyle/>
          <a:p>
            <a:r>
              <a:rPr lang="en-US" dirty="0"/>
              <a:t>Total sales</a:t>
            </a:r>
          </a:p>
        </p:txBody>
      </p:sp>
      <p:sp>
        <p:nvSpPr>
          <p:cNvPr id="2" name="Content Placeholder 1">
            <a:extLst>
              <a:ext uri="{FF2B5EF4-FFF2-40B4-BE49-F238E27FC236}">
                <a16:creationId xmlns:a16="http://schemas.microsoft.com/office/drawing/2014/main" id="{DA01336A-D65B-D2B1-839C-062AC3C4AC42}"/>
              </a:ext>
            </a:extLst>
          </p:cNvPr>
          <p:cNvSpPr>
            <a:spLocks noGrp="1"/>
          </p:cNvSpPr>
          <p:nvPr>
            <p:ph idx="14"/>
          </p:nvPr>
        </p:nvSpPr>
        <p:spPr>
          <a:xfrm>
            <a:off x="677333" y="2763519"/>
            <a:ext cx="3931920" cy="3416505"/>
          </a:xfrm>
        </p:spPr>
        <p:txBody>
          <a:bodyPr>
            <a:normAutofit/>
          </a:bodyPr>
          <a:lstStyle/>
          <a:p>
            <a:pPr marL="342900" indent="-342900">
              <a:buFont typeface="Arial" panose="020B0604020202020204" pitchFamily="34" charset="0"/>
              <a:buChar char="•"/>
            </a:pPr>
            <a:r>
              <a:rPr lang="en-US" dirty="0"/>
              <a:t>Visualize revenue and profit trends across regions to identify high-performing areas and regions with lower profitability.</a:t>
            </a:r>
          </a:p>
          <a:p>
            <a:pPr marL="342900" indent="-342900">
              <a:buFont typeface="Arial" panose="020B0604020202020204" pitchFamily="34" charset="0"/>
              <a:buChar char="•"/>
            </a:pPr>
            <a:r>
              <a:rPr lang="en-US" dirty="0"/>
              <a:t>Leverage insights from the chart to uncover growth opportunities, address regional disparities, and drive strategic decision-making for optimized performance.</a:t>
            </a:r>
          </a:p>
        </p:txBody>
      </p:sp>
      <p:pic>
        <p:nvPicPr>
          <p:cNvPr id="10" name="Content Placeholder 9">
            <a:extLst>
              <a:ext uri="{FF2B5EF4-FFF2-40B4-BE49-F238E27FC236}">
                <a16:creationId xmlns:a16="http://schemas.microsoft.com/office/drawing/2014/main" id="{9775576B-D17E-9C62-88E9-CE51A9D8DFBA}"/>
              </a:ext>
            </a:extLst>
          </p:cNvPr>
          <p:cNvPicPr>
            <a:picLocks noGrp="1" noChangeAspect="1"/>
          </p:cNvPicPr>
          <p:nvPr>
            <p:ph idx="1"/>
          </p:nvPr>
        </p:nvPicPr>
        <p:blipFill>
          <a:blip r:embed="rId3"/>
          <a:stretch>
            <a:fillRect/>
          </a:stretch>
        </p:blipFill>
        <p:spPr>
          <a:xfrm>
            <a:off x="5362672" y="2130522"/>
            <a:ext cx="6656608" cy="3853718"/>
          </a:xfrm>
        </p:spPr>
      </p:pic>
    </p:spTree>
    <p:extLst>
      <p:ext uri="{BB962C8B-B14F-4D97-AF65-F5344CB8AC3E}">
        <p14:creationId xmlns:p14="http://schemas.microsoft.com/office/powerpoint/2010/main" val="3557921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56D8-BE49-735C-5FBC-03FA28ADB4EC}"/>
              </a:ext>
            </a:extLst>
          </p:cNvPr>
          <p:cNvSpPr>
            <a:spLocks noGrp="1"/>
          </p:cNvSpPr>
          <p:nvPr>
            <p:ph type="title"/>
          </p:nvPr>
        </p:nvSpPr>
        <p:spPr>
          <a:xfrm>
            <a:off x="643466" y="786383"/>
            <a:ext cx="3517567" cy="1611377"/>
          </a:xfrm>
        </p:spPr>
        <p:txBody>
          <a:bodyPr/>
          <a:lstStyle/>
          <a:p>
            <a:r>
              <a:rPr lang="en-IN" dirty="0"/>
              <a:t>Overview Sales by Items</a:t>
            </a:r>
          </a:p>
        </p:txBody>
      </p:sp>
      <p:pic>
        <p:nvPicPr>
          <p:cNvPr id="6" name="Content Placeholder 5">
            <a:extLst>
              <a:ext uri="{FF2B5EF4-FFF2-40B4-BE49-F238E27FC236}">
                <a16:creationId xmlns:a16="http://schemas.microsoft.com/office/drawing/2014/main" id="{B85DE8A7-9483-CE3A-1A7A-332F616CD903}"/>
              </a:ext>
            </a:extLst>
          </p:cNvPr>
          <p:cNvPicPr>
            <a:picLocks noGrp="1" noChangeAspect="1"/>
          </p:cNvPicPr>
          <p:nvPr>
            <p:ph idx="1"/>
          </p:nvPr>
        </p:nvPicPr>
        <p:blipFill>
          <a:blip r:embed="rId2"/>
          <a:stretch>
            <a:fillRect/>
          </a:stretch>
        </p:blipFill>
        <p:spPr>
          <a:xfrm>
            <a:off x="4839653" y="161185"/>
            <a:ext cx="7189787" cy="3267815"/>
          </a:xfrm>
        </p:spPr>
      </p:pic>
      <p:sp>
        <p:nvSpPr>
          <p:cNvPr id="4" name="Text Placeholder 3">
            <a:extLst>
              <a:ext uri="{FF2B5EF4-FFF2-40B4-BE49-F238E27FC236}">
                <a16:creationId xmlns:a16="http://schemas.microsoft.com/office/drawing/2014/main" id="{4412F1AD-BBE0-4E96-4AE7-95272EB3E056}"/>
              </a:ext>
            </a:extLst>
          </p:cNvPr>
          <p:cNvSpPr>
            <a:spLocks noGrp="1"/>
          </p:cNvSpPr>
          <p:nvPr>
            <p:ph type="body" sz="half" idx="2"/>
          </p:nvPr>
        </p:nvSpPr>
        <p:spPr>
          <a:xfrm>
            <a:off x="643465" y="2600960"/>
            <a:ext cx="3517567" cy="3506595"/>
          </a:xfrm>
        </p:spPr>
        <p:txBody>
          <a:bodyPr>
            <a:normAutofit fontScale="92500" lnSpcReduction="10000"/>
          </a:bodyPr>
          <a:lstStyle/>
          <a:p>
            <a:pPr marL="285750" indent="-285750">
              <a:buFont typeface="Arial" panose="020B0604020202020204" pitchFamily="34" charset="0"/>
              <a:buChar char="•"/>
            </a:pPr>
            <a:r>
              <a:rPr lang="en-US" dirty="0"/>
              <a:t>By selecting Cosmetics individually or combining regions like Cosmetics, Beverages and personal care, users can gain a clear analysis of total revenue and profit.</a:t>
            </a:r>
          </a:p>
          <a:p>
            <a:pPr marL="285750" indent="-285750">
              <a:buFont typeface="Arial" panose="020B0604020202020204" pitchFamily="34" charset="0"/>
              <a:buChar char="•"/>
            </a:pPr>
            <a:r>
              <a:rPr lang="en-US" dirty="0"/>
              <a:t>Users can click on Item list in the slicer on the visual dashboard to filter data, and in the bar chart and tree map, then they can view profit by country for deeper insights.</a:t>
            </a:r>
            <a:endParaRPr lang="en-IN" dirty="0"/>
          </a:p>
          <a:p>
            <a:endParaRPr lang="en-IN" dirty="0"/>
          </a:p>
        </p:txBody>
      </p:sp>
      <p:pic>
        <p:nvPicPr>
          <p:cNvPr id="8" name="Picture 7">
            <a:extLst>
              <a:ext uri="{FF2B5EF4-FFF2-40B4-BE49-F238E27FC236}">
                <a16:creationId xmlns:a16="http://schemas.microsoft.com/office/drawing/2014/main" id="{DADB4759-E1E6-3431-3D25-85D8CC01EA51}"/>
              </a:ext>
            </a:extLst>
          </p:cNvPr>
          <p:cNvPicPr>
            <a:picLocks noChangeAspect="1"/>
          </p:cNvPicPr>
          <p:nvPr/>
        </p:nvPicPr>
        <p:blipFill>
          <a:blip r:embed="rId3"/>
          <a:stretch>
            <a:fillRect/>
          </a:stretch>
        </p:blipFill>
        <p:spPr>
          <a:xfrm>
            <a:off x="4839653" y="3599707"/>
            <a:ext cx="7189787" cy="3064505"/>
          </a:xfrm>
          <a:prstGeom prst="rect">
            <a:avLst/>
          </a:prstGeom>
        </p:spPr>
      </p:pic>
    </p:spTree>
    <p:extLst>
      <p:ext uri="{BB962C8B-B14F-4D97-AF65-F5344CB8AC3E}">
        <p14:creationId xmlns:p14="http://schemas.microsoft.com/office/powerpoint/2010/main" val="1576397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AF86FF-CB02-675F-64AB-ECCB58C19040}"/>
              </a:ext>
            </a:extLst>
          </p:cNvPr>
          <p:cNvSpPr>
            <a:spLocks noGrp="1"/>
          </p:cNvSpPr>
          <p:nvPr>
            <p:ph type="title"/>
          </p:nvPr>
        </p:nvSpPr>
        <p:spPr>
          <a:xfrm>
            <a:off x="677334" y="694944"/>
            <a:ext cx="3931919" cy="1652016"/>
          </a:xfrm>
        </p:spPr>
        <p:txBody>
          <a:bodyPr/>
          <a:lstStyle/>
          <a:p>
            <a:r>
              <a:rPr lang="en-US" dirty="0"/>
              <a:t>Total Sales By Items</a:t>
            </a:r>
          </a:p>
        </p:txBody>
      </p:sp>
      <p:sp>
        <p:nvSpPr>
          <p:cNvPr id="5" name="Subtitle 4">
            <a:extLst>
              <a:ext uri="{FF2B5EF4-FFF2-40B4-BE49-F238E27FC236}">
                <a16:creationId xmlns:a16="http://schemas.microsoft.com/office/drawing/2014/main" id="{2944C77A-F0DD-CB80-032E-5BD0B24FED0C}"/>
              </a:ext>
            </a:extLst>
          </p:cNvPr>
          <p:cNvSpPr>
            <a:spLocks noGrp="1"/>
          </p:cNvSpPr>
          <p:nvPr>
            <p:ph type="subTitle" idx="12"/>
          </p:nvPr>
        </p:nvSpPr>
        <p:spPr>
          <a:xfrm>
            <a:off x="5301712" y="915164"/>
            <a:ext cx="4805362" cy="1211575"/>
          </a:xfrm>
        </p:spPr>
        <p:txBody>
          <a:bodyPr/>
          <a:lstStyle/>
          <a:p>
            <a:r>
              <a:rPr lang="en-US" dirty="0"/>
              <a:t>Total sales</a:t>
            </a:r>
          </a:p>
        </p:txBody>
      </p:sp>
      <p:sp>
        <p:nvSpPr>
          <p:cNvPr id="2" name="Content Placeholder 1">
            <a:extLst>
              <a:ext uri="{FF2B5EF4-FFF2-40B4-BE49-F238E27FC236}">
                <a16:creationId xmlns:a16="http://schemas.microsoft.com/office/drawing/2014/main" id="{DA01336A-D65B-D2B1-839C-062AC3C4AC42}"/>
              </a:ext>
            </a:extLst>
          </p:cNvPr>
          <p:cNvSpPr>
            <a:spLocks noGrp="1"/>
          </p:cNvSpPr>
          <p:nvPr>
            <p:ph idx="14"/>
          </p:nvPr>
        </p:nvSpPr>
        <p:spPr>
          <a:xfrm>
            <a:off x="677333" y="2763519"/>
            <a:ext cx="3931920" cy="3416505"/>
          </a:xfrm>
        </p:spPr>
        <p:txBody>
          <a:bodyPr>
            <a:normAutofit/>
          </a:bodyPr>
          <a:lstStyle/>
          <a:p>
            <a:pPr marL="342900" indent="-342900">
              <a:buFont typeface="Arial" panose="020B0604020202020204" pitchFamily="34" charset="0"/>
              <a:buChar char="•"/>
            </a:pPr>
            <a:r>
              <a:rPr lang="en-US" dirty="0"/>
              <a:t>Visualize revenue and profit trends across regions to identify high-performing areas and items with lower profitability.</a:t>
            </a:r>
          </a:p>
          <a:p>
            <a:pPr marL="342900" indent="-342900">
              <a:buFont typeface="Arial" panose="020B0604020202020204" pitchFamily="34" charset="0"/>
              <a:buChar char="•"/>
            </a:pPr>
            <a:r>
              <a:rPr lang="en-US" dirty="0"/>
              <a:t>Leverage insights from the chart to uncover growth opportunities, address regional disparities, and drive strategic decision-making for optimized performance.</a:t>
            </a:r>
          </a:p>
        </p:txBody>
      </p:sp>
      <p:pic>
        <p:nvPicPr>
          <p:cNvPr id="11" name="Content Placeholder 10">
            <a:extLst>
              <a:ext uri="{FF2B5EF4-FFF2-40B4-BE49-F238E27FC236}">
                <a16:creationId xmlns:a16="http://schemas.microsoft.com/office/drawing/2014/main" id="{D64DE831-3F53-3200-0F69-25374AD166C0}"/>
              </a:ext>
            </a:extLst>
          </p:cNvPr>
          <p:cNvPicPr>
            <a:picLocks noGrp="1" noChangeAspect="1"/>
          </p:cNvPicPr>
          <p:nvPr>
            <p:ph idx="1"/>
          </p:nvPr>
        </p:nvPicPr>
        <p:blipFill>
          <a:blip r:embed="rId3"/>
          <a:stretch>
            <a:fillRect/>
          </a:stretch>
        </p:blipFill>
        <p:spPr>
          <a:xfrm>
            <a:off x="5301712" y="2001520"/>
            <a:ext cx="6212954" cy="4178504"/>
          </a:xfrm>
        </p:spPr>
      </p:pic>
    </p:spTree>
    <p:extLst>
      <p:ext uri="{BB962C8B-B14F-4D97-AF65-F5344CB8AC3E}">
        <p14:creationId xmlns:p14="http://schemas.microsoft.com/office/powerpoint/2010/main" val="712777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AF86FF-CB02-675F-64AB-ECCB58C19040}"/>
              </a:ext>
            </a:extLst>
          </p:cNvPr>
          <p:cNvSpPr>
            <a:spLocks noGrp="1"/>
          </p:cNvSpPr>
          <p:nvPr>
            <p:ph type="title"/>
          </p:nvPr>
        </p:nvSpPr>
        <p:spPr>
          <a:xfrm>
            <a:off x="677334" y="694944"/>
            <a:ext cx="3931919" cy="1652016"/>
          </a:xfrm>
        </p:spPr>
        <p:txBody>
          <a:bodyPr/>
          <a:lstStyle/>
          <a:p>
            <a:r>
              <a:rPr lang="en-US" dirty="0"/>
              <a:t>Targeted Sales for all regions </a:t>
            </a:r>
          </a:p>
        </p:txBody>
      </p:sp>
      <p:sp>
        <p:nvSpPr>
          <p:cNvPr id="5" name="Subtitle 4">
            <a:extLst>
              <a:ext uri="{FF2B5EF4-FFF2-40B4-BE49-F238E27FC236}">
                <a16:creationId xmlns:a16="http://schemas.microsoft.com/office/drawing/2014/main" id="{2944C77A-F0DD-CB80-032E-5BD0B24FED0C}"/>
              </a:ext>
            </a:extLst>
          </p:cNvPr>
          <p:cNvSpPr>
            <a:spLocks noGrp="1"/>
          </p:cNvSpPr>
          <p:nvPr>
            <p:ph type="subTitle" idx="12"/>
          </p:nvPr>
        </p:nvSpPr>
        <p:spPr>
          <a:xfrm>
            <a:off x="5301712" y="915164"/>
            <a:ext cx="4805362" cy="1211575"/>
          </a:xfrm>
        </p:spPr>
        <p:txBody>
          <a:bodyPr/>
          <a:lstStyle/>
          <a:p>
            <a:r>
              <a:rPr lang="en-US" dirty="0"/>
              <a:t>Target sales</a:t>
            </a:r>
          </a:p>
        </p:txBody>
      </p:sp>
      <p:sp>
        <p:nvSpPr>
          <p:cNvPr id="2" name="Content Placeholder 1">
            <a:extLst>
              <a:ext uri="{FF2B5EF4-FFF2-40B4-BE49-F238E27FC236}">
                <a16:creationId xmlns:a16="http://schemas.microsoft.com/office/drawing/2014/main" id="{DA01336A-D65B-D2B1-839C-062AC3C4AC42}"/>
              </a:ext>
            </a:extLst>
          </p:cNvPr>
          <p:cNvSpPr>
            <a:spLocks noGrp="1"/>
          </p:cNvSpPr>
          <p:nvPr>
            <p:ph idx="14"/>
          </p:nvPr>
        </p:nvSpPr>
        <p:spPr>
          <a:xfrm>
            <a:off x="677333" y="2763519"/>
            <a:ext cx="3931920" cy="3416505"/>
          </a:xfrm>
        </p:spPr>
        <p:txBody>
          <a:bodyPr>
            <a:normAutofit/>
          </a:bodyPr>
          <a:lstStyle/>
          <a:p>
            <a:pPr marL="342900" indent="-342900">
              <a:buFont typeface="Arial" panose="020B0604020202020204" pitchFamily="34" charset="0"/>
              <a:buChar char="•"/>
            </a:pPr>
            <a:r>
              <a:rPr lang="en-US" dirty="0"/>
              <a:t>The goal is to achieve 150% of current targets by region for each item, requiring focused efforts to exceed sales expectations and drive revenue growth.</a:t>
            </a:r>
          </a:p>
          <a:p>
            <a:pPr marL="342900" indent="-342900">
              <a:buFont typeface="Arial" panose="020B0604020202020204" pitchFamily="34" charset="0"/>
              <a:buChar char="•"/>
            </a:pPr>
            <a:r>
              <a:rPr lang="en-US" dirty="0"/>
              <a:t>Regular monitoring through dashboards will help track progress by region and item, ensuring timely adjustments to meet or surpass the target.</a:t>
            </a:r>
          </a:p>
        </p:txBody>
      </p:sp>
      <p:pic>
        <p:nvPicPr>
          <p:cNvPr id="14" name="Content Placeholder 13">
            <a:extLst>
              <a:ext uri="{FF2B5EF4-FFF2-40B4-BE49-F238E27FC236}">
                <a16:creationId xmlns:a16="http://schemas.microsoft.com/office/drawing/2014/main" id="{DFD89DC1-56D8-2D32-A7F7-D04888C9B061}"/>
              </a:ext>
            </a:extLst>
          </p:cNvPr>
          <p:cNvPicPr>
            <a:picLocks noGrp="1" noChangeAspect="1"/>
          </p:cNvPicPr>
          <p:nvPr>
            <p:ph idx="1"/>
          </p:nvPr>
        </p:nvPicPr>
        <p:blipFill>
          <a:blip r:embed="rId3"/>
          <a:stretch>
            <a:fillRect/>
          </a:stretch>
        </p:blipFill>
        <p:spPr>
          <a:xfrm>
            <a:off x="5301712" y="2032000"/>
            <a:ext cx="6676928" cy="4236720"/>
          </a:xfrm>
        </p:spPr>
      </p:pic>
    </p:spTree>
    <p:extLst>
      <p:ext uri="{BB962C8B-B14F-4D97-AF65-F5344CB8AC3E}">
        <p14:creationId xmlns:p14="http://schemas.microsoft.com/office/powerpoint/2010/main" val="900898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42FB4-40E3-5FD3-5FD0-CC601C11C5E0}"/>
              </a:ext>
            </a:extLst>
          </p:cNvPr>
          <p:cNvSpPr>
            <a:spLocks noGrp="1"/>
          </p:cNvSpPr>
          <p:nvPr>
            <p:ph type="title"/>
          </p:nvPr>
        </p:nvSpPr>
        <p:spPr>
          <a:xfrm>
            <a:off x="1066800" y="733643"/>
            <a:ext cx="10058400" cy="912277"/>
          </a:xfrm>
        </p:spPr>
        <p:txBody>
          <a:bodyPr/>
          <a:lstStyle/>
          <a:p>
            <a:pPr algn="ctr"/>
            <a:r>
              <a:rPr lang="en-IN" dirty="0"/>
              <a:t>Summary</a:t>
            </a:r>
          </a:p>
        </p:txBody>
      </p:sp>
      <p:pic>
        <p:nvPicPr>
          <p:cNvPr id="7" name="Picture 6">
            <a:extLst>
              <a:ext uri="{FF2B5EF4-FFF2-40B4-BE49-F238E27FC236}">
                <a16:creationId xmlns:a16="http://schemas.microsoft.com/office/drawing/2014/main" id="{8223E22A-D4DA-36C1-B41B-AFAAD173C2AC}"/>
              </a:ext>
            </a:extLst>
          </p:cNvPr>
          <p:cNvPicPr>
            <a:picLocks noChangeAspect="1"/>
          </p:cNvPicPr>
          <p:nvPr/>
        </p:nvPicPr>
        <p:blipFill>
          <a:blip r:embed="rId2"/>
          <a:stretch>
            <a:fillRect/>
          </a:stretch>
        </p:blipFill>
        <p:spPr>
          <a:xfrm>
            <a:off x="6410960" y="2041448"/>
            <a:ext cx="4836159" cy="4257752"/>
          </a:xfrm>
          <a:prstGeom prst="rect">
            <a:avLst/>
          </a:prstGeom>
        </p:spPr>
      </p:pic>
      <p:pic>
        <p:nvPicPr>
          <p:cNvPr id="9" name="Picture 8">
            <a:extLst>
              <a:ext uri="{FF2B5EF4-FFF2-40B4-BE49-F238E27FC236}">
                <a16:creationId xmlns:a16="http://schemas.microsoft.com/office/drawing/2014/main" id="{48865CFB-9A4F-E5DB-51F4-F18F23A83E31}"/>
              </a:ext>
            </a:extLst>
          </p:cNvPr>
          <p:cNvPicPr>
            <a:picLocks noChangeAspect="1"/>
          </p:cNvPicPr>
          <p:nvPr/>
        </p:nvPicPr>
        <p:blipFill>
          <a:blip r:embed="rId3"/>
          <a:stretch>
            <a:fillRect/>
          </a:stretch>
        </p:blipFill>
        <p:spPr>
          <a:xfrm>
            <a:off x="467360" y="2905760"/>
            <a:ext cx="5628640" cy="3393440"/>
          </a:xfrm>
          <a:prstGeom prst="rect">
            <a:avLst/>
          </a:prstGeom>
        </p:spPr>
      </p:pic>
      <p:sp>
        <p:nvSpPr>
          <p:cNvPr id="10" name="TextBox 9">
            <a:extLst>
              <a:ext uri="{FF2B5EF4-FFF2-40B4-BE49-F238E27FC236}">
                <a16:creationId xmlns:a16="http://schemas.microsoft.com/office/drawing/2014/main" id="{A9FCC48F-D029-674F-A619-D34A4410E291}"/>
              </a:ext>
            </a:extLst>
          </p:cNvPr>
          <p:cNvSpPr txBox="1"/>
          <p:nvPr/>
        </p:nvSpPr>
        <p:spPr>
          <a:xfrm>
            <a:off x="467360" y="2264968"/>
            <a:ext cx="5120639" cy="400110"/>
          </a:xfrm>
          <a:prstGeom prst="rect">
            <a:avLst/>
          </a:prstGeom>
          <a:noFill/>
        </p:spPr>
        <p:txBody>
          <a:bodyPr wrap="square" rtlCol="0">
            <a:spAutoFit/>
          </a:bodyPr>
          <a:lstStyle/>
          <a:p>
            <a:r>
              <a:rPr lang="en-IN" sz="2000" b="1" dirty="0"/>
              <a:t>Sales target to be 150%</a:t>
            </a:r>
          </a:p>
        </p:txBody>
      </p:sp>
    </p:spTree>
    <p:extLst>
      <p:ext uri="{BB962C8B-B14F-4D97-AF65-F5344CB8AC3E}">
        <p14:creationId xmlns:p14="http://schemas.microsoft.com/office/powerpoint/2010/main" val="3766185614"/>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{6D44DC7C-705C-4D79-91AF-2B1BD9A0A22A}tf56160789_win32</Template>
  <TotalTime>318</TotalTime>
  <Words>431</Words>
  <Application>Microsoft Office PowerPoint</Application>
  <PresentationFormat>Widescreen</PresentationFormat>
  <Paragraphs>42</Paragraphs>
  <Slides>10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Bookman Old Style</vt:lpstr>
      <vt:lpstr>Calibri</vt:lpstr>
      <vt:lpstr>Franklin Gothic Book</vt:lpstr>
      <vt:lpstr>Wingdings 3</vt:lpstr>
      <vt:lpstr>Custom</vt:lpstr>
      <vt:lpstr>Sales Performance Analysis </vt:lpstr>
      <vt:lpstr>Agenda</vt:lpstr>
      <vt:lpstr>Overview on the whole sales performance analysis by region and country.</vt:lpstr>
      <vt:lpstr>Overview Sales by Region</vt:lpstr>
      <vt:lpstr>Total Sales By Region</vt:lpstr>
      <vt:lpstr>Overview Sales by Items</vt:lpstr>
      <vt:lpstr>Total Sales By Items</vt:lpstr>
      <vt:lpstr>Targeted Sales for all regions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Performance Analysis</dc:title>
  <dc:creator>VYSYARAJU HARI PRIYA</dc:creator>
  <cp:lastModifiedBy>VYSYARAJU HARI PRIYA</cp:lastModifiedBy>
  <cp:revision>2</cp:revision>
  <dcterms:created xsi:type="dcterms:W3CDTF">2024-12-01T04:54:47Z</dcterms:created>
  <dcterms:modified xsi:type="dcterms:W3CDTF">2024-12-01T10:13:19Z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