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D2CE19-E08F-4DD8-824C-7E9230F687AC}">
  <a:tblStyle styleId="{E4D2CE19-E08F-4DD8-824C-7E9230F687AC}"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a:tcStyle>
        <a:fill>
          <a:solidFill>
            <a:srgbClr val="CAECDD"/>
          </a:solidFill>
        </a:fill>
      </a:tcStyle>
    </a:band1H>
    <a:band2H>
      <a:tcTxStyle/>
    </a:band2H>
    <a:band1V>
      <a:tcTxStyle/>
      <a:tcStyle>
        <a:fill>
          <a:solidFill>
            <a:srgbClr val="CAECDD"/>
          </a:solidFill>
        </a:fill>
      </a:tcStyle>
    </a:band1V>
    <a:band2V>
      <a:tcTxStyle/>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
          <p:cNvSpPr txBox="1"/>
          <p:nvPr>
            <p:ph idx="1" type="body"/>
          </p:nvPr>
        </p:nvSpPr>
        <p:spPr>
          <a:xfrm>
            <a:off x="685800" y="1981200"/>
            <a:ext cx="3810000" cy="4495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0" name="Google Shape;30;p2"/>
          <p:cNvSpPr txBox="1"/>
          <p:nvPr>
            <p:ph idx="2" type="body"/>
          </p:nvPr>
        </p:nvSpPr>
        <p:spPr>
          <a:xfrm>
            <a:off x="4648200" y="1981200"/>
            <a:ext cx="3810000" cy="4495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1" name="Google Shape;31;p2"/>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2" name="Google Shape;32;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Times New Roman"/>
                <a:ea typeface="Times New Roman"/>
                <a:cs typeface="Times New Roman"/>
                <a:sym typeface="Times New Roman"/>
              </a:defRPr>
            </a:lvl1pPr>
            <a:lvl2pPr indent="0" lvl="1" marL="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77" name="Google Shape;77;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78" name="Google Shape;78;p11"/>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9" name="Google Shape;79;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2"/>
          <p:cNvSpPr txBox="1"/>
          <p:nvPr>
            <p:ph idx="1" type="body"/>
          </p:nvPr>
        </p:nvSpPr>
        <p:spPr>
          <a:xfrm rot="5400000">
            <a:off x="2324100" y="342900"/>
            <a:ext cx="4495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4" name="Google Shape;84;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4552950" y="2571750"/>
            <a:ext cx="5867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13"/>
          <p:cNvSpPr txBox="1"/>
          <p:nvPr>
            <p:ph idx="1" type="body"/>
          </p:nvPr>
        </p:nvSpPr>
        <p:spPr>
          <a:xfrm rot="5400000">
            <a:off x="590550" y="704850"/>
            <a:ext cx="5867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3"/>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9" name="Google Shape;89;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90" name="Shape 90"/>
        <p:cNvGrpSpPr/>
        <p:nvPr/>
      </p:nvGrpSpPr>
      <p:grpSpPr>
        <a:xfrm>
          <a:off x="0" y="0"/>
          <a:ext cx="0" cy="0"/>
          <a:chOff x="0" y="0"/>
          <a:chExt cx="0" cy="0"/>
        </a:xfrm>
      </p:grpSpPr>
      <p:sp>
        <p:nvSpPr>
          <p:cNvPr id="91" name="Google Shape;91;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4"/>
          <p:cNvSpPr txBox="1"/>
          <p:nvPr>
            <p:ph idx="1" type="body"/>
          </p:nvPr>
        </p:nvSpPr>
        <p:spPr>
          <a:xfrm>
            <a:off x="685800" y="1981200"/>
            <a:ext cx="3810000" cy="4495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4"/>
          <p:cNvSpPr txBox="1"/>
          <p:nvPr>
            <p:ph idx="2" type="body"/>
          </p:nvPr>
        </p:nvSpPr>
        <p:spPr>
          <a:xfrm>
            <a:off x="4648200" y="1981200"/>
            <a:ext cx="3810000" cy="4495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14"/>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5" name="Google Shape;95;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3"/>
          <p:cNvSpPr txBox="1"/>
          <p:nvPr>
            <p:ph idx="1" type="body"/>
          </p:nvPr>
        </p:nvSpPr>
        <p:spPr>
          <a:xfrm>
            <a:off x="685800" y="1981200"/>
            <a:ext cx="7772400" cy="4495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3"/>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7" name="Google Shape;37;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Times New Roman"/>
                <a:ea typeface="Times New Roman"/>
                <a:cs typeface="Times New Roman"/>
                <a:sym typeface="Times New Roman"/>
              </a:defRPr>
            </a:lvl1pPr>
            <a:lvl2pPr indent="0" lvl="1" marL="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4"/>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0" name="Google Shape;40;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Times New Roman"/>
                <a:ea typeface="Times New Roman"/>
                <a:cs typeface="Times New Roman"/>
                <a:sym typeface="Times New Roman"/>
              </a:defRPr>
            </a:lvl1pPr>
            <a:lvl2pPr indent="0" lvl="1" marL="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41" name="Shape 41"/>
        <p:cNvGrpSpPr/>
        <p:nvPr/>
      </p:nvGrpSpPr>
      <p:grpSpPr>
        <a:xfrm>
          <a:off x="0" y="0"/>
          <a:ext cx="0" cy="0"/>
          <a:chOff x="0" y="0"/>
          <a:chExt cx="0" cy="0"/>
        </a:xfrm>
      </p:grpSpPr>
      <p:sp>
        <p:nvSpPr>
          <p:cNvPr id="42" name="Google Shape;42;p5"/>
          <p:cNvSpPr txBox="1"/>
          <p:nvPr>
            <p:ph idx="1" type="body"/>
          </p:nvPr>
        </p:nvSpPr>
        <p:spPr>
          <a:xfrm>
            <a:off x="457200" y="274638"/>
            <a:ext cx="8229600" cy="58515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5"/>
          <p:cNvSpPr txBox="1"/>
          <p:nvPr>
            <p:ph idx="10" type="dt"/>
          </p:nvPr>
        </p:nvSpPr>
        <p:spPr>
          <a:xfrm>
            <a:off x="0" y="952500"/>
            <a:ext cx="381000" cy="1092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4" name="Google Shape;44;p5"/>
          <p:cNvSpPr txBox="1"/>
          <p:nvPr>
            <p:ph idx="11" type="ftr"/>
          </p:nvPr>
        </p:nvSpPr>
        <p:spPr>
          <a:xfrm>
            <a:off x="3124200" y="6400800"/>
            <a:ext cx="3694113"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5" name="Google Shape;45;p5"/>
          <p:cNvSpPr txBox="1"/>
          <p:nvPr>
            <p:ph idx="12" type="sldNum"/>
          </p:nvPr>
        </p:nvSpPr>
        <p:spPr>
          <a:xfrm>
            <a:off x="7239000" y="6415088"/>
            <a:ext cx="1905000" cy="3143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49" name="Google Shape;49;p6"/>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0" name="Google Shape;50;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54" name="Google Shape;54;p7"/>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Google Shape;55;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9" name="Google Shape;59;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0" name="Google Shape;60;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1" name="Google Shape;61;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2" name="Google Shape;62;p8"/>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3" name="Google Shape;63;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9"/>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71" name="Google Shape;71;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72" name="Google Shape;72;p10"/>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3" name="Google Shape;73;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cxnSp>
        <p:nvCxnSpPr>
          <p:cNvPr id="12" name="Google Shape;12;p1"/>
          <p:cNvCxnSpPr/>
          <p:nvPr/>
        </p:nvCxnSpPr>
        <p:spPr>
          <a:xfrm>
            <a:off x="-762000" y="5867400"/>
            <a:ext cx="7848600" cy="0"/>
          </a:xfrm>
          <a:prstGeom prst="straightConnector1">
            <a:avLst/>
          </a:prstGeom>
          <a:noFill/>
          <a:ln>
            <a:noFill/>
          </a:ln>
        </p:spPr>
      </p:cxnSp>
      <p:cxnSp>
        <p:nvCxnSpPr>
          <p:cNvPr id="13" name="Google Shape;13;p1"/>
          <p:cNvCxnSpPr/>
          <p:nvPr/>
        </p:nvCxnSpPr>
        <p:spPr>
          <a:xfrm>
            <a:off x="0" y="6629400"/>
            <a:ext cx="9144000" cy="0"/>
          </a:xfrm>
          <a:prstGeom prst="straightConnector1">
            <a:avLst/>
          </a:prstGeom>
          <a:noFill/>
          <a:ln>
            <a:noFill/>
          </a:ln>
        </p:spPr>
      </p:cxnSp>
      <p:sp>
        <p:nvSpPr>
          <p:cNvPr id="14" name="Google Shape;14;p1"/>
          <p:cNvSpPr txBox="1"/>
          <p:nvPr/>
        </p:nvSpPr>
        <p:spPr>
          <a:xfrm>
            <a:off x="1905000" y="296863"/>
            <a:ext cx="1371600" cy="1098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600" u="none" cap="none" strike="noStrike">
              <a:solidFill>
                <a:schemeClr val="dk1"/>
              </a:solidFill>
              <a:latin typeface="Times New Roman"/>
              <a:ea typeface="Times New Roman"/>
              <a:cs typeface="Times New Roman"/>
              <a:sym typeface="Times New Roman"/>
            </a:endParaRPr>
          </a:p>
        </p:txBody>
      </p:sp>
      <p:sp>
        <p:nvSpPr>
          <p:cNvPr id="15" name="Google Shape;15;p1"/>
          <p:cNvSpPr txBox="1"/>
          <p:nvPr/>
        </p:nvSpPr>
        <p:spPr>
          <a:xfrm>
            <a:off x="2117725" y="-703263"/>
            <a:ext cx="1539875"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chemeClr val="dk1"/>
                </a:solidFill>
                <a:latin typeface="Times New Roman"/>
                <a:ea typeface="Times New Roman"/>
                <a:cs typeface="Times New Roman"/>
                <a:sym typeface="Times New Roman"/>
              </a:rPr>
              <a:t>humility</a:t>
            </a:r>
            <a:endParaRPr/>
          </a:p>
        </p:txBody>
      </p:sp>
      <p:sp>
        <p:nvSpPr>
          <p:cNvPr id="16" name="Google Shape;16;p1"/>
          <p:cNvSpPr txBox="1"/>
          <p:nvPr/>
        </p:nvSpPr>
        <p:spPr>
          <a:xfrm>
            <a:off x="1752600" y="152400"/>
            <a:ext cx="1219200"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IN" sz="1400" u="none" cap="none" strike="noStrike">
                <a:solidFill>
                  <a:srgbClr val="4D4D4D"/>
                </a:solidFill>
                <a:latin typeface="Arial"/>
                <a:ea typeface="Arial"/>
                <a:cs typeface="Arial"/>
                <a:sym typeface="Arial"/>
              </a:rPr>
              <a:t>Humility</a:t>
            </a:r>
            <a:endParaRPr/>
          </a:p>
        </p:txBody>
      </p:sp>
      <p:sp>
        <p:nvSpPr>
          <p:cNvPr id="17" name="Google Shape;17;p1"/>
          <p:cNvSpPr txBox="1"/>
          <p:nvPr/>
        </p:nvSpPr>
        <p:spPr>
          <a:xfrm>
            <a:off x="3733800" y="152400"/>
            <a:ext cx="1981200"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IN" sz="1400" u="none" cap="none" strike="noStrike">
                <a:solidFill>
                  <a:srgbClr val="4D4D4D"/>
                </a:solidFill>
                <a:latin typeface="Arial"/>
                <a:ea typeface="Arial"/>
                <a:cs typeface="Arial"/>
                <a:sym typeface="Arial"/>
              </a:rPr>
              <a:t>Entrepreneurship</a:t>
            </a:r>
            <a:endParaRPr/>
          </a:p>
        </p:txBody>
      </p:sp>
      <p:sp>
        <p:nvSpPr>
          <p:cNvPr id="18" name="Google Shape;18;p1"/>
          <p:cNvSpPr txBox="1"/>
          <p:nvPr/>
        </p:nvSpPr>
        <p:spPr>
          <a:xfrm>
            <a:off x="5791200" y="152400"/>
            <a:ext cx="1981200"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IN" sz="1400" u="none" cap="none" strike="noStrike">
                <a:solidFill>
                  <a:srgbClr val="4D4D4D"/>
                </a:solidFill>
                <a:latin typeface="Arial"/>
                <a:ea typeface="Arial"/>
                <a:cs typeface="Arial"/>
                <a:sym typeface="Arial"/>
              </a:rPr>
              <a:t>Teamwork</a:t>
            </a:r>
            <a:endParaRPr/>
          </a:p>
        </p:txBody>
      </p:sp>
      <p:sp>
        <p:nvSpPr>
          <p:cNvPr id="19" name="Google Shape;19;p1"/>
          <p:cNvSpPr txBox="1"/>
          <p:nvPr/>
        </p:nvSpPr>
        <p:spPr>
          <a:xfrm>
            <a:off x="0" y="6553200"/>
            <a:ext cx="1828800"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IN" sz="1400" u="none" cap="none" strike="noStrike">
                <a:solidFill>
                  <a:srgbClr val="4D4D4D"/>
                </a:solidFill>
                <a:latin typeface="Arial"/>
                <a:ea typeface="Arial"/>
                <a:cs typeface="Arial"/>
                <a:sym typeface="Arial"/>
              </a:rPr>
              <a:t>Deliver The Promise</a:t>
            </a:r>
            <a:endParaRPr/>
          </a:p>
        </p:txBody>
      </p:sp>
      <p:sp>
        <p:nvSpPr>
          <p:cNvPr id="20" name="Google Shape;20;p1"/>
          <p:cNvSpPr txBox="1"/>
          <p:nvPr/>
        </p:nvSpPr>
        <p:spPr>
          <a:xfrm>
            <a:off x="2133600" y="6553200"/>
            <a:ext cx="1219200"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IN" sz="1400" u="none" cap="none" strike="noStrike">
                <a:solidFill>
                  <a:srgbClr val="4D4D4D"/>
                </a:solidFill>
                <a:latin typeface="Arial"/>
                <a:ea typeface="Arial"/>
                <a:cs typeface="Arial"/>
                <a:sym typeface="Arial"/>
              </a:rPr>
              <a:t>Learning</a:t>
            </a:r>
            <a:endParaRPr/>
          </a:p>
        </p:txBody>
      </p:sp>
      <p:sp>
        <p:nvSpPr>
          <p:cNvPr id="21" name="Google Shape;21;p1"/>
          <p:cNvSpPr txBox="1"/>
          <p:nvPr/>
        </p:nvSpPr>
        <p:spPr>
          <a:xfrm>
            <a:off x="4343400" y="6519863"/>
            <a:ext cx="1981200"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IN" sz="1400" u="none" cap="none" strike="noStrike">
                <a:solidFill>
                  <a:srgbClr val="4D4D4D"/>
                </a:solidFill>
                <a:latin typeface="Arial"/>
                <a:ea typeface="Arial"/>
                <a:cs typeface="Arial"/>
                <a:sym typeface="Arial"/>
              </a:rPr>
              <a:t>Social Responsibility</a:t>
            </a:r>
            <a:endParaRPr/>
          </a:p>
        </p:txBody>
      </p:sp>
      <p:sp>
        <p:nvSpPr>
          <p:cNvPr id="22" name="Google Shape;22;p1"/>
          <p:cNvSpPr txBox="1"/>
          <p:nvPr/>
        </p:nvSpPr>
        <p:spPr>
          <a:xfrm>
            <a:off x="7162800" y="6519863"/>
            <a:ext cx="1981200"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IN" sz="1400" u="none" cap="none" strike="noStrike">
                <a:solidFill>
                  <a:srgbClr val="4D4D4D"/>
                </a:solidFill>
                <a:latin typeface="Arial"/>
                <a:ea typeface="Arial"/>
                <a:cs typeface="Arial"/>
                <a:sym typeface="Arial"/>
              </a:rPr>
              <a:t>Respect for Individual</a:t>
            </a:r>
            <a:endParaRPr/>
          </a:p>
        </p:txBody>
      </p:sp>
      <p:sp>
        <p:nvSpPr>
          <p:cNvPr id="23" name="Google Shape;23;p1"/>
          <p:cNvSpPr/>
          <p:nvPr/>
        </p:nvSpPr>
        <p:spPr>
          <a:xfrm>
            <a:off x="0" y="558800"/>
            <a:ext cx="9144000" cy="46038"/>
          </a:xfrm>
          <a:prstGeom prst="rect">
            <a:avLst/>
          </a:prstGeom>
          <a:gradFill>
            <a:gsLst>
              <a:gs pos="0">
                <a:srgbClr val="E42314"/>
              </a:gs>
              <a:gs pos="50000">
                <a:srgbClr val="F08C12"/>
              </a:gs>
              <a:gs pos="100000">
                <a:srgbClr val="E42314"/>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24" name="Google Shape;24;p1"/>
          <p:cNvCxnSpPr/>
          <p:nvPr/>
        </p:nvCxnSpPr>
        <p:spPr>
          <a:xfrm>
            <a:off x="0" y="6515100"/>
            <a:ext cx="9144000" cy="0"/>
          </a:xfrm>
          <a:prstGeom prst="straightConnector1">
            <a:avLst/>
          </a:prstGeom>
          <a:noFill/>
          <a:ln cap="flat" cmpd="sng" w="25400">
            <a:solidFill>
              <a:srgbClr val="B2B2B2"/>
            </a:solidFill>
            <a:prstDash val="solid"/>
            <a:round/>
            <a:headEnd len="med" w="med" type="none"/>
            <a:tailEnd len="med" w="med" type="none"/>
          </a:ln>
        </p:spPr>
      </p:cxnSp>
      <p:pic>
        <p:nvPicPr>
          <p:cNvPr descr="GMRLOGO.JPG" id="25" name="Google Shape;25;p1"/>
          <p:cNvPicPr preferRelativeResize="0"/>
          <p:nvPr/>
        </p:nvPicPr>
        <p:blipFill rotWithShape="1">
          <a:blip r:embed="rId1">
            <a:alphaModFix/>
          </a:blip>
          <a:srcRect b="0" l="0" r="0" t="0"/>
          <a:stretch/>
        </p:blipFill>
        <p:spPr>
          <a:xfrm>
            <a:off x="7569200" y="76200"/>
            <a:ext cx="1371600" cy="465138"/>
          </a:xfrm>
          <a:prstGeom prst="rect">
            <a:avLst/>
          </a:prstGeom>
          <a:noFill/>
          <a:ln>
            <a:noFill/>
          </a:ln>
        </p:spPr>
      </p:pic>
      <p:pic>
        <p:nvPicPr>
          <p:cNvPr descr="gmritlogo.JPG" id="26" name="Google Shape;26;p1"/>
          <p:cNvPicPr preferRelativeResize="0"/>
          <p:nvPr/>
        </p:nvPicPr>
        <p:blipFill rotWithShape="1">
          <a:blip r:embed="rId2">
            <a:alphaModFix/>
          </a:blip>
          <a:srcRect b="0" l="0" r="0" t="0"/>
          <a:stretch/>
        </p:blipFill>
        <p:spPr>
          <a:xfrm>
            <a:off x="46038" y="42863"/>
            <a:ext cx="1414462" cy="4873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23528" y="548680"/>
            <a:ext cx="8568952" cy="1728192"/>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b="1" lang="en-IN" sz="2400"/>
              <a:t>Intrusion Detection System based on Efficient Clustering and Classification Algorithms</a:t>
            </a:r>
            <a:endParaRPr b="1" sz="2400">
              <a:solidFill>
                <a:srgbClr val="0C0C0C"/>
              </a:solidFill>
            </a:endParaRPr>
          </a:p>
        </p:txBody>
      </p:sp>
      <p:sp>
        <p:nvSpPr>
          <p:cNvPr id="101" name="Google Shape;101;p15"/>
          <p:cNvSpPr txBox="1"/>
          <p:nvPr>
            <p:ph idx="1" type="body"/>
          </p:nvPr>
        </p:nvSpPr>
        <p:spPr>
          <a:xfrm>
            <a:off x="683568" y="2564904"/>
            <a:ext cx="7920880" cy="3919736"/>
          </a:xfrm>
          <a:prstGeom prst="rect">
            <a:avLst/>
          </a:prstGeom>
          <a:noFill/>
          <a:ln>
            <a:noFill/>
          </a:ln>
        </p:spPr>
        <p:txBody>
          <a:bodyPr anchorCtr="0" anchor="t" bIns="45700" lIns="91425" spcFirstLastPara="1" rIns="91425" wrap="square" tIns="45700">
            <a:noAutofit/>
          </a:bodyPr>
          <a:lstStyle/>
          <a:p>
            <a:pPr indent="-205105" lvl="0" marL="342900" rtl="0" algn="l">
              <a:lnSpc>
                <a:spcPct val="80000"/>
              </a:lnSpc>
              <a:spcBef>
                <a:spcPts val="0"/>
              </a:spcBef>
              <a:spcAft>
                <a:spcPts val="0"/>
              </a:spcAft>
              <a:buClr>
                <a:schemeClr val="dk1"/>
              </a:buClr>
              <a:buSzPts val="2170"/>
              <a:buFont typeface="Times New Roman"/>
              <a:buNone/>
            </a:pPr>
            <a:r>
              <a:t/>
            </a:r>
            <a:endParaRPr b="1" sz="2170">
              <a:solidFill>
                <a:srgbClr val="0C0C0C"/>
              </a:solidFill>
            </a:endParaRPr>
          </a:p>
          <a:p>
            <a:pPr indent="-205105" lvl="0" marL="342900" rtl="0" algn="l">
              <a:lnSpc>
                <a:spcPct val="80000"/>
              </a:lnSpc>
              <a:spcBef>
                <a:spcPts val="434"/>
              </a:spcBef>
              <a:spcAft>
                <a:spcPts val="0"/>
              </a:spcAft>
              <a:buClr>
                <a:schemeClr val="dk1"/>
              </a:buClr>
              <a:buSzPts val="2170"/>
              <a:buFont typeface="Times New Roman"/>
              <a:buNone/>
            </a:pPr>
            <a:r>
              <a:t/>
            </a:r>
            <a:endParaRPr b="1" sz="2170">
              <a:solidFill>
                <a:srgbClr val="0C0C0C"/>
              </a:solidFill>
            </a:endParaRPr>
          </a:p>
          <a:p>
            <a:pPr indent="-205105" lvl="0" marL="342900" rtl="0" algn="l">
              <a:lnSpc>
                <a:spcPct val="80000"/>
              </a:lnSpc>
              <a:spcBef>
                <a:spcPts val="434"/>
              </a:spcBef>
              <a:spcAft>
                <a:spcPts val="0"/>
              </a:spcAft>
              <a:buClr>
                <a:schemeClr val="dk1"/>
              </a:buClr>
              <a:buSzPts val="2170"/>
              <a:buFont typeface="Times New Roman"/>
              <a:buNone/>
            </a:pPr>
            <a:r>
              <a:t/>
            </a:r>
            <a:endParaRPr b="1" sz="2170">
              <a:solidFill>
                <a:srgbClr val="0C0C0C"/>
              </a:solidFill>
            </a:endParaRPr>
          </a:p>
          <a:p>
            <a:pPr indent="-205105" lvl="0" marL="342900" rtl="0" algn="l">
              <a:lnSpc>
                <a:spcPct val="80000"/>
              </a:lnSpc>
              <a:spcBef>
                <a:spcPts val="434"/>
              </a:spcBef>
              <a:spcAft>
                <a:spcPts val="0"/>
              </a:spcAft>
              <a:buClr>
                <a:schemeClr val="dk1"/>
              </a:buClr>
              <a:buSzPts val="2170"/>
              <a:buFont typeface="Times New Roman"/>
              <a:buNone/>
            </a:pPr>
            <a:r>
              <a:t/>
            </a:r>
            <a:endParaRPr b="1" sz="2170">
              <a:solidFill>
                <a:srgbClr val="0C0C0C"/>
              </a:solidFill>
            </a:endParaRPr>
          </a:p>
          <a:p>
            <a:pPr indent="-205105" lvl="0" marL="342900" rtl="0" algn="l">
              <a:lnSpc>
                <a:spcPct val="80000"/>
              </a:lnSpc>
              <a:spcBef>
                <a:spcPts val="434"/>
              </a:spcBef>
              <a:spcAft>
                <a:spcPts val="0"/>
              </a:spcAft>
              <a:buClr>
                <a:schemeClr val="dk1"/>
              </a:buClr>
              <a:buSzPts val="2170"/>
              <a:buFont typeface="Times New Roman"/>
              <a:buNone/>
            </a:pPr>
            <a:r>
              <a:t/>
            </a:r>
            <a:endParaRPr b="1" sz="2170">
              <a:solidFill>
                <a:srgbClr val="0C0C0C"/>
              </a:solidFill>
            </a:endParaRPr>
          </a:p>
          <a:p>
            <a:pPr indent="-342900" lvl="0" marL="342900" rtl="0" algn="l">
              <a:lnSpc>
                <a:spcPct val="80000"/>
              </a:lnSpc>
              <a:spcBef>
                <a:spcPts val="434"/>
              </a:spcBef>
              <a:spcAft>
                <a:spcPts val="0"/>
              </a:spcAft>
              <a:buClr>
                <a:schemeClr val="dk1"/>
              </a:buClr>
              <a:buSzPts val="2170"/>
              <a:buFont typeface="Times New Roman"/>
              <a:buNone/>
            </a:pPr>
            <a:r>
              <a:rPr lang="en-IN" sz="2170"/>
              <a:t>Main Project Supervisor               1.K.Keerthana (16341A0583)</a:t>
            </a:r>
            <a:endParaRPr/>
          </a:p>
          <a:p>
            <a:pPr indent="-342900" lvl="0" marL="342900" rtl="0" algn="l">
              <a:lnSpc>
                <a:spcPct val="80000"/>
              </a:lnSpc>
              <a:spcBef>
                <a:spcPts val="434"/>
              </a:spcBef>
              <a:spcAft>
                <a:spcPts val="0"/>
              </a:spcAft>
              <a:buClr>
                <a:schemeClr val="dk1"/>
              </a:buClr>
              <a:buSzPts val="2170"/>
              <a:buFont typeface="Times New Roman"/>
              <a:buNone/>
            </a:pPr>
            <a:r>
              <a:rPr lang="en-IN" sz="2170"/>
              <a:t>Mr.P.Srikanth                               2. K.R.Dinakar(16341A0597)</a:t>
            </a:r>
            <a:endParaRPr/>
          </a:p>
          <a:p>
            <a:pPr indent="-342900" lvl="0" marL="342900" rtl="0" algn="l">
              <a:lnSpc>
                <a:spcPct val="80000"/>
              </a:lnSpc>
              <a:spcBef>
                <a:spcPts val="434"/>
              </a:spcBef>
              <a:spcAft>
                <a:spcPts val="0"/>
              </a:spcAft>
              <a:buClr>
                <a:schemeClr val="dk1"/>
              </a:buClr>
              <a:buSzPts val="2170"/>
              <a:buFont typeface="Times New Roman"/>
              <a:buNone/>
            </a:pPr>
            <a:r>
              <a:rPr lang="en-IN" sz="2170"/>
              <a:t>Asst.Professor,                              3. M.Eswar Kalyan(16341A05B9)</a:t>
            </a:r>
            <a:endParaRPr/>
          </a:p>
          <a:p>
            <a:pPr indent="-342900" lvl="0" marL="342900" rtl="0" algn="l">
              <a:lnSpc>
                <a:spcPct val="80000"/>
              </a:lnSpc>
              <a:spcBef>
                <a:spcPts val="434"/>
              </a:spcBef>
              <a:spcAft>
                <a:spcPts val="0"/>
              </a:spcAft>
              <a:buClr>
                <a:schemeClr val="dk1"/>
              </a:buClr>
              <a:buSzPts val="2170"/>
              <a:buFont typeface="Times New Roman"/>
              <a:buNone/>
            </a:pPr>
            <a:r>
              <a:rPr lang="en-IN" sz="2170"/>
              <a:t>Dept. of CSE,                               4. B.Ananda Raju(16345A0506)</a:t>
            </a:r>
            <a:endParaRPr/>
          </a:p>
          <a:p>
            <a:pPr indent="-342900" lvl="0" marL="342900" rtl="0" algn="l">
              <a:lnSpc>
                <a:spcPct val="80000"/>
              </a:lnSpc>
              <a:spcBef>
                <a:spcPts val="434"/>
              </a:spcBef>
              <a:spcAft>
                <a:spcPts val="0"/>
              </a:spcAft>
              <a:buClr>
                <a:schemeClr val="dk1"/>
              </a:buClr>
              <a:buSzPts val="2170"/>
              <a:buFont typeface="Times New Roman"/>
              <a:buNone/>
            </a:pPr>
            <a:r>
              <a:rPr lang="en-IN" sz="2170"/>
              <a:t>GMRIT.                                        5.P.Monica(13341A05C3)</a:t>
            </a:r>
            <a:endParaRPr b="1" sz="2170">
              <a:solidFill>
                <a:srgbClr val="0C0C0C"/>
              </a:solidFill>
            </a:endParaRPr>
          </a:p>
        </p:txBody>
      </p:sp>
      <p:sp>
        <p:nvSpPr>
          <p:cNvPr id="102" name="Google Shape;102;p15"/>
          <p:cNvSpPr txBox="1"/>
          <p:nvPr/>
        </p:nvSpPr>
        <p:spPr>
          <a:xfrm>
            <a:off x="2514600" y="4876800"/>
            <a:ext cx="5843614" cy="1371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accent1"/>
              </a:buClr>
              <a:buSzPts val="1260"/>
              <a:buFont typeface="Noto Sans Symbols"/>
              <a:buNone/>
            </a:pPr>
            <a:r>
              <a:rPr b="1" i="0" lang="en-IN" sz="1800" u="none" cap="none" strike="noStrike">
                <a:solidFill>
                  <a:srgbClr val="0C0C0C"/>
                </a:solidFill>
                <a:latin typeface="Times New Roman"/>
                <a:ea typeface="Times New Roman"/>
                <a:cs typeface="Times New Roman"/>
                <a:sym typeface="Times New Roman"/>
              </a:rPr>
              <a:t>		</a:t>
            </a:r>
            <a:endParaRPr b="1" i="0" sz="1800" u="none" cap="none" strike="noStrike">
              <a:solidFill>
                <a:srgbClr val="0C0C0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200">
                <a:solidFill>
                  <a:schemeClr val="dk1"/>
                </a:solidFill>
              </a:rPr>
              <a:t>PCA Algorithm</a:t>
            </a:r>
            <a:endParaRPr sz="3200">
              <a:solidFill>
                <a:schemeClr val="dk1"/>
              </a:solidFill>
            </a:endParaRPr>
          </a:p>
        </p:txBody>
      </p:sp>
      <p:sp>
        <p:nvSpPr>
          <p:cNvPr id="155" name="Google Shape;155;p24"/>
          <p:cNvSpPr txBox="1"/>
          <p:nvPr>
            <p:ph idx="1" type="body"/>
          </p:nvPr>
        </p:nvSpPr>
        <p:spPr>
          <a:xfrm>
            <a:off x="251520" y="1556792"/>
            <a:ext cx="8496944" cy="4848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800"/>
              <a:buFont typeface="Times New Roman"/>
              <a:buChar char="•"/>
            </a:pPr>
            <a:r>
              <a:rPr lang="en-IN" sz="1800"/>
              <a:t>Organize the data set</a:t>
            </a:r>
            <a:endParaRPr/>
          </a:p>
          <a:p>
            <a:pPr indent="-342900" lvl="0" marL="342900" rtl="0" algn="l">
              <a:lnSpc>
                <a:spcPct val="150000"/>
              </a:lnSpc>
              <a:spcBef>
                <a:spcPts val="360"/>
              </a:spcBef>
              <a:spcAft>
                <a:spcPts val="0"/>
              </a:spcAft>
              <a:buClr>
                <a:schemeClr val="dk1"/>
              </a:buClr>
              <a:buSzPts val="1800"/>
              <a:buFont typeface="Times New Roman"/>
              <a:buChar char="•"/>
            </a:pPr>
            <a:r>
              <a:rPr lang="en-IN" sz="1800"/>
              <a:t>Calculate the empirical mean</a:t>
            </a:r>
            <a:endParaRPr/>
          </a:p>
          <a:p>
            <a:pPr indent="-342900" lvl="0" marL="342900" rtl="0" algn="l">
              <a:lnSpc>
                <a:spcPct val="150000"/>
              </a:lnSpc>
              <a:spcBef>
                <a:spcPts val="360"/>
              </a:spcBef>
              <a:spcAft>
                <a:spcPts val="0"/>
              </a:spcAft>
              <a:buClr>
                <a:schemeClr val="dk1"/>
              </a:buClr>
              <a:buSzPts val="1800"/>
              <a:buFont typeface="Times New Roman"/>
              <a:buChar char="•"/>
            </a:pPr>
            <a:r>
              <a:rPr lang="en-IN" sz="1800"/>
              <a:t>Calculate the deviations from the mean</a:t>
            </a:r>
            <a:endParaRPr/>
          </a:p>
          <a:p>
            <a:pPr indent="-342900" lvl="0" marL="342900" rtl="0" algn="l">
              <a:lnSpc>
                <a:spcPct val="150000"/>
              </a:lnSpc>
              <a:spcBef>
                <a:spcPts val="360"/>
              </a:spcBef>
              <a:spcAft>
                <a:spcPts val="0"/>
              </a:spcAft>
              <a:buClr>
                <a:schemeClr val="dk1"/>
              </a:buClr>
              <a:buSzPts val="1800"/>
              <a:buFont typeface="Times New Roman"/>
              <a:buChar char="•"/>
            </a:pPr>
            <a:r>
              <a:rPr lang="en-IN" sz="1800"/>
              <a:t>Find the covariance matrix</a:t>
            </a:r>
            <a:endParaRPr/>
          </a:p>
          <a:p>
            <a:pPr indent="-342900" lvl="0" marL="342900" rtl="0" algn="l">
              <a:lnSpc>
                <a:spcPct val="150000"/>
              </a:lnSpc>
              <a:spcBef>
                <a:spcPts val="360"/>
              </a:spcBef>
              <a:spcAft>
                <a:spcPts val="0"/>
              </a:spcAft>
              <a:buClr>
                <a:schemeClr val="dk1"/>
              </a:buClr>
              <a:buSzPts val="1800"/>
              <a:buFont typeface="Times New Roman"/>
              <a:buChar char="•"/>
            </a:pPr>
            <a:r>
              <a:rPr lang="en-IN" sz="1800"/>
              <a:t>Find the eigenvectors and eigenvalues of the covariance matrix</a:t>
            </a:r>
            <a:endParaRPr/>
          </a:p>
          <a:p>
            <a:pPr indent="-342900" lvl="0" marL="342900" rtl="0" algn="l">
              <a:lnSpc>
                <a:spcPct val="150000"/>
              </a:lnSpc>
              <a:spcBef>
                <a:spcPts val="360"/>
              </a:spcBef>
              <a:spcAft>
                <a:spcPts val="0"/>
              </a:spcAft>
              <a:buClr>
                <a:schemeClr val="dk1"/>
              </a:buClr>
              <a:buSzPts val="1800"/>
              <a:buFont typeface="Times New Roman"/>
              <a:buChar char="•"/>
            </a:pPr>
            <a:r>
              <a:rPr lang="en-IN" sz="1800"/>
              <a:t>Rearrange the eigenvectors and eigenvalues</a:t>
            </a:r>
            <a:endParaRPr sz="1800"/>
          </a:p>
          <a:p>
            <a:pPr indent="-342900" lvl="0" marL="342900" rtl="0" algn="l">
              <a:lnSpc>
                <a:spcPct val="150000"/>
              </a:lnSpc>
              <a:spcBef>
                <a:spcPts val="360"/>
              </a:spcBef>
              <a:spcAft>
                <a:spcPts val="0"/>
              </a:spcAft>
              <a:buClr>
                <a:schemeClr val="dk1"/>
              </a:buClr>
              <a:buSzPts val="1800"/>
              <a:buFont typeface="Times New Roman"/>
              <a:buChar char="•"/>
            </a:pPr>
            <a:r>
              <a:rPr lang="en-IN" sz="1800"/>
              <a:t>Select a subset of the eigenvectors as basis vectors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685800" y="609600"/>
            <a:ext cx="7772400" cy="875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200"/>
              <a:t>Clustering Algorithm</a:t>
            </a:r>
            <a:endParaRPr sz="3200"/>
          </a:p>
        </p:txBody>
      </p:sp>
      <p:sp>
        <p:nvSpPr>
          <p:cNvPr id="161" name="Google Shape;161;p25"/>
          <p:cNvSpPr txBox="1"/>
          <p:nvPr>
            <p:ph idx="1" type="body"/>
          </p:nvPr>
        </p:nvSpPr>
        <p:spPr>
          <a:xfrm>
            <a:off x="251520" y="1628800"/>
            <a:ext cx="8640960" cy="4848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800"/>
              <a:buFont typeface="Times New Roman"/>
              <a:buNone/>
            </a:pPr>
            <a:r>
              <a:rPr b="1" lang="en-IN" sz="1800"/>
              <a:t>K-means clustering algorithm :</a:t>
            </a:r>
            <a:endParaRPr/>
          </a:p>
          <a:p>
            <a:pPr indent="-342900" lvl="0" marL="342900" rtl="0" algn="l">
              <a:lnSpc>
                <a:spcPct val="150000"/>
              </a:lnSpc>
              <a:spcBef>
                <a:spcPts val="360"/>
              </a:spcBef>
              <a:spcAft>
                <a:spcPts val="0"/>
              </a:spcAft>
              <a:buClr>
                <a:schemeClr val="dk1"/>
              </a:buClr>
              <a:buSzPts val="1800"/>
              <a:buFont typeface="Times New Roman"/>
              <a:buNone/>
            </a:pPr>
            <a:r>
              <a:rPr lang="en-IN" sz="1800"/>
              <a:t>The K-means clustering algorithm is used to find groups which have not been explicitly labelled in the data.</a:t>
            </a:r>
            <a:endParaRPr/>
          </a:p>
          <a:p>
            <a:pPr indent="-342900" lvl="0" marL="342900" rtl="0" algn="l">
              <a:lnSpc>
                <a:spcPct val="150000"/>
              </a:lnSpc>
              <a:spcBef>
                <a:spcPts val="360"/>
              </a:spcBef>
              <a:spcAft>
                <a:spcPts val="0"/>
              </a:spcAft>
              <a:buClr>
                <a:schemeClr val="dk1"/>
              </a:buClr>
              <a:buSzPts val="1800"/>
              <a:buFont typeface="Times New Roman"/>
              <a:buNone/>
            </a:pPr>
            <a:r>
              <a:rPr lang="en-IN" sz="1800"/>
              <a:t>If k is given, the K-means algorithm can be executed in the following steps:</a:t>
            </a:r>
            <a:endParaRPr/>
          </a:p>
          <a:p>
            <a:pPr indent="-342900" lvl="0" marL="342900" rtl="0" algn="l">
              <a:lnSpc>
                <a:spcPct val="150000"/>
              </a:lnSpc>
              <a:spcBef>
                <a:spcPts val="360"/>
              </a:spcBef>
              <a:spcAft>
                <a:spcPts val="0"/>
              </a:spcAft>
              <a:buClr>
                <a:schemeClr val="dk1"/>
              </a:buClr>
              <a:buSzPts val="1800"/>
              <a:buFont typeface="Times New Roman"/>
              <a:buNone/>
            </a:pPr>
            <a:r>
              <a:rPr lang="en-IN" sz="1800"/>
              <a:t>• Partition of objects into k non-empty subsets</a:t>
            </a:r>
            <a:endParaRPr/>
          </a:p>
          <a:p>
            <a:pPr indent="-342900" lvl="0" marL="342900" rtl="0" algn="l">
              <a:lnSpc>
                <a:spcPct val="150000"/>
              </a:lnSpc>
              <a:spcBef>
                <a:spcPts val="360"/>
              </a:spcBef>
              <a:spcAft>
                <a:spcPts val="0"/>
              </a:spcAft>
              <a:buClr>
                <a:schemeClr val="dk1"/>
              </a:buClr>
              <a:buSzPts val="1800"/>
              <a:buFont typeface="Times New Roman"/>
              <a:buNone/>
            </a:pPr>
            <a:r>
              <a:rPr lang="en-IN" sz="1800"/>
              <a:t>• Identifying the cluster centroids (mean point) of the current partition.</a:t>
            </a:r>
            <a:endParaRPr/>
          </a:p>
          <a:p>
            <a:pPr indent="-342900" lvl="0" marL="342900" rtl="0" algn="l">
              <a:lnSpc>
                <a:spcPct val="150000"/>
              </a:lnSpc>
              <a:spcBef>
                <a:spcPts val="360"/>
              </a:spcBef>
              <a:spcAft>
                <a:spcPts val="0"/>
              </a:spcAft>
              <a:buClr>
                <a:schemeClr val="dk1"/>
              </a:buClr>
              <a:buSzPts val="1800"/>
              <a:buFont typeface="Times New Roman"/>
              <a:buNone/>
            </a:pPr>
            <a:r>
              <a:rPr lang="en-IN" sz="1800"/>
              <a:t>• Assigning each point to a specific cluster</a:t>
            </a:r>
            <a:endParaRPr/>
          </a:p>
          <a:p>
            <a:pPr indent="-342900" lvl="0" marL="342900" rtl="0" algn="l">
              <a:lnSpc>
                <a:spcPct val="150000"/>
              </a:lnSpc>
              <a:spcBef>
                <a:spcPts val="360"/>
              </a:spcBef>
              <a:spcAft>
                <a:spcPts val="0"/>
              </a:spcAft>
              <a:buClr>
                <a:schemeClr val="dk1"/>
              </a:buClr>
              <a:buSzPts val="1800"/>
              <a:buFont typeface="Times New Roman"/>
              <a:buNone/>
            </a:pPr>
            <a:r>
              <a:rPr lang="en-IN" sz="1800"/>
              <a:t>• Compute the distances from each point</a:t>
            </a:r>
            <a:endParaRPr/>
          </a:p>
          <a:p>
            <a:pPr indent="-342900" lvl="0" marL="342900" rtl="0" algn="l">
              <a:lnSpc>
                <a:spcPct val="150000"/>
              </a:lnSpc>
              <a:spcBef>
                <a:spcPts val="360"/>
              </a:spcBef>
              <a:spcAft>
                <a:spcPts val="0"/>
              </a:spcAft>
              <a:buClr>
                <a:schemeClr val="dk1"/>
              </a:buClr>
              <a:buSzPts val="1800"/>
              <a:buFont typeface="Times New Roman"/>
              <a:buNone/>
            </a:pPr>
            <a:r>
              <a:rPr lang="en-IN" sz="1800"/>
              <a:t>• allot points to the cluster where the distance from the centroid is minimum</a:t>
            </a:r>
            <a:endParaRPr/>
          </a:p>
          <a:p>
            <a:pPr indent="-342900" lvl="0" marL="342900" rtl="0" algn="l">
              <a:lnSpc>
                <a:spcPct val="150000"/>
              </a:lnSpc>
              <a:spcBef>
                <a:spcPts val="360"/>
              </a:spcBef>
              <a:spcAft>
                <a:spcPts val="0"/>
              </a:spcAft>
              <a:buClr>
                <a:schemeClr val="dk1"/>
              </a:buClr>
              <a:buSzPts val="1800"/>
              <a:buFont typeface="Times New Roman"/>
              <a:buNone/>
            </a:pPr>
            <a:r>
              <a:rPr lang="en-IN" sz="1800"/>
              <a:t>• K-means re-assigns each record in the dataset to the most similar cluster</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200">
                <a:solidFill>
                  <a:schemeClr val="dk1"/>
                </a:solidFill>
              </a:rPr>
              <a:t>Classification Techniques</a:t>
            </a:r>
            <a:endParaRPr sz="3200">
              <a:solidFill>
                <a:schemeClr val="dk1"/>
              </a:solidFill>
            </a:endParaRPr>
          </a:p>
        </p:txBody>
      </p:sp>
      <p:sp>
        <p:nvSpPr>
          <p:cNvPr id="167" name="Google Shape;167;p26"/>
          <p:cNvSpPr txBox="1"/>
          <p:nvPr>
            <p:ph idx="1" type="body"/>
          </p:nvPr>
        </p:nvSpPr>
        <p:spPr>
          <a:xfrm>
            <a:off x="251520" y="1556792"/>
            <a:ext cx="8640960" cy="48965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Times New Roman"/>
              <a:buNone/>
            </a:pPr>
            <a:r>
              <a:rPr b="1" lang="en-IN" sz="1800"/>
              <a:t>Decision tree classification :</a:t>
            </a:r>
            <a:endParaRPr/>
          </a:p>
          <a:p>
            <a:pPr indent="0" lvl="0" marL="0" rtl="0" algn="just">
              <a:lnSpc>
                <a:spcPct val="150000"/>
              </a:lnSpc>
              <a:spcBef>
                <a:spcPts val="360"/>
              </a:spcBef>
              <a:spcAft>
                <a:spcPts val="0"/>
              </a:spcAft>
              <a:buClr>
                <a:schemeClr val="dk1"/>
              </a:buClr>
              <a:buSzPts val="1800"/>
              <a:buFont typeface="Times New Roman"/>
              <a:buNone/>
            </a:pPr>
            <a:r>
              <a:rPr lang="en-IN" sz="1800"/>
              <a:t>A Decision tree is a flowchart like tree structure, where each internal node denotes a test on an attribute, each branch represents an outcome of the test, and each leaf node (terminal node) holds a class label.</a:t>
            </a:r>
            <a:endParaRPr/>
          </a:p>
          <a:p>
            <a:pPr indent="-342900" lvl="0" marL="342900" rtl="0" algn="l">
              <a:lnSpc>
                <a:spcPct val="150000"/>
              </a:lnSpc>
              <a:spcBef>
                <a:spcPts val="360"/>
              </a:spcBef>
              <a:spcAft>
                <a:spcPts val="0"/>
              </a:spcAft>
              <a:buClr>
                <a:schemeClr val="dk1"/>
              </a:buClr>
              <a:buSzPts val="1800"/>
              <a:buFont typeface="Times New Roman"/>
              <a:buAutoNum type="arabicPeriod"/>
            </a:pPr>
            <a:r>
              <a:rPr lang="en-IN" sz="1800"/>
              <a:t>Place the best attribute of the dataset at the root of the tree.</a:t>
            </a:r>
            <a:endParaRPr/>
          </a:p>
          <a:p>
            <a:pPr indent="-342900" lvl="0" marL="342900" rtl="0" algn="l">
              <a:lnSpc>
                <a:spcPct val="150000"/>
              </a:lnSpc>
              <a:spcBef>
                <a:spcPts val="360"/>
              </a:spcBef>
              <a:spcAft>
                <a:spcPts val="0"/>
              </a:spcAft>
              <a:buClr>
                <a:schemeClr val="dk1"/>
              </a:buClr>
              <a:buSzPts val="1800"/>
              <a:buFont typeface="Times New Roman"/>
              <a:buAutoNum type="arabicPeriod"/>
            </a:pPr>
            <a:r>
              <a:rPr lang="en-IN" sz="1800"/>
              <a:t>Split the training set into subsets. Subsets should be made in such a way that each subset contains data with the same value for an attribute.</a:t>
            </a:r>
            <a:endParaRPr/>
          </a:p>
          <a:p>
            <a:pPr indent="-342900" lvl="0" marL="342900" rtl="0" algn="l">
              <a:lnSpc>
                <a:spcPct val="150000"/>
              </a:lnSpc>
              <a:spcBef>
                <a:spcPts val="360"/>
              </a:spcBef>
              <a:spcAft>
                <a:spcPts val="0"/>
              </a:spcAft>
              <a:buClr>
                <a:schemeClr val="dk1"/>
              </a:buClr>
              <a:buSzPts val="1800"/>
              <a:buFont typeface="Times New Roman"/>
              <a:buNone/>
            </a:pPr>
            <a:r>
              <a:rPr lang="en-IN" sz="1800"/>
              <a:t>3.   Repeat step 1 and step 2 on each subset until you find leaf nodes in all the branches of the tree</a:t>
            </a:r>
            <a:r>
              <a:rPr b="1" lang="en-IN" sz="1800"/>
              <a:t>.</a:t>
            </a:r>
            <a:endParaRPr sz="1800"/>
          </a:p>
          <a:p>
            <a:pPr indent="0" lvl="0" marL="0" rtl="0" algn="just">
              <a:lnSpc>
                <a:spcPct val="150000"/>
              </a:lnSpc>
              <a:spcBef>
                <a:spcPts val="360"/>
              </a:spcBef>
              <a:spcAft>
                <a:spcPts val="0"/>
              </a:spcAft>
              <a:buClr>
                <a:schemeClr val="dk1"/>
              </a:buClr>
              <a:buSzPts val="1800"/>
              <a:buFont typeface="Times New Roman"/>
              <a:buNone/>
            </a:pPr>
            <a:r>
              <a:t/>
            </a:r>
            <a:endParaRPr sz="1800"/>
          </a:p>
          <a:p>
            <a:pPr indent="0" lvl="0" marL="0" rtl="0" algn="just">
              <a:lnSpc>
                <a:spcPct val="150000"/>
              </a:lnSpc>
              <a:spcBef>
                <a:spcPts val="360"/>
              </a:spcBef>
              <a:spcAft>
                <a:spcPts val="0"/>
              </a:spcAft>
              <a:buClr>
                <a:schemeClr val="dk1"/>
              </a:buClr>
              <a:buSzPts val="1800"/>
              <a:buFont typeface="Times New Roman"/>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p:nvPr/>
        </p:nvSpPr>
        <p:spPr>
          <a:xfrm>
            <a:off x="323528" y="1484784"/>
            <a:ext cx="8568952" cy="466281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KNN classification:</a:t>
            </a:r>
            <a:endParaRPr/>
          </a:p>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K nearest neighbor algorithm is very simple. It works based on minimum distance from the</a:t>
            </a:r>
            <a:endParaRPr/>
          </a:p>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query instance to the training samples to determine the K-nearest neighbors.</a:t>
            </a:r>
            <a:endParaRPr b="1"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1. Calculate the distance between test data and each row of training data. Here we will use</a:t>
            </a:r>
            <a:endParaRPr/>
          </a:p>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Euclidean distance as our distance metric since it’s the most popular method. The other</a:t>
            </a:r>
            <a:endParaRPr/>
          </a:p>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metrics that can be used are  cosine  etc.</a:t>
            </a:r>
            <a:endParaRPr/>
          </a:p>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2. Sort the calculated distances in ascending order based on distance values</a:t>
            </a:r>
            <a:endParaRPr/>
          </a:p>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3. Get top k rows from the sorted array</a:t>
            </a:r>
            <a:endParaRPr/>
          </a:p>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4. Get the most frequent class of these rows</a:t>
            </a:r>
            <a:endParaRPr/>
          </a:p>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5. Return the predicted class</a:t>
            </a:r>
            <a:endParaRPr b="1"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200"/>
              <a:t>Procedure</a:t>
            </a:r>
            <a:endParaRPr sz="3200"/>
          </a:p>
        </p:txBody>
      </p:sp>
      <p:sp>
        <p:nvSpPr>
          <p:cNvPr id="178" name="Google Shape;178;p28"/>
          <p:cNvSpPr txBox="1"/>
          <p:nvPr>
            <p:ph idx="1" type="body"/>
          </p:nvPr>
        </p:nvSpPr>
        <p:spPr>
          <a:xfrm>
            <a:off x="251520" y="1700808"/>
            <a:ext cx="8640960" cy="4608512"/>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800"/>
              <a:buFont typeface="Times New Roman"/>
              <a:buNone/>
            </a:pPr>
            <a:r>
              <a:rPr lang="en-IN" sz="1800"/>
              <a:t>Step 1: convert the input dataset into numerical</a:t>
            </a:r>
            <a:endParaRPr/>
          </a:p>
          <a:p>
            <a:pPr indent="0" lvl="0" marL="0" rtl="0" algn="l">
              <a:lnSpc>
                <a:spcPct val="150000"/>
              </a:lnSpc>
              <a:spcBef>
                <a:spcPts val="360"/>
              </a:spcBef>
              <a:spcAft>
                <a:spcPts val="0"/>
              </a:spcAft>
              <a:buClr>
                <a:schemeClr val="dk1"/>
              </a:buClr>
              <a:buSzPts val="1800"/>
              <a:buFont typeface="Times New Roman"/>
              <a:buNone/>
            </a:pPr>
            <a:r>
              <a:rPr lang="en-IN" sz="1800"/>
              <a:t>Step 2: load the converted dataset as input</a:t>
            </a:r>
            <a:endParaRPr/>
          </a:p>
          <a:p>
            <a:pPr indent="0" lvl="0" marL="0" rtl="0" algn="l">
              <a:lnSpc>
                <a:spcPct val="150000"/>
              </a:lnSpc>
              <a:spcBef>
                <a:spcPts val="360"/>
              </a:spcBef>
              <a:spcAft>
                <a:spcPts val="0"/>
              </a:spcAft>
              <a:buClr>
                <a:schemeClr val="dk1"/>
              </a:buClr>
              <a:buSzPts val="1800"/>
              <a:buFont typeface="Times New Roman"/>
              <a:buNone/>
            </a:pPr>
            <a:r>
              <a:rPr lang="en-IN" sz="1800"/>
              <a:t>Step 3: Apply PCA algorithm to given dataset and get the dimensionally reduced dataset.</a:t>
            </a:r>
            <a:endParaRPr/>
          </a:p>
          <a:p>
            <a:pPr indent="0" lvl="0" marL="0" rtl="0" algn="l">
              <a:lnSpc>
                <a:spcPct val="150000"/>
              </a:lnSpc>
              <a:spcBef>
                <a:spcPts val="360"/>
              </a:spcBef>
              <a:spcAft>
                <a:spcPts val="0"/>
              </a:spcAft>
              <a:buClr>
                <a:schemeClr val="dk1"/>
              </a:buClr>
              <a:buSzPts val="1800"/>
              <a:buFont typeface="Times New Roman"/>
              <a:buNone/>
            </a:pPr>
            <a:r>
              <a:rPr lang="en-IN" sz="1800"/>
              <a:t>Step 4: apply k-means technique for k clusters</a:t>
            </a:r>
            <a:endParaRPr/>
          </a:p>
          <a:p>
            <a:pPr indent="0" lvl="0" marL="0" rtl="0" algn="l">
              <a:lnSpc>
                <a:spcPct val="150000"/>
              </a:lnSpc>
              <a:spcBef>
                <a:spcPts val="360"/>
              </a:spcBef>
              <a:spcAft>
                <a:spcPts val="0"/>
              </a:spcAft>
              <a:buClr>
                <a:schemeClr val="dk1"/>
              </a:buClr>
              <a:buSzPts val="1800"/>
              <a:buFont typeface="Times New Roman"/>
              <a:buNone/>
            </a:pPr>
            <a:r>
              <a:rPr lang="en-IN" sz="1800"/>
              <a:t>Step 5: identify the cluster centroids</a:t>
            </a:r>
            <a:endParaRPr sz="1800"/>
          </a:p>
          <a:p>
            <a:pPr indent="0" lvl="0" marL="0" rtl="0" algn="l">
              <a:lnSpc>
                <a:spcPct val="150000"/>
              </a:lnSpc>
              <a:spcBef>
                <a:spcPts val="360"/>
              </a:spcBef>
              <a:spcAft>
                <a:spcPts val="0"/>
              </a:spcAft>
              <a:buClr>
                <a:schemeClr val="dk1"/>
              </a:buClr>
              <a:buSzPts val="1800"/>
              <a:buFont typeface="Times New Roman"/>
              <a:buNone/>
            </a:pPr>
            <a:r>
              <a:rPr lang="en-IN" sz="1800"/>
              <a:t>Step 6: find the distance between each record and cluster centroids</a:t>
            </a:r>
            <a:endParaRPr sz="1800"/>
          </a:p>
          <a:p>
            <a:pPr indent="0" lvl="0" marL="0" rtl="0" algn="l">
              <a:lnSpc>
                <a:spcPct val="150000"/>
              </a:lnSpc>
              <a:spcBef>
                <a:spcPts val="360"/>
              </a:spcBef>
              <a:spcAft>
                <a:spcPts val="0"/>
              </a:spcAft>
              <a:buClr>
                <a:schemeClr val="dk1"/>
              </a:buClr>
              <a:buSzPts val="1800"/>
              <a:buFont typeface="Times New Roman"/>
              <a:buNone/>
            </a:pPr>
            <a:r>
              <a:rPr lang="en-IN" sz="1800"/>
              <a:t>Step 7: then obtain the reduced dataset</a:t>
            </a:r>
            <a:endParaRPr/>
          </a:p>
          <a:p>
            <a:pPr indent="0" lvl="0" marL="0" rtl="0" algn="l">
              <a:lnSpc>
                <a:spcPct val="150000"/>
              </a:lnSpc>
              <a:spcBef>
                <a:spcPts val="360"/>
              </a:spcBef>
              <a:spcAft>
                <a:spcPts val="0"/>
              </a:spcAft>
              <a:buClr>
                <a:schemeClr val="dk1"/>
              </a:buClr>
              <a:buSzPts val="1800"/>
              <a:buFont typeface="Times New Roman"/>
              <a:buNone/>
            </a:pPr>
            <a:r>
              <a:rPr lang="en-IN" sz="1800"/>
              <a:t>Step 8: apply classification technique</a:t>
            </a:r>
            <a:endParaRPr/>
          </a:p>
          <a:p>
            <a:pPr indent="0" lvl="0" marL="0" rtl="0" algn="l">
              <a:lnSpc>
                <a:spcPct val="150000"/>
              </a:lnSpc>
              <a:spcBef>
                <a:spcPts val="360"/>
              </a:spcBef>
              <a:spcAft>
                <a:spcPts val="0"/>
              </a:spcAft>
              <a:buClr>
                <a:schemeClr val="dk1"/>
              </a:buClr>
              <a:buSzPts val="1800"/>
              <a:buFont typeface="Times New Roman"/>
              <a:buNone/>
            </a:pPr>
            <a:r>
              <a:rPr lang="en-IN" sz="1800"/>
              <a:t>Step 9: measure the accuracy</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81000" y="620688"/>
            <a:ext cx="8229600" cy="50405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2800"/>
              <a:t>Case study for pca</a:t>
            </a:r>
            <a:endParaRPr sz="2800"/>
          </a:p>
        </p:txBody>
      </p:sp>
      <p:sp>
        <p:nvSpPr>
          <p:cNvPr id="184" name="Google Shape;184;p29"/>
          <p:cNvSpPr txBox="1"/>
          <p:nvPr>
            <p:ph idx="1" type="body"/>
          </p:nvPr>
        </p:nvSpPr>
        <p:spPr>
          <a:xfrm>
            <a:off x="457200" y="1083212"/>
            <a:ext cx="8229600" cy="5042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Times New Roman"/>
              <a:buNone/>
            </a:pPr>
            <a:r>
              <a:rPr lang="en-IN" sz="1800"/>
              <a:t>Input data:</a:t>
            </a:r>
            <a:endParaRPr/>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p:txBody>
      </p:sp>
      <p:sp>
        <p:nvSpPr>
          <p:cNvPr id="185" name="Google Shape;185;p29"/>
          <p:cNvSpPr txBox="1"/>
          <p:nvPr>
            <p:ph idx="12" type="sldNum"/>
          </p:nvPr>
        </p:nvSpPr>
        <p:spPr>
          <a:xfrm>
            <a:off x="7239000" y="6415088"/>
            <a:ext cx="1905000" cy="314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800">
                <a:solidFill>
                  <a:schemeClr val="dk1"/>
                </a:solidFill>
                <a:latin typeface="Times New Roman"/>
                <a:ea typeface="Times New Roman"/>
                <a:cs typeface="Times New Roman"/>
                <a:sym typeface="Times New Roman"/>
              </a:rPr>
              <a:t>‹#›</a:t>
            </a:fld>
            <a:endParaRPr sz="1800">
              <a:solidFill>
                <a:schemeClr val="dk1"/>
              </a:solidFill>
              <a:latin typeface="Times New Roman"/>
              <a:ea typeface="Times New Roman"/>
              <a:cs typeface="Times New Roman"/>
              <a:sym typeface="Times New Roman"/>
            </a:endParaRPr>
          </a:p>
        </p:txBody>
      </p:sp>
      <p:graphicFrame>
        <p:nvGraphicFramePr>
          <p:cNvPr id="186" name="Google Shape;186;p29"/>
          <p:cNvGraphicFramePr/>
          <p:nvPr/>
        </p:nvGraphicFramePr>
        <p:xfrm>
          <a:off x="1031630" y="2044699"/>
          <a:ext cx="3000000" cy="3000000"/>
        </p:xfrm>
        <a:graphic>
          <a:graphicData uri="http://schemas.openxmlformats.org/drawingml/2006/table">
            <a:tbl>
              <a:tblPr bandRow="1" firstRow="1">
                <a:noFill/>
                <a:tableStyleId>{E4D2CE19-E08F-4DD8-824C-7E9230F687AC}</a:tableStyleId>
              </a:tblPr>
              <a:tblGrid>
                <a:gridCol w="1425525"/>
                <a:gridCol w="1425525"/>
                <a:gridCol w="1425525"/>
                <a:gridCol w="1425525"/>
                <a:gridCol w="1425525"/>
              </a:tblGrid>
              <a:tr h="519700">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A1</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A2</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A3</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A4</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A5</a:t>
                      </a:r>
                      <a:endParaRPr sz="1400" u="none" cap="none" strike="noStrike">
                        <a:solidFill>
                          <a:schemeClr val="dk1"/>
                        </a:solidFill>
                        <a:latin typeface="Calibri"/>
                        <a:ea typeface="Calibri"/>
                        <a:cs typeface="Calibri"/>
                        <a:sym typeface="Calibri"/>
                      </a:endParaRPr>
                    </a:p>
                  </a:txBody>
                  <a:tcPr marT="45725" marB="45725" marR="91450" marL="91450"/>
                </a:tc>
              </a:tr>
              <a:tr h="519700">
                <a:tc>
                  <a:txBody>
                    <a:bodyPr/>
                    <a:lstStyle/>
                    <a:p>
                      <a:pPr indent="0" lvl="0" marL="0" marR="0" rtl="0" algn="just">
                        <a:lnSpc>
                          <a:spcPct val="150000"/>
                        </a:lnSpc>
                        <a:spcBef>
                          <a:spcPts val="0"/>
                        </a:spcBef>
                        <a:spcAft>
                          <a:spcPts val="0"/>
                        </a:spcAft>
                        <a:buNone/>
                      </a:pPr>
                      <a:r>
                        <a:rPr lang="en-IN" sz="1400" u="none" cap="none" strike="noStrike"/>
                        <a:t>5</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3</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0</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1</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5</a:t>
                      </a:r>
                      <a:endParaRPr sz="1400" u="none" cap="none" strike="noStrike">
                        <a:latin typeface="Calibri"/>
                        <a:ea typeface="Calibri"/>
                        <a:cs typeface="Calibri"/>
                        <a:sym typeface="Calibri"/>
                      </a:endParaRPr>
                    </a:p>
                  </a:txBody>
                  <a:tcPr marT="45725" marB="45725" marR="91450" marL="91450"/>
                </a:tc>
              </a:tr>
              <a:tr h="519700">
                <a:tc>
                  <a:txBody>
                    <a:bodyPr/>
                    <a:lstStyle/>
                    <a:p>
                      <a:pPr indent="0" lvl="0" marL="0" marR="0" rtl="0" algn="just">
                        <a:lnSpc>
                          <a:spcPct val="150000"/>
                        </a:lnSpc>
                        <a:spcBef>
                          <a:spcPts val="0"/>
                        </a:spcBef>
                        <a:spcAft>
                          <a:spcPts val="0"/>
                        </a:spcAft>
                        <a:buNone/>
                      </a:pPr>
                      <a:r>
                        <a:rPr lang="en-IN" sz="1400" u="none" cap="none" strike="noStrike"/>
                        <a:t>10</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15</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3</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5</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6</a:t>
                      </a:r>
                      <a:endParaRPr sz="1400" u="none" cap="none" strike="noStrike">
                        <a:latin typeface="Calibri"/>
                        <a:ea typeface="Calibri"/>
                        <a:cs typeface="Calibri"/>
                        <a:sym typeface="Calibri"/>
                      </a:endParaRPr>
                    </a:p>
                  </a:txBody>
                  <a:tcPr marT="45725" marB="45725" marR="91450" marL="91450"/>
                </a:tc>
              </a:tr>
              <a:tr h="519700">
                <a:tc>
                  <a:txBody>
                    <a:bodyPr/>
                    <a:lstStyle/>
                    <a:p>
                      <a:pPr indent="0" lvl="0" marL="0" marR="0" rtl="0" algn="just">
                        <a:lnSpc>
                          <a:spcPct val="150000"/>
                        </a:lnSpc>
                        <a:spcBef>
                          <a:spcPts val="0"/>
                        </a:spcBef>
                        <a:spcAft>
                          <a:spcPts val="0"/>
                        </a:spcAft>
                        <a:buNone/>
                      </a:pPr>
                      <a:r>
                        <a:rPr lang="en-IN" sz="1400" u="none" cap="none" strike="noStrike"/>
                        <a:t>15</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12</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7</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6</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22</a:t>
                      </a:r>
                      <a:endParaRPr sz="1400" u="none" cap="none" strike="noStrike">
                        <a:latin typeface="Calibri"/>
                        <a:ea typeface="Calibri"/>
                        <a:cs typeface="Calibri"/>
                        <a:sym typeface="Calibri"/>
                      </a:endParaRPr>
                    </a:p>
                  </a:txBody>
                  <a:tcPr marT="45725" marB="45725" marR="91450" marL="91450"/>
                </a:tc>
              </a:tr>
              <a:tr h="519700">
                <a:tc>
                  <a:txBody>
                    <a:bodyPr/>
                    <a:lstStyle/>
                    <a:p>
                      <a:pPr indent="0" lvl="0" marL="0" marR="0" rtl="0" algn="just">
                        <a:lnSpc>
                          <a:spcPct val="150000"/>
                        </a:lnSpc>
                        <a:spcBef>
                          <a:spcPts val="0"/>
                        </a:spcBef>
                        <a:spcAft>
                          <a:spcPts val="0"/>
                        </a:spcAft>
                        <a:buNone/>
                      </a:pPr>
                      <a:r>
                        <a:rPr lang="en-IN" sz="1400" u="none" cap="none" strike="noStrike"/>
                        <a:t>24</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10</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2</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3</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6</a:t>
                      </a:r>
                      <a:endParaRPr sz="1400" u="none" cap="none" strike="noStrike">
                        <a:latin typeface="Calibri"/>
                        <a:ea typeface="Calibri"/>
                        <a:cs typeface="Calibri"/>
                        <a:sym typeface="Calibri"/>
                      </a:endParaRPr>
                    </a:p>
                  </a:txBody>
                  <a:tcPr marT="45725" marB="45725" marR="91450" marL="91450"/>
                </a:tc>
              </a:tr>
              <a:tr h="519700">
                <a:tc>
                  <a:txBody>
                    <a:bodyPr/>
                    <a:lstStyle/>
                    <a:p>
                      <a:pPr indent="0" lvl="0" marL="0" marR="0" rtl="0" algn="just">
                        <a:lnSpc>
                          <a:spcPct val="150000"/>
                        </a:lnSpc>
                        <a:spcBef>
                          <a:spcPts val="0"/>
                        </a:spcBef>
                        <a:spcAft>
                          <a:spcPts val="0"/>
                        </a:spcAft>
                        <a:buNone/>
                      </a:pPr>
                      <a:r>
                        <a:rPr lang="en-IN" sz="1400" u="none" cap="none" strike="noStrike"/>
                        <a:t>30</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45</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7</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6</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22</a:t>
                      </a:r>
                      <a:endParaRPr sz="1400" u="none" cap="none" strike="noStrike">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 type="body"/>
          </p:nvPr>
        </p:nvSpPr>
        <p:spPr>
          <a:xfrm>
            <a:off x="457200" y="870072"/>
            <a:ext cx="8229600" cy="5851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Times New Roman"/>
              <a:buNone/>
            </a:pPr>
            <a:r>
              <a:rPr lang="en-IN" sz="1800"/>
              <a:t>Covariance matrix:</a:t>
            </a:r>
            <a:endParaRPr/>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rPr lang="en-IN" sz="1800"/>
              <a:t>Eigen values:</a:t>
            </a:r>
            <a:endParaRPr/>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p:txBody>
      </p:sp>
      <p:sp>
        <p:nvSpPr>
          <p:cNvPr id="192" name="Google Shape;192;p30"/>
          <p:cNvSpPr txBox="1"/>
          <p:nvPr>
            <p:ph idx="12" type="sldNum"/>
          </p:nvPr>
        </p:nvSpPr>
        <p:spPr>
          <a:xfrm>
            <a:off x="7239000" y="6415088"/>
            <a:ext cx="1905000" cy="3143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IN"/>
              <a:t>‹#›</a:t>
            </a:fld>
            <a:endParaRPr/>
          </a:p>
        </p:txBody>
      </p:sp>
      <p:graphicFrame>
        <p:nvGraphicFramePr>
          <p:cNvPr id="193" name="Google Shape;193;p30"/>
          <p:cNvGraphicFramePr/>
          <p:nvPr/>
        </p:nvGraphicFramePr>
        <p:xfrm>
          <a:off x="928467" y="1707087"/>
          <a:ext cx="3000000" cy="3000000"/>
        </p:xfrm>
        <a:graphic>
          <a:graphicData uri="http://schemas.openxmlformats.org/drawingml/2006/table">
            <a:tbl>
              <a:tblPr bandRow="1" firstRow="1">
                <a:noFill/>
                <a:tableStyleId>{E4D2CE19-E08F-4DD8-824C-7E9230F687AC}</a:tableStyleId>
              </a:tblPr>
              <a:tblGrid>
                <a:gridCol w="1698675"/>
                <a:gridCol w="1698675"/>
                <a:gridCol w="1698675"/>
                <a:gridCol w="1698675"/>
              </a:tblGrid>
              <a:tr h="423550">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A1</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A2</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A3</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A4</a:t>
                      </a:r>
                      <a:endParaRPr sz="1400" u="none" cap="none" strike="noStrike">
                        <a:solidFill>
                          <a:schemeClr val="dk1"/>
                        </a:solidFill>
                        <a:latin typeface="Calibri"/>
                        <a:ea typeface="Calibri"/>
                        <a:cs typeface="Calibri"/>
                        <a:sym typeface="Calibri"/>
                      </a:endParaRPr>
                    </a:p>
                  </a:txBody>
                  <a:tcPr marT="45725" marB="45725" marR="91450" marL="91450"/>
                </a:tc>
              </a:tr>
              <a:tr h="423550">
                <a:tc>
                  <a:txBody>
                    <a:bodyPr/>
                    <a:lstStyle/>
                    <a:p>
                      <a:pPr indent="0" lvl="0" marL="0" marR="0" rtl="0" algn="just">
                        <a:lnSpc>
                          <a:spcPct val="150000"/>
                        </a:lnSpc>
                        <a:spcBef>
                          <a:spcPts val="0"/>
                        </a:spcBef>
                        <a:spcAft>
                          <a:spcPts val="0"/>
                        </a:spcAft>
                        <a:buNone/>
                      </a:pPr>
                      <a:r>
                        <a:rPr lang="en-IN" sz="1400" u="none" cap="none" strike="noStrike"/>
                        <a:t>-11.8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-14.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 -3.8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-3.2</a:t>
                      </a:r>
                      <a:endParaRPr sz="1400" u="none" cap="none" strike="noStrike">
                        <a:latin typeface="Calibri"/>
                        <a:ea typeface="Calibri"/>
                        <a:cs typeface="Calibri"/>
                        <a:sym typeface="Calibri"/>
                      </a:endParaRPr>
                    </a:p>
                  </a:txBody>
                  <a:tcPr marT="45725" marB="45725" marR="91450" marL="91450"/>
                </a:tc>
              </a:tr>
              <a:tr h="423550">
                <a:tc>
                  <a:txBody>
                    <a:bodyPr/>
                    <a:lstStyle/>
                    <a:p>
                      <a:pPr indent="0" lvl="0" marL="0" marR="0" rtl="0" algn="just">
                        <a:lnSpc>
                          <a:spcPct val="150000"/>
                        </a:lnSpc>
                        <a:spcBef>
                          <a:spcPts val="0"/>
                        </a:spcBef>
                        <a:spcAft>
                          <a:spcPts val="0"/>
                        </a:spcAft>
                        <a:buNone/>
                      </a:pPr>
                      <a:r>
                        <a:rPr lang="en-IN" sz="1400" u="none" cap="none" strike="noStrike"/>
                        <a:t>-6.8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-2.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 -0.8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0.8</a:t>
                      </a:r>
                      <a:endParaRPr sz="1400" u="none" cap="none" strike="noStrike">
                        <a:latin typeface="Calibri"/>
                        <a:ea typeface="Calibri"/>
                        <a:cs typeface="Calibri"/>
                        <a:sym typeface="Calibri"/>
                      </a:endParaRPr>
                    </a:p>
                  </a:txBody>
                  <a:tcPr marT="45725" marB="45725" marR="91450" marL="91450"/>
                </a:tc>
              </a:tr>
              <a:tr h="423550">
                <a:tc>
                  <a:txBody>
                    <a:bodyPr/>
                    <a:lstStyle/>
                    <a:p>
                      <a:pPr indent="0" lvl="0" marL="0" marR="0" rtl="0" algn="just">
                        <a:lnSpc>
                          <a:spcPct val="150000"/>
                        </a:lnSpc>
                        <a:spcBef>
                          <a:spcPts val="0"/>
                        </a:spcBef>
                        <a:spcAft>
                          <a:spcPts val="0"/>
                        </a:spcAft>
                        <a:buNone/>
                      </a:pPr>
                      <a:r>
                        <a:rPr lang="en-IN" sz="1400" u="none" cap="none" strike="noStrike"/>
                        <a:t>-1.8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-5.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 3.2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1.8</a:t>
                      </a:r>
                      <a:endParaRPr sz="1400" u="none" cap="none" strike="noStrike">
                        <a:latin typeface="Calibri"/>
                        <a:ea typeface="Calibri"/>
                        <a:cs typeface="Calibri"/>
                        <a:sym typeface="Calibri"/>
                      </a:endParaRPr>
                    </a:p>
                  </a:txBody>
                  <a:tcPr marT="45725" marB="45725" marR="91450" marL="91450"/>
                </a:tc>
              </a:tr>
              <a:tr h="423550">
                <a:tc>
                  <a:txBody>
                    <a:bodyPr/>
                    <a:lstStyle/>
                    <a:p>
                      <a:pPr indent="0" lvl="0" marL="0" marR="0" rtl="0" algn="just">
                        <a:lnSpc>
                          <a:spcPct val="150000"/>
                        </a:lnSpc>
                        <a:spcBef>
                          <a:spcPts val="0"/>
                        </a:spcBef>
                        <a:spcAft>
                          <a:spcPts val="0"/>
                        </a:spcAft>
                        <a:buNone/>
                      </a:pPr>
                      <a:r>
                        <a:rPr lang="en-IN" sz="1400" u="none" cap="none" strike="noStrike"/>
                        <a:t> 7.2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 -7.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 -1.8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-1.2</a:t>
                      </a:r>
                      <a:endParaRPr sz="1400" u="none" cap="none" strike="noStrike">
                        <a:latin typeface="Calibri"/>
                        <a:ea typeface="Calibri"/>
                        <a:cs typeface="Calibri"/>
                        <a:sym typeface="Calibri"/>
                      </a:endParaRPr>
                    </a:p>
                  </a:txBody>
                  <a:tcPr marT="45725" marB="45725" marR="91450" marL="91450"/>
                </a:tc>
              </a:tr>
              <a:tr h="423550">
                <a:tc>
                  <a:txBody>
                    <a:bodyPr/>
                    <a:lstStyle/>
                    <a:p>
                      <a:pPr indent="0" lvl="0" marL="0" marR="0" rtl="0" algn="just">
                        <a:lnSpc>
                          <a:spcPct val="150000"/>
                        </a:lnSpc>
                        <a:spcBef>
                          <a:spcPts val="0"/>
                        </a:spcBef>
                        <a:spcAft>
                          <a:spcPts val="0"/>
                        </a:spcAft>
                        <a:buNone/>
                      </a:pPr>
                      <a:r>
                        <a:rPr lang="en-IN" sz="1400" u="none" cap="none" strike="noStrike"/>
                        <a:t> 13.2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 28.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 3.2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1.8</a:t>
                      </a:r>
                      <a:endParaRPr sz="1400" u="none" cap="none" strike="noStrike">
                        <a:latin typeface="Calibri"/>
                        <a:ea typeface="Calibri"/>
                        <a:cs typeface="Calibri"/>
                        <a:sym typeface="Calibri"/>
                      </a:endParaRPr>
                    </a:p>
                  </a:txBody>
                  <a:tcPr marT="45725" marB="45725" marR="91450" marL="91450"/>
                </a:tc>
              </a:tr>
            </a:tbl>
          </a:graphicData>
        </a:graphic>
      </p:graphicFrame>
      <p:graphicFrame>
        <p:nvGraphicFramePr>
          <p:cNvPr id="194" name="Google Shape;194;p30"/>
          <p:cNvGraphicFramePr/>
          <p:nvPr/>
        </p:nvGraphicFramePr>
        <p:xfrm>
          <a:off x="928467" y="5419590"/>
          <a:ext cx="3000000" cy="3000000"/>
        </p:xfrm>
        <a:graphic>
          <a:graphicData uri="http://schemas.openxmlformats.org/drawingml/2006/table">
            <a:tbl>
              <a:tblPr bandRow="1" firstRow="1">
                <a:noFill/>
                <a:tableStyleId>{E4D2CE19-E08F-4DD8-824C-7E9230F687AC}</a:tableStyleId>
              </a:tblPr>
              <a:tblGrid>
                <a:gridCol w="1698675"/>
                <a:gridCol w="1698675"/>
                <a:gridCol w="1698675"/>
                <a:gridCol w="1698675"/>
              </a:tblGrid>
              <a:tr h="685775">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341.05567842   </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34.10525426   </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 7.04150521   </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0.39756212</a:t>
                      </a:r>
                      <a:endParaRPr sz="1400" u="none" cap="none" strike="noStrike">
                        <a:solidFill>
                          <a:schemeClr val="dk1"/>
                        </a:solidFill>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body"/>
          </p:nvPr>
        </p:nvSpPr>
        <p:spPr>
          <a:xfrm>
            <a:off x="381000" y="756212"/>
            <a:ext cx="8229600" cy="5851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Times New Roman"/>
              <a:buNone/>
            </a:pPr>
            <a:r>
              <a:rPr lang="en-IN" sz="1800"/>
              <a:t>Eigen vectors:</a:t>
            </a:r>
            <a:endParaRPr/>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rPr lang="en-IN" sz="1800"/>
              <a:t>Reduced data:</a:t>
            </a:r>
            <a:endParaRPr/>
          </a:p>
          <a:p>
            <a:pPr indent="0" lvl="0" marL="0" rtl="0" algn="l">
              <a:spcBef>
                <a:spcPts val="360"/>
              </a:spcBef>
              <a:spcAft>
                <a:spcPts val="0"/>
              </a:spcAft>
              <a:buClr>
                <a:schemeClr val="dk1"/>
              </a:buClr>
              <a:buSzPts val="1800"/>
              <a:buFont typeface="Times New Roman"/>
              <a:buNone/>
            </a:pPr>
            <a:r>
              <a:t/>
            </a:r>
            <a:endParaRPr sz="1800"/>
          </a:p>
        </p:txBody>
      </p:sp>
      <p:sp>
        <p:nvSpPr>
          <p:cNvPr id="200" name="Google Shape;200;p31"/>
          <p:cNvSpPr txBox="1"/>
          <p:nvPr>
            <p:ph idx="12" type="sldNum"/>
          </p:nvPr>
        </p:nvSpPr>
        <p:spPr>
          <a:xfrm>
            <a:off x="7239000" y="6415088"/>
            <a:ext cx="1905000" cy="3143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IN"/>
              <a:t>‹#›</a:t>
            </a:fld>
            <a:endParaRPr/>
          </a:p>
        </p:txBody>
      </p:sp>
      <p:graphicFrame>
        <p:nvGraphicFramePr>
          <p:cNvPr id="201" name="Google Shape;201;p31"/>
          <p:cNvGraphicFramePr/>
          <p:nvPr/>
        </p:nvGraphicFramePr>
        <p:xfrm>
          <a:off x="1012874" y="1287585"/>
          <a:ext cx="3000000" cy="3000000"/>
        </p:xfrm>
        <a:graphic>
          <a:graphicData uri="http://schemas.openxmlformats.org/drawingml/2006/table">
            <a:tbl>
              <a:tblPr bandRow="1" firstRow="1">
                <a:noFill/>
                <a:tableStyleId>{E4D2CE19-E08F-4DD8-824C-7E9230F687AC}</a:tableStyleId>
              </a:tblPr>
              <a:tblGrid>
                <a:gridCol w="1691200"/>
                <a:gridCol w="1867925"/>
              </a:tblGrid>
              <a:tr h="448300">
                <a:tc>
                  <a:txBody>
                    <a:bodyPr/>
                    <a:lstStyle/>
                    <a:p>
                      <a:pPr indent="0" lvl="0" marL="0" marR="0" rtl="0" algn="just">
                        <a:lnSpc>
                          <a:spcPct val="150000"/>
                        </a:lnSpc>
                        <a:spcBef>
                          <a:spcPts val="0"/>
                        </a:spcBef>
                        <a:spcAft>
                          <a:spcPts val="0"/>
                        </a:spcAft>
                        <a:buNone/>
                      </a:pPr>
                      <a:r>
                        <a:rPr b="0" lang="en-IN" sz="1400" u="none" cap="none" strike="noStrike">
                          <a:solidFill>
                            <a:schemeClr val="dk1"/>
                          </a:solidFill>
                        </a:rPr>
                        <a:t>-0.47625596 </a:t>
                      </a:r>
                      <a:endParaRPr b="0" sz="1400" u="none" cap="none" strike="noStrike">
                        <a:solidFill>
                          <a:schemeClr val="dk1"/>
                        </a:solidFill>
                        <a:latin typeface="Calibri"/>
                        <a:ea typeface="Calibri"/>
                        <a:cs typeface="Calibri"/>
                        <a:sym typeface="Calibri"/>
                      </a:endParaRPr>
                    </a:p>
                  </a:txBody>
                  <a:tcPr marT="45725" marB="45725" marR="91450" marL="91450">
                    <a:solidFill>
                      <a:srgbClr val="00B789"/>
                    </a:solidFill>
                  </a:tcPr>
                </a:tc>
                <a:tc>
                  <a:txBody>
                    <a:bodyPr/>
                    <a:lstStyle/>
                    <a:p>
                      <a:pPr indent="0" lvl="0" marL="0" marR="0" rtl="0" algn="just">
                        <a:lnSpc>
                          <a:spcPct val="150000"/>
                        </a:lnSpc>
                        <a:spcBef>
                          <a:spcPts val="0"/>
                        </a:spcBef>
                        <a:spcAft>
                          <a:spcPts val="0"/>
                        </a:spcAft>
                        <a:buNone/>
                      </a:pPr>
                      <a:r>
                        <a:rPr b="0" lang="en-IN" sz="1400" u="none" cap="none" strike="noStrike">
                          <a:solidFill>
                            <a:schemeClr val="dk1"/>
                          </a:solidFill>
                        </a:rPr>
                        <a:t>-0.87879813</a:t>
                      </a:r>
                      <a:endParaRPr b="0" sz="1400" u="none" cap="none" strike="noStrike">
                        <a:solidFill>
                          <a:schemeClr val="dk1"/>
                        </a:solidFill>
                        <a:latin typeface="Calibri"/>
                        <a:ea typeface="Calibri"/>
                        <a:cs typeface="Calibri"/>
                        <a:sym typeface="Calibri"/>
                      </a:endParaRPr>
                    </a:p>
                  </a:txBody>
                  <a:tcPr marT="45725" marB="45725" marR="91450" marL="91450">
                    <a:solidFill>
                      <a:srgbClr val="00B789"/>
                    </a:solidFill>
                  </a:tcPr>
                </a:tc>
              </a:tr>
              <a:tr h="448300">
                <a:tc>
                  <a:txBody>
                    <a:bodyPr/>
                    <a:lstStyle/>
                    <a:p>
                      <a:pPr indent="0" lvl="0" marL="0" marR="0" rtl="0" algn="just">
                        <a:lnSpc>
                          <a:spcPct val="150000"/>
                        </a:lnSpc>
                        <a:spcBef>
                          <a:spcPts val="0"/>
                        </a:spcBef>
                        <a:spcAft>
                          <a:spcPts val="0"/>
                        </a:spcAft>
                        <a:buNone/>
                      </a:pPr>
                      <a:r>
                        <a:rPr lang="en-IN" sz="1400" u="none" cap="none" strike="noStrike"/>
                        <a:t>-0.86755249  </a:t>
                      </a:r>
                      <a:endParaRPr sz="1400" u="none" cap="none" strike="noStrike">
                        <a:latin typeface="Calibri"/>
                        <a:ea typeface="Calibri"/>
                        <a:cs typeface="Calibri"/>
                        <a:sym typeface="Calibri"/>
                      </a:endParaRPr>
                    </a:p>
                  </a:txBody>
                  <a:tcPr marT="45725" marB="45725" marR="91450" marL="91450">
                    <a:solidFill>
                      <a:srgbClr val="00B789"/>
                    </a:solidFill>
                  </a:tcPr>
                </a:tc>
                <a:tc>
                  <a:txBody>
                    <a:bodyPr/>
                    <a:lstStyle/>
                    <a:p>
                      <a:pPr indent="0" lvl="0" marL="0" marR="0" rtl="0" algn="just">
                        <a:lnSpc>
                          <a:spcPct val="150000"/>
                        </a:lnSpc>
                        <a:spcBef>
                          <a:spcPts val="0"/>
                        </a:spcBef>
                        <a:spcAft>
                          <a:spcPts val="0"/>
                        </a:spcAft>
                        <a:buNone/>
                      </a:pPr>
                      <a:r>
                        <a:rPr lang="en-IN" sz="1400" u="none" cap="none" strike="noStrike"/>
                        <a:t>0.47334817</a:t>
                      </a:r>
                      <a:endParaRPr sz="1400" u="none" cap="none" strike="noStrike">
                        <a:latin typeface="Calibri"/>
                        <a:ea typeface="Calibri"/>
                        <a:cs typeface="Calibri"/>
                        <a:sym typeface="Calibri"/>
                      </a:endParaRPr>
                    </a:p>
                  </a:txBody>
                  <a:tcPr marT="45725" marB="45725" marR="91450" marL="91450">
                    <a:solidFill>
                      <a:srgbClr val="00B789"/>
                    </a:solidFill>
                  </a:tcPr>
                </a:tc>
              </a:tr>
              <a:tr h="448300">
                <a:tc>
                  <a:txBody>
                    <a:bodyPr/>
                    <a:lstStyle/>
                    <a:p>
                      <a:pPr indent="0" lvl="0" marL="0" marR="0" rtl="0" algn="just">
                        <a:lnSpc>
                          <a:spcPct val="150000"/>
                        </a:lnSpc>
                        <a:spcBef>
                          <a:spcPts val="0"/>
                        </a:spcBef>
                        <a:spcAft>
                          <a:spcPts val="0"/>
                        </a:spcAft>
                        <a:buNone/>
                      </a:pPr>
                      <a:r>
                        <a:rPr lang="en-IN" sz="1400" u="none" cap="none" strike="noStrike"/>
                        <a:t>-0.12028981  </a:t>
                      </a:r>
                      <a:endParaRPr sz="1400" u="none" cap="none" strike="noStrike">
                        <a:latin typeface="Calibri"/>
                        <a:ea typeface="Calibri"/>
                        <a:cs typeface="Calibri"/>
                        <a:sym typeface="Calibri"/>
                      </a:endParaRPr>
                    </a:p>
                  </a:txBody>
                  <a:tcPr marT="45725" marB="45725" marR="91450" marL="91450">
                    <a:solidFill>
                      <a:srgbClr val="00B789"/>
                    </a:solidFill>
                  </a:tcPr>
                </a:tc>
                <a:tc>
                  <a:txBody>
                    <a:bodyPr/>
                    <a:lstStyle/>
                    <a:p>
                      <a:pPr indent="0" lvl="0" marL="0" marR="0" rtl="0" algn="just">
                        <a:lnSpc>
                          <a:spcPct val="150000"/>
                        </a:lnSpc>
                        <a:spcBef>
                          <a:spcPts val="0"/>
                        </a:spcBef>
                        <a:spcAft>
                          <a:spcPts val="0"/>
                        </a:spcAft>
                        <a:buNone/>
                      </a:pPr>
                      <a:r>
                        <a:rPr lang="en-IN" sz="1400" u="none" cap="none" strike="noStrike"/>
                        <a:t>0.03248977</a:t>
                      </a:r>
                      <a:endParaRPr sz="1400" u="none" cap="none" strike="noStrike">
                        <a:latin typeface="Calibri"/>
                        <a:ea typeface="Calibri"/>
                        <a:cs typeface="Calibri"/>
                        <a:sym typeface="Calibri"/>
                      </a:endParaRPr>
                    </a:p>
                  </a:txBody>
                  <a:tcPr marT="45725" marB="45725" marR="91450" marL="91450">
                    <a:solidFill>
                      <a:srgbClr val="00B789"/>
                    </a:solidFill>
                  </a:tcPr>
                </a:tc>
              </a:tr>
              <a:tr h="448300">
                <a:tc>
                  <a:txBody>
                    <a:bodyPr/>
                    <a:lstStyle/>
                    <a:p>
                      <a:pPr indent="0" lvl="0" marL="0" marR="0" rtl="0" algn="just">
                        <a:lnSpc>
                          <a:spcPct val="150000"/>
                        </a:lnSpc>
                        <a:spcBef>
                          <a:spcPts val="0"/>
                        </a:spcBef>
                        <a:spcAft>
                          <a:spcPts val="0"/>
                        </a:spcAft>
                        <a:buNone/>
                      </a:pPr>
                      <a:r>
                        <a:rPr lang="en-IN" sz="1400" u="none" cap="none" strike="noStrike"/>
                        <a:t>-0.07786713  </a:t>
                      </a:r>
                      <a:endParaRPr sz="1400" u="none" cap="none" strike="noStrike">
                        <a:latin typeface="Calibri"/>
                        <a:ea typeface="Calibri"/>
                        <a:cs typeface="Calibri"/>
                        <a:sym typeface="Calibri"/>
                      </a:endParaRPr>
                    </a:p>
                  </a:txBody>
                  <a:tcPr marT="45725" marB="45725" marR="91450" marL="91450">
                    <a:solidFill>
                      <a:srgbClr val="00B789"/>
                    </a:solidFill>
                  </a:tcPr>
                </a:tc>
                <a:tc>
                  <a:txBody>
                    <a:bodyPr/>
                    <a:lstStyle/>
                    <a:p>
                      <a:pPr indent="0" lvl="0" marL="0" marR="0" rtl="0" algn="just">
                        <a:lnSpc>
                          <a:spcPct val="150000"/>
                        </a:lnSpc>
                        <a:spcBef>
                          <a:spcPts val="0"/>
                        </a:spcBef>
                        <a:spcAft>
                          <a:spcPts val="0"/>
                        </a:spcAft>
                        <a:buNone/>
                      </a:pPr>
                      <a:r>
                        <a:rPr lang="en-IN" sz="1400" u="none" cap="none" strike="noStrike"/>
                        <a:t>0.05098786</a:t>
                      </a:r>
                      <a:endParaRPr sz="1400" u="none" cap="none" strike="noStrike">
                        <a:latin typeface="Calibri"/>
                        <a:ea typeface="Calibri"/>
                        <a:cs typeface="Calibri"/>
                        <a:sym typeface="Calibri"/>
                      </a:endParaRPr>
                    </a:p>
                  </a:txBody>
                  <a:tcPr marT="45725" marB="45725" marR="91450" marL="91450">
                    <a:solidFill>
                      <a:srgbClr val="00B789"/>
                    </a:solidFill>
                  </a:tcPr>
                </a:tc>
              </a:tr>
            </a:tbl>
          </a:graphicData>
        </a:graphic>
      </p:graphicFrame>
      <p:graphicFrame>
        <p:nvGraphicFramePr>
          <p:cNvPr id="202" name="Google Shape;202;p31"/>
          <p:cNvGraphicFramePr/>
          <p:nvPr/>
        </p:nvGraphicFramePr>
        <p:xfrm>
          <a:off x="836148" y="3876748"/>
          <a:ext cx="3000000" cy="3000000"/>
        </p:xfrm>
        <a:graphic>
          <a:graphicData uri="http://schemas.openxmlformats.org/drawingml/2006/table">
            <a:tbl>
              <a:tblPr bandRow="1" firstRow="1">
                <a:noFill/>
                <a:tableStyleId>{E4D2CE19-E08F-4DD8-824C-7E9230F687AC}</a:tableStyleId>
              </a:tblPr>
              <a:tblGrid>
                <a:gridCol w="2056525"/>
                <a:gridCol w="2056525"/>
                <a:gridCol w="2056525"/>
              </a:tblGrid>
              <a:tr h="423050">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A1</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A2</a:t>
                      </a:r>
                      <a:endParaRPr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solidFill>
                            <a:schemeClr val="dk1"/>
                          </a:solidFill>
                        </a:rPr>
                        <a:t>A3</a:t>
                      </a:r>
                      <a:endParaRPr sz="1400" u="none" cap="none" strike="noStrike">
                        <a:solidFill>
                          <a:schemeClr val="dk1"/>
                        </a:solidFill>
                        <a:latin typeface="Calibri"/>
                        <a:ea typeface="Calibri"/>
                        <a:cs typeface="Calibri"/>
                        <a:sym typeface="Calibri"/>
                      </a:endParaRPr>
                    </a:p>
                  </a:txBody>
                  <a:tcPr marT="45725" marB="45725" marR="91450" marL="91450"/>
                </a:tc>
              </a:tr>
              <a:tr h="423050">
                <a:tc>
                  <a:txBody>
                    <a:bodyPr/>
                    <a:lstStyle/>
                    <a:p>
                      <a:pPr indent="0" lvl="0" marL="0" marR="0" rtl="0" algn="just">
                        <a:lnSpc>
                          <a:spcPct val="150000"/>
                        </a:lnSpc>
                        <a:spcBef>
                          <a:spcPts val="0"/>
                        </a:spcBef>
                        <a:spcAft>
                          <a:spcPts val="0"/>
                        </a:spcAft>
                        <a:buNone/>
                      </a:pPr>
                      <a:r>
                        <a:rPr lang="en-IN" sz="1400" u="none" cap="none" strike="noStrike"/>
                        <a:t> 18.471831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3.456321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5</a:t>
                      </a:r>
                      <a:endParaRPr sz="1400" u="none" cap="none" strike="noStrike">
                        <a:latin typeface="Calibri"/>
                        <a:ea typeface="Calibri"/>
                        <a:cs typeface="Calibri"/>
                        <a:sym typeface="Calibri"/>
                      </a:endParaRPr>
                    </a:p>
                  </a:txBody>
                  <a:tcPr marT="45725" marB="45725" marR="91450" marL="91450"/>
                </a:tc>
              </a:tr>
              <a:tr h="423050">
                <a:tc>
                  <a:txBody>
                    <a:bodyPr/>
                    <a:lstStyle/>
                    <a:p>
                      <a:pPr indent="0" lvl="0" marL="0" marR="0" rtl="0" algn="just">
                        <a:lnSpc>
                          <a:spcPct val="150000"/>
                        </a:lnSpc>
                        <a:spcBef>
                          <a:spcPts val="0"/>
                        </a:spcBef>
                        <a:spcAft>
                          <a:spcPts val="0"/>
                        </a:spcAft>
                        <a:buNone/>
                      </a:pPr>
                      <a:r>
                        <a:rPr lang="en-IN" sz="1400" u="none" cap="none" strike="noStrike"/>
                        <a:t> 5.007584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5.043929</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6</a:t>
                      </a:r>
                      <a:endParaRPr sz="1400" u="none" cap="none" strike="noStrike">
                        <a:latin typeface="Calibri"/>
                        <a:ea typeface="Calibri"/>
                        <a:cs typeface="Calibri"/>
                        <a:sym typeface="Calibri"/>
                      </a:endParaRPr>
                    </a:p>
                  </a:txBody>
                  <a:tcPr marT="45725" marB="45725" marR="91450" marL="91450"/>
                </a:tc>
              </a:tr>
              <a:tr h="423050">
                <a:tc>
                  <a:txBody>
                    <a:bodyPr/>
                    <a:lstStyle/>
                    <a:p>
                      <a:pPr indent="0" lvl="0" marL="0" marR="0" rtl="0" algn="just">
                        <a:lnSpc>
                          <a:spcPct val="150000"/>
                        </a:lnSpc>
                        <a:spcBef>
                          <a:spcPts val="0"/>
                        </a:spcBef>
                        <a:spcAft>
                          <a:spcPts val="0"/>
                        </a:spcAft>
                        <a:buNone/>
                      </a:pPr>
                      <a:r>
                        <a:rPr lang="en-IN" sz="1400" u="none" cap="none" strike="noStrike"/>
                        <a:t> 4.669935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-0.589159</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22</a:t>
                      </a:r>
                      <a:endParaRPr sz="1400" u="none" cap="none" strike="noStrike">
                        <a:latin typeface="Calibri"/>
                        <a:ea typeface="Calibri"/>
                        <a:cs typeface="Calibri"/>
                        <a:sym typeface="Calibri"/>
                      </a:endParaRPr>
                    </a:p>
                  </a:txBody>
                  <a:tcPr marT="45725" marB="45725" marR="91450" marL="91450"/>
                </a:tc>
              </a:tr>
              <a:tr h="423050">
                <a:tc>
                  <a:txBody>
                    <a:bodyPr/>
                    <a:lstStyle/>
                    <a:p>
                      <a:pPr indent="0" lvl="0" marL="0" marR="0" rtl="0" algn="just">
                        <a:lnSpc>
                          <a:spcPct val="150000"/>
                        </a:lnSpc>
                        <a:spcBef>
                          <a:spcPts val="0"/>
                        </a:spcBef>
                        <a:spcAft>
                          <a:spcPts val="0"/>
                        </a:spcAft>
                        <a:buNone/>
                      </a:pPr>
                      <a:r>
                        <a:rPr lang="en-IN" sz="1400" u="none" cap="none" strike="noStrike"/>
                        <a:t>2.953787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-9.760451</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6</a:t>
                      </a:r>
                      <a:endParaRPr sz="1400" u="none" cap="none" strike="noStrike">
                        <a:latin typeface="Calibri"/>
                        <a:ea typeface="Calibri"/>
                        <a:cs typeface="Calibri"/>
                        <a:sym typeface="Calibri"/>
                      </a:endParaRPr>
                    </a:p>
                  </a:txBody>
                  <a:tcPr marT="45725" marB="45725" marR="91450" marL="91450"/>
                </a:tc>
              </a:tr>
              <a:tr h="423050">
                <a:tc>
                  <a:txBody>
                    <a:bodyPr/>
                    <a:lstStyle/>
                    <a:p>
                      <a:pPr indent="0" lvl="0" marL="0" marR="0" rtl="0" algn="just">
                        <a:lnSpc>
                          <a:spcPct val="150000"/>
                        </a:lnSpc>
                        <a:spcBef>
                          <a:spcPts val="0"/>
                        </a:spcBef>
                        <a:spcAft>
                          <a:spcPts val="0"/>
                        </a:spcAft>
                        <a:buNone/>
                      </a:pPr>
                      <a:r>
                        <a:rPr lang="en-IN" sz="1400" u="none" cap="none" strike="noStrike"/>
                        <a:t>-31.103137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1.849359</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50000"/>
                        </a:lnSpc>
                        <a:spcBef>
                          <a:spcPts val="0"/>
                        </a:spcBef>
                        <a:spcAft>
                          <a:spcPts val="0"/>
                        </a:spcAft>
                        <a:buNone/>
                      </a:pPr>
                      <a:r>
                        <a:rPr lang="en-IN" sz="1400" u="none" cap="none" strike="noStrike"/>
                        <a:t>22</a:t>
                      </a:r>
                      <a:endParaRPr sz="1400" u="none" cap="none" strike="noStrike">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457200" y="548680"/>
            <a:ext cx="8229600" cy="43204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2800">
                <a:solidFill>
                  <a:schemeClr val="dk1"/>
                </a:solidFill>
              </a:rPr>
              <a:t>Case study for K-means</a:t>
            </a:r>
            <a:endParaRPr/>
          </a:p>
        </p:txBody>
      </p:sp>
      <p:sp>
        <p:nvSpPr>
          <p:cNvPr id="208" name="Google Shape;208;p32"/>
          <p:cNvSpPr txBox="1"/>
          <p:nvPr>
            <p:ph idx="1" type="body"/>
          </p:nvPr>
        </p:nvSpPr>
        <p:spPr>
          <a:xfrm>
            <a:off x="457200" y="952500"/>
            <a:ext cx="8229600" cy="53422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Times New Roman"/>
              <a:buNone/>
            </a:pPr>
            <a:r>
              <a:rPr lang="en-IN" sz="1800"/>
              <a:t>Input data set:</a:t>
            </a:r>
            <a:endParaRPr/>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rPr lang="en-IN" sz="1800"/>
              <a:t>cluster centroids for K=2</a:t>
            </a:r>
            <a:br>
              <a:rPr lang="en-IN" sz="1800"/>
            </a:br>
            <a:endParaRPr sz="1800"/>
          </a:p>
          <a:p>
            <a:pPr indent="0" lvl="0" marL="0" rtl="0" algn="l">
              <a:spcBef>
                <a:spcPts val="360"/>
              </a:spcBef>
              <a:spcAft>
                <a:spcPts val="0"/>
              </a:spcAft>
              <a:buClr>
                <a:schemeClr val="dk1"/>
              </a:buClr>
              <a:buSzPts val="1800"/>
              <a:buFont typeface="Times New Roman"/>
              <a:buNone/>
            </a:pPr>
            <a:r>
              <a:t/>
            </a:r>
            <a:endParaRPr sz="1800"/>
          </a:p>
        </p:txBody>
      </p:sp>
      <p:sp>
        <p:nvSpPr>
          <p:cNvPr id="209" name="Google Shape;209;p32"/>
          <p:cNvSpPr txBox="1"/>
          <p:nvPr>
            <p:ph idx="12" type="sldNum"/>
          </p:nvPr>
        </p:nvSpPr>
        <p:spPr>
          <a:xfrm>
            <a:off x="7239000" y="6415088"/>
            <a:ext cx="1905000" cy="314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800">
                <a:solidFill>
                  <a:schemeClr val="dk1"/>
                </a:solidFill>
                <a:latin typeface="Times New Roman"/>
                <a:ea typeface="Times New Roman"/>
                <a:cs typeface="Times New Roman"/>
                <a:sym typeface="Times New Roman"/>
              </a:rPr>
              <a:t>‹#›</a:t>
            </a:fld>
            <a:endParaRPr sz="1800">
              <a:solidFill>
                <a:schemeClr val="dk1"/>
              </a:solidFill>
              <a:latin typeface="Times New Roman"/>
              <a:ea typeface="Times New Roman"/>
              <a:cs typeface="Times New Roman"/>
              <a:sym typeface="Times New Roman"/>
            </a:endParaRPr>
          </a:p>
        </p:txBody>
      </p:sp>
      <p:graphicFrame>
        <p:nvGraphicFramePr>
          <p:cNvPr id="210" name="Google Shape;210;p32"/>
          <p:cNvGraphicFramePr/>
          <p:nvPr/>
        </p:nvGraphicFramePr>
        <p:xfrm>
          <a:off x="1285461" y="1380848"/>
          <a:ext cx="3000000" cy="3000000"/>
        </p:xfrm>
        <a:graphic>
          <a:graphicData uri="http://schemas.openxmlformats.org/drawingml/2006/table">
            <a:tbl>
              <a:tblPr bandRow="1" firstRow="1">
                <a:noFill/>
                <a:tableStyleId>{E4D2CE19-E08F-4DD8-824C-7E9230F687AC}</a:tableStyleId>
              </a:tblPr>
              <a:tblGrid>
                <a:gridCol w="1219200"/>
                <a:gridCol w="1219200"/>
                <a:gridCol w="1219200"/>
                <a:gridCol w="1219200"/>
                <a:gridCol w="1219200"/>
              </a:tblGrid>
              <a:tr h="370850">
                <a:tc>
                  <a:txBody>
                    <a:bodyPr/>
                    <a:lstStyle/>
                    <a:p>
                      <a:pPr indent="0" lvl="0" marL="0" marR="0" rtl="0" algn="l">
                        <a:spcBef>
                          <a:spcPts val="0"/>
                        </a:spcBef>
                        <a:spcAft>
                          <a:spcPts val="0"/>
                        </a:spcAft>
                        <a:buNone/>
                      </a:pPr>
                      <a:r>
                        <a:rPr lang="en-IN" sz="1400" u="none" cap="none" strike="noStrike">
                          <a:solidFill>
                            <a:schemeClr val="dk1"/>
                          </a:solidFill>
                        </a:rPr>
                        <a:t>A1</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A2</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A3</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A4</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A5</a:t>
                      </a:r>
                      <a:endParaRPr/>
                    </a:p>
                  </a:txBody>
                  <a:tcPr marT="45725" marB="45725" marR="91450" marL="91450"/>
                </a:tc>
              </a:tr>
              <a:tr h="370850">
                <a:tc>
                  <a:txBody>
                    <a:bodyPr/>
                    <a:lstStyle/>
                    <a:p>
                      <a:pPr indent="0" lvl="0" marL="0" marR="0" rtl="0" algn="l">
                        <a:spcBef>
                          <a:spcPts val="0"/>
                        </a:spcBef>
                        <a:spcAft>
                          <a:spcPts val="0"/>
                        </a:spcAft>
                        <a:buNone/>
                      </a:pPr>
                      <a:r>
                        <a:rPr lang="en-IN" sz="1400"/>
                        <a:t>5</a:t>
                      </a:r>
                      <a:endParaRPr/>
                    </a:p>
                  </a:txBody>
                  <a:tcPr marT="45725" marB="45725" marR="91450" marL="91450"/>
                </a:tc>
                <a:tc>
                  <a:txBody>
                    <a:bodyPr/>
                    <a:lstStyle/>
                    <a:p>
                      <a:pPr indent="0" lvl="0" marL="0" marR="0" rtl="0" algn="l">
                        <a:spcBef>
                          <a:spcPts val="0"/>
                        </a:spcBef>
                        <a:spcAft>
                          <a:spcPts val="0"/>
                        </a:spcAft>
                        <a:buNone/>
                      </a:pPr>
                      <a:r>
                        <a:rPr lang="en-IN" sz="1400"/>
                        <a:t>3</a:t>
                      </a:r>
                      <a:endParaRPr/>
                    </a:p>
                  </a:txBody>
                  <a:tcPr marT="45725" marB="45725" marR="91450" marL="91450"/>
                </a:tc>
                <a:tc>
                  <a:txBody>
                    <a:bodyPr/>
                    <a:lstStyle/>
                    <a:p>
                      <a:pPr indent="0" lvl="0" marL="0" marR="0" rtl="0" algn="l">
                        <a:spcBef>
                          <a:spcPts val="0"/>
                        </a:spcBef>
                        <a:spcAft>
                          <a:spcPts val="0"/>
                        </a:spcAft>
                        <a:buNone/>
                      </a:pPr>
                      <a:r>
                        <a:rPr lang="en-IN" sz="1400"/>
                        <a:t>0</a:t>
                      </a:r>
                      <a:endParaRPr/>
                    </a:p>
                  </a:txBody>
                  <a:tcPr marT="45725" marB="45725" marR="91450" marL="91450"/>
                </a:tc>
                <a:tc>
                  <a:txBody>
                    <a:bodyPr/>
                    <a:lstStyle/>
                    <a:p>
                      <a:pPr indent="0" lvl="0" marL="0" marR="0" rtl="0" algn="l">
                        <a:spcBef>
                          <a:spcPts val="0"/>
                        </a:spcBef>
                        <a:spcAft>
                          <a:spcPts val="0"/>
                        </a:spcAft>
                        <a:buNone/>
                      </a:pPr>
                      <a:r>
                        <a:rPr lang="en-IN" sz="1400"/>
                        <a:t>1</a:t>
                      </a:r>
                      <a:endParaRPr/>
                    </a:p>
                  </a:txBody>
                  <a:tcPr marT="45725" marB="45725" marR="91450" marL="91450"/>
                </a:tc>
                <a:tc>
                  <a:txBody>
                    <a:bodyPr/>
                    <a:lstStyle/>
                    <a:p>
                      <a:pPr indent="0" lvl="0" marL="0" marR="0" rtl="0" algn="l">
                        <a:spcBef>
                          <a:spcPts val="0"/>
                        </a:spcBef>
                        <a:spcAft>
                          <a:spcPts val="0"/>
                        </a:spcAft>
                        <a:buNone/>
                      </a:pPr>
                      <a:r>
                        <a:rPr lang="en-IN" sz="1400"/>
                        <a:t>5</a:t>
                      </a:r>
                      <a:endParaRPr/>
                    </a:p>
                  </a:txBody>
                  <a:tcPr marT="45725" marB="45725" marR="91450" marL="91450"/>
                </a:tc>
              </a:tr>
              <a:tr h="370850">
                <a:tc>
                  <a:txBody>
                    <a:bodyPr/>
                    <a:lstStyle/>
                    <a:p>
                      <a:pPr indent="0" lvl="0" marL="0" marR="0" rtl="0" algn="l">
                        <a:spcBef>
                          <a:spcPts val="0"/>
                        </a:spcBef>
                        <a:spcAft>
                          <a:spcPts val="0"/>
                        </a:spcAft>
                        <a:buNone/>
                      </a:pPr>
                      <a:r>
                        <a:rPr lang="en-IN" sz="1400"/>
                        <a:t>10</a:t>
                      </a:r>
                      <a:endParaRPr/>
                    </a:p>
                  </a:txBody>
                  <a:tcPr marT="45725" marB="45725" marR="91450" marL="91450"/>
                </a:tc>
                <a:tc>
                  <a:txBody>
                    <a:bodyPr/>
                    <a:lstStyle/>
                    <a:p>
                      <a:pPr indent="0" lvl="0" marL="0" marR="0" rtl="0" algn="l">
                        <a:spcBef>
                          <a:spcPts val="0"/>
                        </a:spcBef>
                        <a:spcAft>
                          <a:spcPts val="0"/>
                        </a:spcAft>
                        <a:buNone/>
                      </a:pPr>
                      <a:r>
                        <a:rPr lang="en-IN" sz="1400"/>
                        <a:t>15</a:t>
                      </a:r>
                      <a:endParaRPr/>
                    </a:p>
                  </a:txBody>
                  <a:tcPr marT="45725" marB="45725" marR="91450" marL="91450"/>
                </a:tc>
                <a:tc>
                  <a:txBody>
                    <a:bodyPr/>
                    <a:lstStyle/>
                    <a:p>
                      <a:pPr indent="0" lvl="0" marL="0" marR="0" rtl="0" algn="l">
                        <a:spcBef>
                          <a:spcPts val="0"/>
                        </a:spcBef>
                        <a:spcAft>
                          <a:spcPts val="0"/>
                        </a:spcAft>
                        <a:buNone/>
                      </a:pPr>
                      <a:r>
                        <a:rPr lang="en-IN" sz="1400"/>
                        <a:t>3</a:t>
                      </a:r>
                      <a:endParaRPr/>
                    </a:p>
                  </a:txBody>
                  <a:tcPr marT="45725" marB="45725" marR="91450" marL="91450"/>
                </a:tc>
                <a:tc>
                  <a:txBody>
                    <a:bodyPr/>
                    <a:lstStyle/>
                    <a:p>
                      <a:pPr indent="0" lvl="0" marL="0" marR="0" rtl="0" algn="l">
                        <a:spcBef>
                          <a:spcPts val="0"/>
                        </a:spcBef>
                        <a:spcAft>
                          <a:spcPts val="0"/>
                        </a:spcAft>
                        <a:buNone/>
                      </a:pPr>
                      <a:r>
                        <a:rPr lang="en-IN" sz="1400"/>
                        <a:t>5</a:t>
                      </a:r>
                      <a:endParaRPr/>
                    </a:p>
                  </a:txBody>
                  <a:tcPr marT="45725" marB="45725" marR="91450" marL="91450"/>
                </a:tc>
                <a:tc>
                  <a:txBody>
                    <a:bodyPr/>
                    <a:lstStyle/>
                    <a:p>
                      <a:pPr indent="0" lvl="0" marL="0" marR="0" rtl="0" algn="l">
                        <a:spcBef>
                          <a:spcPts val="0"/>
                        </a:spcBef>
                        <a:spcAft>
                          <a:spcPts val="0"/>
                        </a:spcAft>
                        <a:buNone/>
                      </a:pPr>
                      <a:r>
                        <a:rPr lang="en-IN" sz="1400"/>
                        <a:t>6</a:t>
                      </a:r>
                      <a:endParaRPr/>
                    </a:p>
                  </a:txBody>
                  <a:tcPr marT="45725" marB="45725" marR="91450" marL="91450"/>
                </a:tc>
              </a:tr>
              <a:tr h="370850">
                <a:tc>
                  <a:txBody>
                    <a:bodyPr/>
                    <a:lstStyle/>
                    <a:p>
                      <a:pPr indent="0" lvl="0" marL="0" marR="0" rtl="0" algn="l">
                        <a:spcBef>
                          <a:spcPts val="0"/>
                        </a:spcBef>
                        <a:spcAft>
                          <a:spcPts val="0"/>
                        </a:spcAft>
                        <a:buNone/>
                      </a:pPr>
                      <a:r>
                        <a:rPr lang="en-IN" sz="1400"/>
                        <a:t>15</a:t>
                      </a:r>
                      <a:endParaRPr/>
                    </a:p>
                  </a:txBody>
                  <a:tcPr marT="45725" marB="45725" marR="91450" marL="91450"/>
                </a:tc>
                <a:tc>
                  <a:txBody>
                    <a:bodyPr/>
                    <a:lstStyle/>
                    <a:p>
                      <a:pPr indent="0" lvl="0" marL="0" marR="0" rtl="0" algn="l">
                        <a:spcBef>
                          <a:spcPts val="0"/>
                        </a:spcBef>
                        <a:spcAft>
                          <a:spcPts val="0"/>
                        </a:spcAft>
                        <a:buNone/>
                      </a:pPr>
                      <a:r>
                        <a:rPr lang="en-IN" sz="1400"/>
                        <a:t>12</a:t>
                      </a:r>
                      <a:endParaRPr/>
                    </a:p>
                  </a:txBody>
                  <a:tcPr marT="45725" marB="45725" marR="91450" marL="91450"/>
                </a:tc>
                <a:tc>
                  <a:txBody>
                    <a:bodyPr/>
                    <a:lstStyle/>
                    <a:p>
                      <a:pPr indent="0" lvl="0" marL="0" marR="0" rtl="0" algn="l">
                        <a:spcBef>
                          <a:spcPts val="0"/>
                        </a:spcBef>
                        <a:spcAft>
                          <a:spcPts val="0"/>
                        </a:spcAft>
                        <a:buNone/>
                      </a:pPr>
                      <a:r>
                        <a:rPr lang="en-IN" sz="1400"/>
                        <a:t>7</a:t>
                      </a:r>
                      <a:endParaRPr/>
                    </a:p>
                  </a:txBody>
                  <a:tcPr marT="45725" marB="45725" marR="91450" marL="91450"/>
                </a:tc>
                <a:tc>
                  <a:txBody>
                    <a:bodyPr/>
                    <a:lstStyle/>
                    <a:p>
                      <a:pPr indent="0" lvl="0" marL="0" marR="0" rtl="0" algn="l">
                        <a:spcBef>
                          <a:spcPts val="0"/>
                        </a:spcBef>
                        <a:spcAft>
                          <a:spcPts val="0"/>
                        </a:spcAft>
                        <a:buNone/>
                      </a:pPr>
                      <a:r>
                        <a:rPr lang="en-IN" sz="1400"/>
                        <a:t>6</a:t>
                      </a:r>
                      <a:endParaRPr/>
                    </a:p>
                  </a:txBody>
                  <a:tcPr marT="45725" marB="45725" marR="91450" marL="91450"/>
                </a:tc>
                <a:tc>
                  <a:txBody>
                    <a:bodyPr/>
                    <a:lstStyle/>
                    <a:p>
                      <a:pPr indent="0" lvl="0" marL="0" marR="0" rtl="0" algn="l">
                        <a:spcBef>
                          <a:spcPts val="0"/>
                        </a:spcBef>
                        <a:spcAft>
                          <a:spcPts val="0"/>
                        </a:spcAft>
                        <a:buNone/>
                      </a:pPr>
                      <a:r>
                        <a:rPr lang="en-IN" sz="1400"/>
                        <a:t>22</a:t>
                      </a:r>
                      <a:endParaRPr/>
                    </a:p>
                  </a:txBody>
                  <a:tcPr marT="45725" marB="45725" marR="91450" marL="91450"/>
                </a:tc>
              </a:tr>
              <a:tr h="370850">
                <a:tc>
                  <a:txBody>
                    <a:bodyPr/>
                    <a:lstStyle/>
                    <a:p>
                      <a:pPr indent="0" lvl="0" marL="0" marR="0" rtl="0" algn="l">
                        <a:spcBef>
                          <a:spcPts val="0"/>
                        </a:spcBef>
                        <a:spcAft>
                          <a:spcPts val="0"/>
                        </a:spcAft>
                        <a:buNone/>
                      </a:pPr>
                      <a:r>
                        <a:rPr lang="en-IN" sz="1400"/>
                        <a:t>24</a:t>
                      </a:r>
                      <a:endParaRPr/>
                    </a:p>
                  </a:txBody>
                  <a:tcPr marT="45725" marB="45725" marR="91450" marL="91450"/>
                </a:tc>
                <a:tc>
                  <a:txBody>
                    <a:bodyPr/>
                    <a:lstStyle/>
                    <a:p>
                      <a:pPr indent="0" lvl="0" marL="0" marR="0" rtl="0" algn="l">
                        <a:spcBef>
                          <a:spcPts val="0"/>
                        </a:spcBef>
                        <a:spcAft>
                          <a:spcPts val="0"/>
                        </a:spcAft>
                        <a:buNone/>
                      </a:pPr>
                      <a:r>
                        <a:rPr lang="en-IN" sz="1400"/>
                        <a:t>10</a:t>
                      </a:r>
                      <a:endParaRPr/>
                    </a:p>
                  </a:txBody>
                  <a:tcPr marT="45725" marB="45725" marR="91450" marL="91450"/>
                </a:tc>
                <a:tc>
                  <a:txBody>
                    <a:bodyPr/>
                    <a:lstStyle/>
                    <a:p>
                      <a:pPr indent="0" lvl="0" marL="0" marR="0" rtl="0" algn="l">
                        <a:spcBef>
                          <a:spcPts val="0"/>
                        </a:spcBef>
                        <a:spcAft>
                          <a:spcPts val="0"/>
                        </a:spcAft>
                        <a:buNone/>
                      </a:pPr>
                      <a:r>
                        <a:rPr lang="en-IN" sz="1400"/>
                        <a:t>2</a:t>
                      </a:r>
                      <a:endParaRPr/>
                    </a:p>
                  </a:txBody>
                  <a:tcPr marT="45725" marB="45725" marR="91450" marL="91450"/>
                </a:tc>
                <a:tc>
                  <a:txBody>
                    <a:bodyPr/>
                    <a:lstStyle/>
                    <a:p>
                      <a:pPr indent="0" lvl="0" marL="0" marR="0" rtl="0" algn="l">
                        <a:spcBef>
                          <a:spcPts val="0"/>
                        </a:spcBef>
                        <a:spcAft>
                          <a:spcPts val="0"/>
                        </a:spcAft>
                        <a:buNone/>
                      </a:pPr>
                      <a:r>
                        <a:rPr lang="en-IN" sz="1400"/>
                        <a:t>3</a:t>
                      </a:r>
                      <a:endParaRPr/>
                    </a:p>
                  </a:txBody>
                  <a:tcPr marT="45725" marB="45725" marR="91450" marL="91450"/>
                </a:tc>
                <a:tc>
                  <a:txBody>
                    <a:bodyPr/>
                    <a:lstStyle/>
                    <a:p>
                      <a:pPr indent="0" lvl="0" marL="0" marR="0" rtl="0" algn="l">
                        <a:spcBef>
                          <a:spcPts val="0"/>
                        </a:spcBef>
                        <a:spcAft>
                          <a:spcPts val="0"/>
                        </a:spcAft>
                        <a:buNone/>
                      </a:pPr>
                      <a:r>
                        <a:rPr lang="en-IN" sz="1400"/>
                        <a:t>6</a:t>
                      </a:r>
                      <a:endParaRPr/>
                    </a:p>
                  </a:txBody>
                  <a:tcPr marT="45725" marB="45725" marR="91450" marL="91450"/>
                </a:tc>
              </a:tr>
              <a:tr h="370850">
                <a:tc>
                  <a:txBody>
                    <a:bodyPr/>
                    <a:lstStyle/>
                    <a:p>
                      <a:pPr indent="0" lvl="0" marL="0" marR="0" rtl="0" algn="l">
                        <a:spcBef>
                          <a:spcPts val="0"/>
                        </a:spcBef>
                        <a:spcAft>
                          <a:spcPts val="0"/>
                        </a:spcAft>
                        <a:buNone/>
                      </a:pPr>
                      <a:r>
                        <a:rPr lang="en-IN" sz="1400"/>
                        <a:t>30</a:t>
                      </a:r>
                      <a:endParaRPr/>
                    </a:p>
                  </a:txBody>
                  <a:tcPr marT="45725" marB="45725" marR="91450" marL="91450"/>
                </a:tc>
                <a:tc>
                  <a:txBody>
                    <a:bodyPr/>
                    <a:lstStyle/>
                    <a:p>
                      <a:pPr indent="0" lvl="0" marL="0" marR="0" rtl="0" algn="l">
                        <a:spcBef>
                          <a:spcPts val="0"/>
                        </a:spcBef>
                        <a:spcAft>
                          <a:spcPts val="0"/>
                        </a:spcAft>
                        <a:buNone/>
                      </a:pPr>
                      <a:r>
                        <a:rPr lang="en-IN" sz="1400"/>
                        <a:t>45</a:t>
                      </a:r>
                      <a:endParaRPr/>
                    </a:p>
                  </a:txBody>
                  <a:tcPr marT="45725" marB="45725" marR="91450" marL="91450"/>
                </a:tc>
                <a:tc>
                  <a:txBody>
                    <a:bodyPr/>
                    <a:lstStyle/>
                    <a:p>
                      <a:pPr indent="0" lvl="0" marL="0" marR="0" rtl="0" algn="l">
                        <a:spcBef>
                          <a:spcPts val="0"/>
                        </a:spcBef>
                        <a:spcAft>
                          <a:spcPts val="0"/>
                        </a:spcAft>
                        <a:buNone/>
                      </a:pPr>
                      <a:r>
                        <a:rPr lang="en-IN" sz="1400"/>
                        <a:t>7</a:t>
                      </a:r>
                      <a:endParaRPr/>
                    </a:p>
                  </a:txBody>
                  <a:tcPr marT="45725" marB="45725" marR="91450" marL="91450"/>
                </a:tc>
                <a:tc>
                  <a:txBody>
                    <a:bodyPr/>
                    <a:lstStyle/>
                    <a:p>
                      <a:pPr indent="0" lvl="0" marL="0" marR="0" rtl="0" algn="l">
                        <a:spcBef>
                          <a:spcPts val="0"/>
                        </a:spcBef>
                        <a:spcAft>
                          <a:spcPts val="0"/>
                        </a:spcAft>
                        <a:buNone/>
                      </a:pPr>
                      <a:r>
                        <a:rPr lang="en-IN" sz="1400"/>
                        <a:t>6</a:t>
                      </a:r>
                      <a:endParaRPr/>
                    </a:p>
                  </a:txBody>
                  <a:tcPr marT="45725" marB="45725" marR="91450" marL="91450"/>
                </a:tc>
                <a:tc>
                  <a:txBody>
                    <a:bodyPr/>
                    <a:lstStyle/>
                    <a:p>
                      <a:pPr indent="0" lvl="0" marL="0" marR="0" rtl="0" algn="l">
                        <a:spcBef>
                          <a:spcPts val="0"/>
                        </a:spcBef>
                        <a:spcAft>
                          <a:spcPts val="0"/>
                        </a:spcAft>
                        <a:buNone/>
                      </a:pPr>
                      <a:r>
                        <a:rPr lang="en-IN" sz="1400"/>
                        <a:t>22</a:t>
                      </a:r>
                      <a:endParaRPr/>
                    </a:p>
                  </a:txBody>
                  <a:tcPr marT="45725" marB="45725" marR="91450" marL="91450"/>
                </a:tc>
              </a:tr>
            </a:tbl>
          </a:graphicData>
        </a:graphic>
      </p:graphicFrame>
      <p:graphicFrame>
        <p:nvGraphicFramePr>
          <p:cNvPr id="211" name="Google Shape;211;p32"/>
          <p:cNvGraphicFramePr/>
          <p:nvPr/>
        </p:nvGraphicFramePr>
        <p:xfrm>
          <a:off x="940903" y="4876957"/>
          <a:ext cx="3000000" cy="3000000"/>
        </p:xfrm>
        <a:graphic>
          <a:graphicData uri="http://schemas.openxmlformats.org/drawingml/2006/table">
            <a:tbl>
              <a:tblPr bandRow="1" firstRow="1">
                <a:noFill/>
                <a:tableStyleId>{E4D2CE19-E08F-4DD8-824C-7E9230F687AC}</a:tableStyleId>
              </a:tblPr>
              <a:tblGrid>
                <a:gridCol w="1133050"/>
                <a:gridCol w="1133050"/>
                <a:gridCol w="1133050"/>
                <a:gridCol w="1133050"/>
                <a:gridCol w="1133050"/>
                <a:gridCol w="1133050"/>
              </a:tblGrid>
              <a:tr h="327225">
                <a:tc>
                  <a:txBody>
                    <a:bodyPr/>
                    <a:lstStyle/>
                    <a:p>
                      <a:pPr indent="0" lvl="0" marL="0" marR="0" rtl="0" algn="l">
                        <a:spcBef>
                          <a:spcPts val="0"/>
                        </a:spcBef>
                        <a:spcAft>
                          <a:spcPts val="0"/>
                        </a:spcAft>
                        <a:buNone/>
                      </a:pPr>
                      <a:r>
                        <a:t/>
                      </a:r>
                      <a:endParaRPr sz="1400">
                        <a:solidFill>
                          <a:schemeClr val="dk1"/>
                        </a:solidFill>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A1</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A2</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A3</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A4</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A5</a:t>
                      </a:r>
                      <a:endParaRPr/>
                    </a:p>
                  </a:txBody>
                  <a:tcPr marT="45725" marB="45725" marR="91450" marL="91450"/>
                </a:tc>
              </a:tr>
              <a:tr h="430575">
                <a:tc>
                  <a:txBody>
                    <a:bodyPr/>
                    <a:lstStyle/>
                    <a:p>
                      <a:pPr indent="0" lvl="0" marL="0" marR="0" rtl="0" algn="l">
                        <a:spcBef>
                          <a:spcPts val="0"/>
                        </a:spcBef>
                        <a:spcAft>
                          <a:spcPts val="0"/>
                        </a:spcAft>
                        <a:buNone/>
                      </a:pPr>
                      <a:r>
                        <a:rPr lang="en-IN" sz="1400"/>
                        <a:t>Centroid I</a:t>
                      </a:r>
                      <a:endParaRPr/>
                    </a:p>
                  </a:txBody>
                  <a:tcPr marT="45725" marB="45725" marR="91450" marL="91450"/>
                </a:tc>
                <a:tc>
                  <a:txBody>
                    <a:bodyPr/>
                    <a:lstStyle/>
                    <a:p>
                      <a:pPr indent="0" lvl="0" marL="0" marR="0" rtl="0" algn="l">
                        <a:spcBef>
                          <a:spcPts val="0"/>
                        </a:spcBef>
                        <a:spcAft>
                          <a:spcPts val="0"/>
                        </a:spcAft>
                        <a:buNone/>
                      </a:pPr>
                      <a:r>
                        <a:rPr lang="en-IN" sz="1400"/>
                        <a:t>13.5</a:t>
                      </a:r>
                      <a:endParaRPr/>
                    </a:p>
                  </a:txBody>
                  <a:tcPr marT="45725" marB="45725" marR="91450" marL="91450"/>
                </a:tc>
                <a:tc>
                  <a:txBody>
                    <a:bodyPr/>
                    <a:lstStyle/>
                    <a:p>
                      <a:pPr indent="0" lvl="0" marL="0" marR="0" rtl="0" algn="l">
                        <a:spcBef>
                          <a:spcPts val="0"/>
                        </a:spcBef>
                        <a:spcAft>
                          <a:spcPts val="0"/>
                        </a:spcAft>
                        <a:buNone/>
                      </a:pPr>
                      <a:r>
                        <a:rPr lang="en-IN" sz="1400"/>
                        <a:t>10</a:t>
                      </a:r>
                      <a:endParaRPr/>
                    </a:p>
                  </a:txBody>
                  <a:tcPr marT="45725" marB="45725" marR="91450" marL="91450"/>
                </a:tc>
                <a:tc>
                  <a:txBody>
                    <a:bodyPr/>
                    <a:lstStyle/>
                    <a:p>
                      <a:pPr indent="0" lvl="0" marL="0" marR="0" rtl="0" algn="l">
                        <a:spcBef>
                          <a:spcPts val="0"/>
                        </a:spcBef>
                        <a:spcAft>
                          <a:spcPts val="0"/>
                        </a:spcAft>
                        <a:buNone/>
                      </a:pPr>
                      <a:r>
                        <a:rPr lang="en-IN" sz="1400"/>
                        <a:t>3</a:t>
                      </a:r>
                      <a:endParaRPr/>
                    </a:p>
                  </a:txBody>
                  <a:tcPr marT="45725" marB="45725" marR="91450" marL="91450"/>
                </a:tc>
                <a:tc>
                  <a:txBody>
                    <a:bodyPr/>
                    <a:lstStyle/>
                    <a:p>
                      <a:pPr indent="0" lvl="0" marL="0" marR="0" rtl="0" algn="l">
                        <a:spcBef>
                          <a:spcPts val="0"/>
                        </a:spcBef>
                        <a:spcAft>
                          <a:spcPts val="0"/>
                        </a:spcAft>
                        <a:buNone/>
                      </a:pPr>
                      <a:r>
                        <a:rPr lang="en-IN" sz="1400"/>
                        <a:t>3.75</a:t>
                      </a:r>
                      <a:endParaRPr/>
                    </a:p>
                  </a:txBody>
                  <a:tcPr marT="45725" marB="45725" marR="91450" marL="91450"/>
                </a:tc>
                <a:tc>
                  <a:txBody>
                    <a:bodyPr/>
                    <a:lstStyle/>
                    <a:p>
                      <a:pPr indent="0" lvl="0" marL="0" marR="0" rtl="0" algn="l">
                        <a:spcBef>
                          <a:spcPts val="0"/>
                        </a:spcBef>
                        <a:spcAft>
                          <a:spcPts val="0"/>
                        </a:spcAft>
                        <a:buNone/>
                      </a:pPr>
                      <a:r>
                        <a:rPr lang="en-IN" sz="1400"/>
                        <a:t>9.75</a:t>
                      </a:r>
                      <a:endParaRPr/>
                    </a:p>
                  </a:txBody>
                  <a:tcPr marT="45725" marB="45725" marR="91450" marL="91450"/>
                </a:tc>
              </a:tr>
              <a:tr h="430575">
                <a:tc>
                  <a:txBody>
                    <a:bodyPr/>
                    <a:lstStyle/>
                    <a:p>
                      <a:pPr indent="0" lvl="0" marL="0" marR="0" rtl="0" algn="l">
                        <a:spcBef>
                          <a:spcPts val="0"/>
                        </a:spcBef>
                        <a:spcAft>
                          <a:spcPts val="0"/>
                        </a:spcAft>
                        <a:buNone/>
                      </a:pPr>
                      <a:r>
                        <a:rPr lang="en-IN" sz="1400"/>
                        <a:t>Centroid II</a:t>
                      </a:r>
                      <a:endParaRPr/>
                    </a:p>
                  </a:txBody>
                  <a:tcPr marT="45725" marB="45725" marR="91450" marL="91450"/>
                </a:tc>
                <a:tc>
                  <a:txBody>
                    <a:bodyPr/>
                    <a:lstStyle/>
                    <a:p>
                      <a:pPr indent="0" lvl="0" marL="0" marR="0" rtl="0" algn="l">
                        <a:spcBef>
                          <a:spcPts val="0"/>
                        </a:spcBef>
                        <a:spcAft>
                          <a:spcPts val="0"/>
                        </a:spcAft>
                        <a:buNone/>
                      </a:pPr>
                      <a:r>
                        <a:rPr lang="en-IN" sz="1400"/>
                        <a:t>30</a:t>
                      </a:r>
                      <a:endParaRPr/>
                    </a:p>
                  </a:txBody>
                  <a:tcPr marT="45725" marB="45725" marR="91450" marL="91450"/>
                </a:tc>
                <a:tc>
                  <a:txBody>
                    <a:bodyPr/>
                    <a:lstStyle/>
                    <a:p>
                      <a:pPr indent="0" lvl="0" marL="0" marR="0" rtl="0" algn="l">
                        <a:spcBef>
                          <a:spcPts val="0"/>
                        </a:spcBef>
                        <a:spcAft>
                          <a:spcPts val="0"/>
                        </a:spcAft>
                        <a:buNone/>
                      </a:pPr>
                      <a:r>
                        <a:rPr lang="en-IN" sz="1400"/>
                        <a:t>45</a:t>
                      </a:r>
                      <a:endParaRPr/>
                    </a:p>
                  </a:txBody>
                  <a:tcPr marT="45725" marB="45725" marR="91450" marL="91450"/>
                </a:tc>
                <a:tc>
                  <a:txBody>
                    <a:bodyPr/>
                    <a:lstStyle/>
                    <a:p>
                      <a:pPr indent="0" lvl="0" marL="0" marR="0" rtl="0" algn="l">
                        <a:spcBef>
                          <a:spcPts val="0"/>
                        </a:spcBef>
                        <a:spcAft>
                          <a:spcPts val="0"/>
                        </a:spcAft>
                        <a:buNone/>
                      </a:pPr>
                      <a:r>
                        <a:rPr lang="en-IN" sz="1400"/>
                        <a:t>7</a:t>
                      </a:r>
                      <a:endParaRPr/>
                    </a:p>
                  </a:txBody>
                  <a:tcPr marT="45725" marB="45725" marR="91450" marL="91450"/>
                </a:tc>
                <a:tc>
                  <a:txBody>
                    <a:bodyPr/>
                    <a:lstStyle/>
                    <a:p>
                      <a:pPr indent="0" lvl="0" marL="0" marR="0" rtl="0" algn="l">
                        <a:spcBef>
                          <a:spcPts val="0"/>
                        </a:spcBef>
                        <a:spcAft>
                          <a:spcPts val="0"/>
                        </a:spcAft>
                        <a:buNone/>
                      </a:pPr>
                      <a:r>
                        <a:rPr lang="en-IN" sz="1400"/>
                        <a:t>6</a:t>
                      </a:r>
                      <a:endParaRPr/>
                    </a:p>
                  </a:txBody>
                  <a:tcPr marT="45725" marB="45725" marR="91450" marL="91450"/>
                </a:tc>
                <a:tc>
                  <a:txBody>
                    <a:bodyPr/>
                    <a:lstStyle/>
                    <a:p>
                      <a:pPr indent="0" lvl="0" marL="0" marR="0" rtl="0" algn="l">
                        <a:spcBef>
                          <a:spcPts val="0"/>
                        </a:spcBef>
                        <a:spcAft>
                          <a:spcPts val="0"/>
                        </a:spcAft>
                        <a:buNone/>
                      </a:pPr>
                      <a:r>
                        <a:rPr lang="en-IN" sz="1400"/>
                        <a:t>22</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idx="1" type="body"/>
          </p:nvPr>
        </p:nvSpPr>
        <p:spPr>
          <a:xfrm>
            <a:off x="381000" y="1166018"/>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Times New Roman"/>
              <a:buNone/>
            </a:pPr>
            <a:r>
              <a:rPr lang="en-IN" sz="1800"/>
              <a:t>Distance between each record and cluster centroids</a:t>
            </a:r>
            <a:endParaRPr/>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p:txBody>
      </p:sp>
      <p:sp>
        <p:nvSpPr>
          <p:cNvPr id="217" name="Google Shape;217;p33"/>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24-Apr-20</a:t>
            </a:r>
            <a:endParaRPr/>
          </a:p>
        </p:txBody>
      </p:sp>
      <p:sp>
        <p:nvSpPr>
          <p:cNvPr id="218" name="Google Shape;218;p33"/>
          <p:cNvSpPr txBox="1"/>
          <p:nvPr>
            <p:ph idx="12" type="sldNum"/>
          </p:nvPr>
        </p:nvSpPr>
        <p:spPr>
          <a:xfrm>
            <a:off x="7239000" y="6415088"/>
            <a:ext cx="1905000" cy="314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800">
                <a:solidFill>
                  <a:schemeClr val="dk1"/>
                </a:solidFill>
                <a:latin typeface="Times New Roman"/>
                <a:ea typeface="Times New Roman"/>
                <a:cs typeface="Times New Roman"/>
                <a:sym typeface="Times New Roman"/>
              </a:rPr>
              <a:t>‹#›</a:t>
            </a:fld>
            <a:endParaRPr sz="1800">
              <a:solidFill>
                <a:schemeClr val="dk1"/>
              </a:solidFill>
              <a:latin typeface="Times New Roman"/>
              <a:ea typeface="Times New Roman"/>
              <a:cs typeface="Times New Roman"/>
              <a:sym typeface="Times New Roman"/>
            </a:endParaRPr>
          </a:p>
        </p:txBody>
      </p:sp>
      <p:graphicFrame>
        <p:nvGraphicFramePr>
          <p:cNvPr id="219" name="Google Shape;219;p33"/>
          <p:cNvGraphicFramePr/>
          <p:nvPr/>
        </p:nvGraphicFramePr>
        <p:xfrm>
          <a:off x="1447800" y="1900580"/>
          <a:ext cx="3000000" cy="3000000"/>
        </p:xfrm>
        <a:graphic>
          <a:graphicData uri="http://schemas.openxmlformats.org/drawingml/2006/table">
            <a:tbl>
              <a:tblPr bandRow="1" firstRow="1">
                <a:noFill/>
                <a:tableStyleId>{E4D2CE19-E08F-4DD8-824C-7E9230F687AC}</a:tableStyleId>
              </a:tblPr>
              <a:tblGrid>
                <a:gridCol w="1760875"/>
                <a:gridCol w="1760875"/>
              </a:tblGrid>
              <a:tr h="498250">
                <a:tc>
                  <a:txBody>
                    <a:bodyPr/>
                    <a:lstStyle/>
                    <a:p>
                      <a:pPr indent="0" lvl="0" marL="0" marR="0" rtl="0" algn="l">
                        <a:spcBef>
                          <a:spcPts val="0"/>
                        </a:spcBef>
                        <a:spcAft>
                          <a:spcPts val="0"/>
                        </a:spcAft>
                        <a:buNone/>
                      </a:pPr>
                      <a:r>
                        <a:rPr lang="en-IN" sz="1400">
                          <a:solidFill>
                            <a:schemeClr val="dk1"/>
                          </a:solidFill>
                        </a:rPr>
                        <a:t>Distance for Centroid I</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Distance for Centroid II</a:t>
                      </a:r>
                      <a:endParaRPr/>
                    </a:p>
                  </a:txBody>
                  <a:tcPr marT="45725" marB="45725" marR="91450" marL="91450"/>
                </a:tc>
              </a:tr>
              <a:tr h="498250">
                <a:tc>
                  <a:txBody>
                    <a:bodyPr/>
                    <a:lstStyle/>
                    <a:p>
                      <a:pPr indent="0" lvl="0" marL="0" marR="0" rtl="0" algn="l">
                        <a:spcBef>
                          <a:spcPts val="0"/>
                        </a:spcBef>
                        <a:spcAft>
                          <a:spcPts val="0"/>
                        </a:spcAft>
                        <a:buNone/>
                      </a:pPr>
                      <a:r>
                        <a:rPr lang="en-IN" sz="1400"/>
                        <a:t>12.66</a:t>
                      </a:r>
                      <a:endParaRPr/>
                    </a:p>
                  </a:txBody>
                  <a:tcPr marT="45725" marB="45725" marR="91450" marL="91450"/>
                </a:tc>
                <a:tc>
                  <a:txBody>
                    <a:bodyPr/>
                    <a:lstStyle/>
                    <a:p>
                      <a:pPr indent="0" lvl="0" marL="0" marR="0" rtl="0" algn="l">
                        <a:spcBef>
                          <a:spcPts val="0"/>
                        </a:spcBef>
                        <a:spcAft>
                          <a:spcPts val="0"/>
                        </a:spcAft>
                        <a:buNone/>
                      </a:pPr>
                      <a:r>
                        <a:rPr lang="en-IN" sz="1400"/>
                        <a:t>52.45</a:t>
                      </a:r>
                      <a:endParaRPr/>
                    </a:p>
                  </a:txBody>
                  <a:tcPr marT="45725" marB="45725" marR="91450" marL="91450"/>
                </a:tc>
              </a:tr>
              <a:tr h="498250">
                <a:tc>
                  <a:txBody>
                    <a:bodyPr/>
                    <a:lstStyle/>
                    <a:p>
                      <a:pPr indent="0" lvl="0" marL="0" marR="0" rtl="0" algn="l">
                        <a:spcBef>
                          <a:spcPts val="0"/>
                        </a:spcBef>
                        <a:spcAft>
                          <a:spcPts val="0"/>
                        </a:spcAft>
                        <a:buNone/>
                      </a:pPr>
                      <a:r>
                        <a:rPr lang="en-IN" sz="1400"/>
                        <a:t>7.27</a:t>
                      </a:r>
                      <a:endParaRPr/>
                    </a:p>
                  </a:txBody>
                  <a:tcPr marT="45725" marB="45725" marR="91450" marL="91450"/>
                </a:tc>
                <a:tc>
                  <a:txBody>
                    <a:bodyPr/>
                    <a:lstStyle/>
                    <a:p>
                      <a:pPr indent="0" lvl="0" marL="0" marR="0" rtl="0" algn="l">
                        <a:spcBef>
                          <a:spcPts val="0"/>
                        </a:spcBef>
                        <a:spcAft>
                          <a:spcPts val="0"/>
                        </a:spcAft>
                        <a:buNone/>
                      </a:pPr>
                      <a:r>
                        <a:rPr lang="en-IN" sz="1400"/>
                        <a:t>39.66</a:t>
                      </a:r>
                      <a:endParaRPr/>
                    </a:p>
                  </a:txBody>
                  <a:tcPr marT="45725" marB="45725" marR="91450" marL="91450"/>
                </a:tc>
              </a:tr>
              <a:tr h="498250">
                <a:tc>
                  <a:txBody>
                    <a:bodyPr/>
                    <a:lstStyle/>
                    <a:p>
                      <a:pPr indent="0" lvl="0" marL="0" marR="0" rtl="0" algn="l">
                        <a:spcBef>
                          <a:spcPts val="0"/>
                        </a:spcBef>
                        <a:spcAft>
                          <a:spcPts val="0"/>
                        </a:spcAft>
                        <a:buNone/>
                      </a:pPr>
                      <a:r>
                        <a:rPr lang="en-IN" sz="1400"/>
                        <a:t>13.31</a:t>
                      </a:r>
                      <a:endParaRPr/>
                    </a:p>
                  </a:txBody>
                  <a:tcPr marT="45725" marB="45725" marR="91450" marL="91450"/>
                </a:tc>
                <a:tc>
                  <a:txBody>
                    <a:bodyPr/>
                    <a:lstStyle/>
                    <a:p>
                      <a:pPr indent="0" lvl="0" marL="0" marR="0" rtl="0" algn="l">
                        <a:spcBef>
                          <a:spcPts val="0"/>
                        </a:spcBef>
                        <a:spcAft>
                          <a:spcPts val="0"/>
                        </a:spcAft>
                        <a:buNone/>
                      </a:pPr>
                      <a:r>
                        <a:rPr lang="en-IN" sz="1400"/>
                        <a:t>36.24</a:t>
                      </a:r>
                      <a:endParaRPr/>
                    </a:p>
                  </a:txBody>
                  <a:tcPr marT="45725" marB="45725" marR="91450" marL="91450"/>
                </a:tc>
              </a:tr>
              <a:tr h="498250">
                <a:tc>
                  <a:txBody>
                    <a:bodyPr/>
                    <a:lstStyle/>
                    <a:p>
                      <a:pPr indent="0" lvl="0" marL="0" marR="0" rtl="0" algn="l">
                        <a:spcBef>
                          <a:spcPts val="0"/>
                        </a:spcBef>
                        <a:spcAft>
                          <a:spcPts val="0"/>
                        </a:spcAft>
                        <a:buNone/>
                      </a:pPr>
                      <a:r>
                        <a:rPr lang="en-IN" sz="1400"/>
                        <a:t>11.21</a:t>
                      </a:r>
                      <a:endParaRPr/>
                    </a:p>
                  </a:txBody>
                  <a:tcPr marT="45725" marB="45725" marR="91450" marL="91450"/>
                </a:tc>
                <a:tc>
                  <a:txBody>
                    <a:bodyPr/>
                    <a:lstStyle/>
                    <a:p>
                      <a:pPr indent="0" lvl="0" marL="0" marR="0" rtl="0" algn="l">
                        <a:spcBef>
                          <a:spcPts val="0"/>
                        </a:spcBef>
                        <a:spcAft>
                          <a:spcPts val="0"/>
                        </a:spcAft>
                        <a:buNone/>
                      </a:pPr>
                      <a:r>
                        <a:rPr lang="en-IN" sz="1400"/>
                        <a:t>39.38</a:t>
                      </a:r>
                      <a:endParaRPr/>
                    </a:p>
                  </a:txBody>
                  <a:tcPr marT="45725" marB="45725" marR="91450" marL="91450"/>
                </a:tc>
              </a:tr>
              <a:tr h="498250">
                <a:tc>
                  <a:txBody>
                    <a:bodyPr/>
                    <a:lstStyle/>
                    <a:p>
                      <a:pPr indent="0" lvl="0" marL="0" marR="0" rtl="0" algn="l">
                        <a:spcBef>
                          <a:spcPts val="0"/>
                        </a:spcBef>
                        <a:spcAft>
                          <a:spcPts val="0"/>
                        </a:spcAft>
                        <a:buNone/>
                      </a:pPr>
                      <a:r>
                        <a:rPr lang="en-IN" sz="1400"/>
                        <a:t>40.84</a:t>
                      </a:r>
                      <a:endParaRPr/>
                    </a:p>
                  </a:txBody>
                  <a:tcPr marT="45725" marB="45725" marR="91450" marL="91450"/>
                </a:tc>
                <a:tc>
                  <a:txBody>
                    <a:bodyPr/>
                    <a:lstStyle/>
                    <a:p>
                      <a:pPr indent="0" lvl="0" marL="0" marR="0" rtl="0" algn="l">
                        <a:spcBef>
                          <a:spcPts val="0"/>
                        </a:spcBef>
                        <a:spcAft>
                          <a:spcPts val="0"/>
                        </a:spcAft>
                        <a:buNone/>
                      </a:pPr>
                      <a:r>
                        <a:rPr lang="en-IN" sz="1400"/>
                        <a:t>0</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914400" y="685800"/>
            <a:ext cx="7772400"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3200">
                <a:solidFill>
                  <a:srgbClr val="0C0C0C"/>
                </a:solidFill>
              </a:rPr>
              <a:t>Abstract</a:t>
            </a:r>
            <a:endParaRPr b="1" sz="3200">
              <a:solidFill>
                <a:srgbClr val="0C0C0C"/>
              </a:solidFill>
            </a:endParaRPr>
          </a:p>
        </p:txBody>
      </p:sp>
      <p:sp>
        <p:nvSpPr>
          <p:cNvPr id="108" name="Google Shape;108;p16"/>
          <p:cNvSpPr txBox="1"/>
          <p:nvPr>
            <p:ph idx="1" type="body"/>
          </p:nvPr>
        </p:nvSpPr>
        <p:spPr>
          <a:xfrm>
            <a:off x="304800" y="1219200"/>
            <a:ext cx="8610600" cy="51054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1600"/>
              <a:buFont typeface="Times New Roman"/>
              <a:buNone/>
            </a:pPr>
            <a:r>
              <a:rPr lang="en-IN" sz="1600"/>
              <a:t>       Intrusion detection is a critical component of secure information systems. By elimination of the insignificant or useless inputs leads to a simplification of the problem, faster and more accurate detection may result. Social networking, business, education everything we perform through internet. As the users increases this will lead to more vulnerable towards attacks for this continuous monitoring of network is necessary where IDS (Intrusion Detection Systems) is used as monitoring purpose. As the aim of IDS is to detect various types of malicious network traffic and computer usage, which cannot be detected by a conventional firewall. Intrusion detection system is a device or application that actively monitor the network from malicious activities. By the use of clustering algorithms we can detect new or unknown type of intrusions from our training data. In our project we are trying to analyze the NSL-KDD dataset using PCA (Principal Component Analysis) and possible clustering algorithm. And classification algorithms are applied to analyze the performance of the dataset</a:t>
            </a:r>
            <a:endParaRPr/>
          </a:p>
          <a:p>
            <a:pPr indent="-342900" lvl="0" marL="342900" rtl="0" algn="just">
              <a:lnSpc>
                <a:spcPct val="150000"/>
              </a:lnSpc>
              <a:spcBef>
                <a:spcPts val="320"/>
              </a:spcBef>
              <a:spcAft>
                <a:spcPts val="0"/>
              </a:spcAft>
              <a:buClr>
                <a:schemeClr val="dk1"/>
              </a:buClr>
              <a:buSzPts val="1600"/>
              <a:buFont typeface="Times New Roman"/>
              <a:buNone/>
            </a:pPr>
            <a:r>
              <a:rPr b="1" lang="en-IN" sz="1600"/>
              <a:t>      Keywords</a:t>
            </a:r>
            <a:r>
              <a:rPr lang="en-IN" sz="1600"/>
              <a:t>: Intrusion Detection System (IDS), Clustering, Classification , NSL -KDD data,Unsupervised and supervised learning techniques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idx="1" type="body"/>
          </p:nvPr>
        </p:nvSpPr>
        <p:spPr>
          <a:xfrm>
            <a:off x="457200" y="13775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Times New Roman"/>
              <a:buNone/>
            </a:pPr>
            <a:r>
              <a:rPr lang="en-IN" sz="1800"/>
              <a:t>Cluster generated for  each record</a:t>
            </a:r>
            <a:endParaRPr/>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p:txBody>
      </p:sp>
      <p:sp>
        <p:nvSpPr>
          <p:cNvPr id="225" name="Google Shape;225;p34"/>
          <p:cNvSpPr txBox="1"/>
          <p:nvPr>
            <p:ph idx="12" type="sldNum"/>
          </p:nvPr>
        </p:nvSpPr>
        <p:spPr>
          <a:xfrm>
            <a:off x="7239000" y="6415088"/>
            <a:ext cx="1905000" cy="314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800">
                <a:solidFill>
                  <a:schemeClr val="dk1"/>
                </a:solidFill>
                <a:latin typeface="Times New Roman"/>
                <a:ea typeface="Times New Roman"/>
                <a:cs typeface="Times New Roman"/>
                <a:sym typeface="Times New Roman"/>
              </a:rPr>
              <a:t>‹#›</a:t>
            </a:fld>
            <a:endParaRPr sz="1800">
              <a:solidFill>
                <a:schemeClr val="dk1"/>
              </a:solidFill>
              <a:latin typeface="Times New Roman"/>
              <a:ea typeface="Times New Roman"/>
              <a:cs typeface="Times New Roman"/>
              <a:sym typeface="Times New Roman"/>
            </a:endParaRPr>
          </a:p>
        </p:txBody>
      </p:sp>
      <p:graphicFrame>
        <p:nvGraphicFramePr>
          <p:cNvPr id="226" name="Google Shape;226;p34"/>
          <p:cNvGraphicFramePr/>
          <p:nvPr/>
        </p:nvGraphicFramePr>
        <p:xfrm>
          <a:off x="821634" y="2178879"/>
          <a:ext cx="3000000" cy="3000000"/>
        </p:xfrm>
        <a:graphic>
          <a:graphicData uri="http://schemas.openxmlformats.org/drawingml/2006/table">
            <a:tbl>
              <a:tblPr bandRow="1" firstRow="1">
                <a:noFill/>
                <a:tableStyleId>{E4D2CE19-E08F-4DD8-824C-7E9230F687AC}</a:tableStyleId>
              </a:tblPr>
              <a:tblGrid>
                <a:gridCol w="1023650"/>
                <a:gridCol w="1023650"/>
                <a:gridCol w="1023650"/>
                <a:gridCol w="1023650"/>
                <a:gridCol w="1023650"/>
                <a:gridCol w="1023650"/>
              </a:tblGrid>
              <a:tr h="487200">
                <a:tc>
                  <a:txBody>
                    <a:bodyPr/>
                    <a:lstStyle/>
                    <a:p>
                      <a:pPr indent="0" lvl="0" marL="0" marR="0" rtl="0" algn="l">
                        <a:spcBef>
                          <a:spcPts val="0"/>
                        </a:spcBef>
                        <a:spcAft>
                          <a:spcPts val="0"/>
                        </a:spcAft>
                        <a:buNone/>
                      </a:pPr>
                      <a:r>
                        <a:rPr lang="en-IN" sz="1400">
                          <a:solidFill>
                            <a:schemeClr val="dk1"/>
                          </a:solidFill>
                        </a:rPr>
                        <a:t>A1</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A2</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A3</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A4</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A5</a:t>
                      </a:r>
                      <a:endParaRPr/>
                    </a:p>
                  </a:txBody>
                  <a:tcPr marT="45725" marB="45725" marR="91450" marL="91450"/>
                </a:tc>
                <a:tc>
                  <a:txBody>
                    <a:bodyPr/>
                    <a:lstStyle/>
                    <a:p>
                      <a:pPr indent="0" lvl="0" marL="0" marR="0" rtl="0" algn="l">
                        <a:spcBef>
                          <a:spcPts val="0"/>
                        </a:spcBef>
                        <a:spcAft>
                          <a:spcPts val="0"/>
                        </a:spcAft>
                        <a:buNone/>
                      </a:pPr>
                      <a:r>
                        <a:rPr lang="en-IN" sz="1400">
                          <a:solidFill>
                            <a:schemeClr val="dk1"/>
                          </a:solidFill>
                        </a:rPr>
                        <a:t>Cluster</a:t>
                      </a:r>
                      <a:endParaRPr/>
                    </a:p>
                  </a:txBody>
                  <a:tcPr marT="45725" marB="45725" marR="91450" marL="91450"/>
                </a:tc>
              </a:tr>
              <a:tr h="487200">
                <a:tc>
                  <a:txBody>
                    <a:bodyPr/>
                    <a:lstStyle/>
                    <a:p>
                      <a:pPr indent="0" lvl="0" marL="0" marR="0" rtl="0" algn="l">
                        <a:spcBef>
                          <a:spcPts val="0"/>
                        </a:spcBef>
                        <a:spcAft>
                          <a:spcPts val="0"/>
                        </a:spcAft>
                        <a:buNone/>
                      </a:pPr>
                      <a:r>
                        <a:rPr lang="en-IN" sz="1400"/>
                        <a:t>5</a:t>
                      </a:r>
                      <a:endParaRPr/>
                    </a:p>
                  </a:txBody>
                  <a:tcPr marT="45725" marB="45725" marR="91450" marL="91450"/>
                </a:tc>
                <a:tc>
                  <a:txBody>
                    <a:bodyPr/>
                    <a:lstStyle/>
                    <a:p>
                      <a:pPr indent="0" lvl="0" marL="0" marR="0" rtl="0" algn="l">
                        <a:spcBef>
                          <a:spcPts val="0"/>
                        </a:spcBef>
                        <a:spcAft>
                          <a:spcPts val="0"/>
                        </a:spcAft>
                        <a:buNone/>
                      </a:pPr>
                      <a:r>
                        <a:rPr lang="en-IN" sz="1400"/>
                        <a:t>3</a:t>
                      </a:r>
                      <a:endParaRPr/>
                    </a:p>
                  </a:txBody>
                  <a:tcPr marT="45725" marB="45725" marR="91450" marL="91450"/>
                </a:tc>
                <a:tc>
                  <a:txBody>
                    <a:bodyPr/>
                    <a:lstStyle/>
                    <a:p>
                      <a:pPr indent="0" lvl="0" marL="0" marR="0" rtl="0" algn="l">
                        <a:spcBef>
                          <a:spcPts val="0"/>
                        </a:spcBef>
                        <a:spcAft>
                          <a:spcPts val="0"/>
                        </a:spcAft>
                        <a:buNone/>
                      </a:pPr>
                      <a:r>
                        <a:rPr lang="en-IN" sz="1400"/>
                        <a:t>0</a:t>
                      </a:r>
                      <a:endParaRPr/>
                    </a:p>
                  </a:txBody>
                  <a:tcPr marT="45725" marB="45725" marR="91450" marL="91450"/>
                </a:tc>
                <a:tc>
                  <a:txBody>
                    <a:bodyPr/>
                    <a:lstStyle/>
                    <a:p>
                      <a:pPr indent="0" lvl="0" marL="0" marR="0" rtl="0" algn="l">
                        <a:spcBef>
                          <a:spcPts val="0"/>
                        </a:spcBef>
                        <a:spcAft>
                          <a:spcPts val="0"/>
                        </a:spcAft>
                        <a:buNone/>
                      </a:pPr>
                      <a:r>
                        <a:rPr lang="en-IN" sz="1400"/>
                        <a:t>1</a:t>
                      </a:r>
                      <a:endParaRPr/>
                    </a:p>
                  </a:txBody>
                  <a:tcPr marT="45725" marB="45725" marR="91450" marL="91450"/>
                </a:tc>
                <a:tc>
                  <a:txBody>
                    <a:bodyPr/>
                    <a:lstStyle/>
                    <a:p>
                      <a:pPr indent="0" lvl="0" marL="0" marR="0" rtl="0" algn="l">
                        <a:spcBef>
                          <a:spcPts val="0"/>
                        </a:spcBef>
                        <a:spcAft>
                          <a:spcPts val="0"/>
                        </a:spcAft>
                        <a:buNone/>
                      </a:pPr>
                      <a:r>
                        <a:rPr lang="en-IN" sz="1400"/>
                        <a:t>5</a:t>
                      </a:r>
                      <a:endParaRPr/>
                    </a:p>
                  </a:txBody>
                  <a:tcPr marT="45725" marB="45725" marR="91450" marL="91450"/>
                </a:tc>
                <a:tc>
                  <a:txBody>
                    <a:bodyPr/>
                    <a:lstStyle/>
                    <a:p>
                      <a:pPr indent="0" lvl="0" marL="0" marR="0" rtl="0" algn="l">
                        <a:spcBef>
                          <a:spcPts val="0"/>
                        </a:spcBef>
                        <a:spcAft>
                          <a:spcPts val="0"/>
                        </a:spcAft>
                        <a:buNone/>
                      </a:pPr>
                      <a:r>
                        <a:rPr lang="en-IN" sz="1400"/>
                        <a:t>0</a:t>
                      </a:r>
                      <a:endParaRPr/>
                    </a:p>
                  </a:txBody>
                  <a:tcPr marT="45725" marB="45725" marR="91450" marL="91450"/>
                </a:tc>
              </a:tr>
              <a:tr h="487200">
                <a:tc>
                  <a:txBody>
                    <a:bodyPr/>
                    <a:lstStyle/>
                    <a:p>
                      <a:pPr indent="0" lvl="0" marL="0" marR="0" rtl="0" algn="l">
                        <a:spcBef>
                          <a:spcPts val="0"/>
                        </a:spcBef>
                        <a:spcAft>
                          <a:spcPts val="0"/>
                        </a:spcAft>
                        <a:buNone/>
                      </a:pPr>
                      <a:r>
                        <a:rPr lang="en-IN" sz="1400"/>
                        <a:t>10</a:t>
                      </a:r>
                      <a:endParaRPr/>
                    </a:p>
                  </a:txBody>
                  <a:tcPr marT="45725" marB="45725" marR="91450" marL="91450"/>
                </a:tc>
                <a:tc>
                  <a:txBody>
                    <a:bodyPr/>
                    <a:lstStyle/>
                    <a:p>
                      <a:pPr indent="0" lvl="0" marL="0" marR="0" rtl="0" algn="l">
                        <a:spcBef>
                          <a:spcPts val="0"/>
                        </a:spcBef>
                        <a:spcAft>
                          <a:spcPts val="0"/>
                        </a:spcAft>
                        <a:buNone/>
                      </a:pPr>
                      <a:r>
                        <a:rPr lang="en-IN" sz="1400"/>
                        <a:t>15</a:t>
                      </a:r>
                      <a:endParaRPr/>
                    </a:p>
                  </a:txBody>
                  <a:tcPr marT="45725" marB="45725" marR="91450" marL="91450"/>
                </a:tc>
                <a:tc>
                  <a:txBody>
                    <a:bodyPr/>
                    <a:lstStyle/>
                    <a:p>
                      <a:pPr indent="0" lvl="0" marL="0" marR="0" rtl="0" algn="l">
                        <a:spcBef>
                          <a:spcPts val="0"/>
                        </a:spcBef>
                        <a:spcAft>
                          <a:spcPts val="0"/>
                        </a:spcAft>
                        <a:buNone/>
                      </a:pPr>
                      <a:r>
                        <a:rPr lang="en-IN" sz="1400"/>
                        <a:t>3</a:t>
                      </a:r>
                      <a:endParaRPr/>
                    </a:p>
                  </a:txBody>
                  <a:tcPr marT="45725" marB="45725" marR="91450" marL="91450"/>
                </a:tc>
                <a:tc>
                  <a:txBody>
                    <a:bodyPr/>
                    <a:lstStyle/>
                    <a:p>
                      <a:pPr indent="0" lvl="0" marL="0" marR="0" rtl="0" algn="l">
                        <a:spcBef>
                          <a:spcPts val="0"/>
                        </a:spcBef>
                        <a:spcAft>
                          <a:spcPts val="0"/>
                        </a:spcAft>
                        <a:buNone/>
                      </a:pPr>
                      <a:r>
                        <a:rPr lang="en-IN" sz="1400"/>
                        <a:t>5</a:t>
                      </a:r>
                      <a:endParaRPr/>
                    </a:p>
                  </a:txBody>
                  <a:tcPr marT="45725" marB="45725" marR="91450" marL="91450"/>
                </a:tc>
                <a:tc>
                  <a:txBody>
                    <a:bodyPr/>
                    <a:lstStyle/>
                    <a:p>
                      <a:pPr indent="0" lvl="0" marL="0" marR="0" rtl="0" algn="l">
                        <a:spcBef>
                          <a:spcPts val="0"/>
                        </a:spcBef>
                        <a:spcAft>
                          <a:spcPts val="0"/>
                        </a:spcAft>
                        <a:buNone/>
                      </a:pPr>
                      <a:r>
                        <a:rPr lang="en-IN" sz="1400"/>
                        <a:t>6</a:t>
                      </a:r>
                      <a:endParaRPr/>
                    </a:p>
                  </a:txBody>
                  <a:tcPr marT="45725" marB="45725" marR="91450" marL="91450"/>
                </a:tc>
                <a:tc>
                  <a:txBody>
                    <a:bodyPr/>
                    <a:lstStyle/>
                    <a:p>
                      <a:pPr indent="0" lvl="0" marL="0" marR="0" rtl="0" algn="l">
                        <a:spcBef>
                          <a:spcPts val="0"/>
                        </a:spcBef>
                        <a:spcAft>
                          <a:spcPts val="0"/>
                        </a:spcAft>
                        <a:buNone/>
                      </a:pPr>
                      <a:r>
                        <a:rPr lang="en-IN" sz="1400"/>
                        <a:t>0</a:t>
                      </a:r>
                      <a:endParaRPr/>
                    </a:p>
                  </a:txBody>
                  <a:tcPr marT="45725" marB="45725" marR="91450" marL="91450"/>
                </a:tc>
              </a:tr>
              <a:tr h="487200">
                <a:tc>
                  <a:txBody>
                    <a:bodyPr/>
                    <a:lstStyle/>
                    <a:p>
                      <a:pPr indent="0" lvl="0" marL="0" marR="0" rtl="0" algn="l">
                        <a:spcBef>
                          <a:spcPts val="0"/>
                        </a:spcBef>
                        <a:spcAft>
                          <a:spcPts val="0"/>
                        </a:spcAft>
                        <a:buNone/>
                      </a:pPr>
                      <a:r>
                        <a:rPr lang="en-IN" sz="1400"/>
                        <a:t>15</a:t>
                      </a:r>
                      <a:endParaRPr/>
                    </a:p>
                  </a:txBody>
                  <a:tcPr marT="45725" marB="45725" marR="91450" marL="91450"/>
                </a:tc>
                <a:tc>
                  <a:txBody>
                    <a:bodyPr/>
                    <a:lstStyle/>
                    <a:p>
                      <a:pPr indent="0" lvl="0" marL="0" marR="0" rtl="0" algn="l">
                        <a:spcBef>
                          <a:spcPts val="0"/>
                        </a:spcBef>
                        <a:spcAft>
                          <a:spcPts val="0"/>
                        </a:spcAft>
                        <a:buNone/>
                      </a:pPr>
                      <a:r>
                        <a:rPr lang="en-IN" sz="1400"/>
                        <a:t>12</a:t>
                      </a:r>
                      <a:endParaRPr/>
                    </a:p>
                  </a:txBody>
                  <a:tcPr marT="45725" marB="45725" marR="91450" marL="91450"/>
                </a:tc>
                <a:tc>
                  <a:txBody>
                    <a:bodyPr/>
                    <a:lstStyle/>
                    <a:p>
                      <a:pPr indent="0" lvl="0" marL="0" marR="0" rtl="0" algn="l">
                        <a:spcBef>
                          <a:spcPts val="0"/>
                        </a:spcBef>
                        <a:spcAft>
                          <a:spcPts val="0"/>
                        </a:spcAft>
                        <a:buNone/>
                      </a:pPr>
                      <a:r>
                        <a:rPr lang="en-IN" sz="1400"/>
                        <a:t>7</a:t>
                      </a:r>
                      <a:endParaRPr/>
                    </a:p>
                  </a:txBody>
                  <a:tcPr marT="45725" marB="45725" marR="91450" marL="91450"/>
                </a:tc>
                <a:tc>
                  <a:txBody>
                    <a:bodyPr/>
                    <a:lstStyle/>
                    <a:p>
                      <a:pPr indent="0" lvl="0" marL="0" marR="0" rtl="0" algn="l">
                        <a:spcBef>
                          <a:spcPts val="0"/>
                        </a:spcBef>
                        <a:spcAft>
                          <a:spcPts val="0"/>
                        </a:spcAft>
                        <a:buNone/>
                      </a:pPr>
                      <a:r>
                        <a:rPr lang="en-IN" sz="1400"/>
                        <a:t>6</a:t>
                      </a:r>
                      <a:endParaRPr/>
                    </a:p>
                  </a:txBody>
                  <a:tcPr marT="45725" marB="45725" marR="91450" marL="91450"/>
                </a:tc>
                <a:tc>
                  <a:txBody>
                    <a:bodyPr/>
                    <a:lstStyle/>
                    <a:p>
                      <a:pPr indent="0" lvl="0" marL="0" marR="0" rtl="0" algn="l">
                        <a:spcBef>
                          <a:spcPts val="0"/>
                        </a:spcBef>
                        <a:spcAft>
                          <a:spcPts val="0"/>
                        </a:spcAft>
                        <a:buNone/>
                      </a:pPr>
                      <a:r>
                        <a:rPr lang="en-IN" sz="1400"/>
                        <a:t>22</a:t>
                      </a:r>
                      <a:endParaRPr/>
                    </a:p>
                  </a:txBody>
                  <a:tcPr marT="45725" marB="45725" marR="91450" marL="91450"/>
                </a:tc>
                <a:tc>
                  <a:txBody>
                    <a:bodyPr/>
                    <a:lstStyle/>
                    <a:p>
                      <a:pPr indent="0" lvl="0" marL="0" marR="0" rtl="0" algn="l">
                        <a:spcBef>
                          <a:spcPts val="0"/>
                        </a:spcBef>
                        <a:spcAft>
                          <a:spcPts val="0"/>
                        </a:spcAft>
                        <a:buNone/>
                      </a:pPr>
                      <a:r>
                        <a:rPr lang="en-IN" sz="1400"/>
                        <a:t>0</a:t>
                      </a:r>
                      <a:endParaRPr/>
                    </a:p>
                  </a:txBody>
                  <a:tcPr marT="45725" marB="45725" marR="91450" marL="91450"/>
                </a:tc>
              </a:tr>
              <a:tr h="487200">
                <a:tc>
                  <a:txBody>
                    <a:bodyPr/>
                    <a:lstStyle/>
                    <a:p>
                      <a:pPr indent="0" lvl="0" marL="0" marR="0" rtl="0" algn="l">
                        <a:spcBef>
                          <a:spcPts val="0"/>
                        </a:spcBef>
                        <a:spcAft>
                          <a:spcPts val="0"/>
                        </a:spcAft>
                        <a:buNone/>
                      </a:pPr>
                      <a:r>
                        <a:rPr lang="en-IN" sz="1400"/>
                        <a:t>24</a:t>
                      </a:r>
                      <a:endParaRPr/>
                    </a:p>
                  </a:txBody>
                  <a:tcPr marT="45725" marB="45725" marR="91450" marL="91450"/>
                </a:tc>
                <a:tc>
                  <a:txBody>
                    <a:bodyPr/>
                    <a:lstStyle/>
                    <a:p>
                      <a:pPr indent="0" lvl="0" marL="0" marR="0" rtl="0" algn="l">
                        <a:spcBef>
                          <a:spcPts val="0"/>
                        </a:spcBef>
                        <a:spcAft>
                          <a:spcPts val="0"/>
                        </a:spcAft>
                        <a:buNone/>
                      </a:pPr>
                      <a:r>
                        <a:rPr lang="en-IN" sz="1400"/>
                        <a:t>10</a:t>
                      </a:r>
                      <a:endParaRPr/>
                    </a:p>
                  </a:txBody>
                  <a:tcPr marT="45725" marB="45725" marR="91450" marL="91450"/>
                </a:tc>
                <a:tc>
                  <a:txBody>
                    <a:bodyPr/>
                    <a:lstStyle/>
                    <a:p>
                      <a:pPr indent="0" lvl="0" marL="0" marR="0" rtl="0" algn="l">
                        <a:spcBef>
                          <a:spcPts val="0"/>
                        </a:spcBef>
                        <a:spcAft>
                          <a:spcPts val="0"/>
                        </a:spcAft>
                        <a:buNone/>
                      </a:pPr>
                      <a:r>
                        <a:rPr lang="en-IN" sz="1400"/>
                        <a:t>2</a:t>
                      </a:r>
                      <a:endParaRPr/>
                    </a:p>
                  </a:txBody>
                  <a:tcPr marT="45725" marB="45725" marR="91450" marL="91450"/>
                </a:tc>
                <a:tc>
                  <a:txBody>
                    <a:bodyPr/>
                    <a:lstStyle/>
                    <a:p>
                      <a:pPr indent="0" lvl="0" marL="0" marR="0" rtl="0" algn="l">
                        <a:spcBef>
                          <a:spcPts val="0"/>
                        </a:spcBef>
                        <a:spcAft>
                          <a:spcPts val="0"/>
                        </a:spcAft>
                        <a:buNone/>
                      </a:pPr>
                      <a:r>
                        <a:rPr lang="en-IN" sz="1400"/>
                        <a:t>3</a:t>
                      </a:r>
                      <a:endParaRPr/>
                    </a:p>
                  </a:txBody>
                  <a:tcPr marT="45725" marB="45725" marR="91450" marL="91450"/>
                </a:tc>
                <a:tc>
                  <a:txBody>
                    <a:bodyPr/>
                    <a:lstStyle/>
                    <a:p>
                      <a:pPr indent="0" lvl="0" marL="0" marR="0" rtl="0" algn="l">
                        <a:spcBef>
                          <a:spcPts val="0"/>
                        </a:spcBef>
                        <a:spcAft>
                          <a:spcPts val="0"/>
                        </a:spcAft>
                        <a:buNone/>
                      </a:pPr>
                      <a:r>
                        <a:rPr lang="en-IN" sz="1400"/>
                        <a:t>6</a:t>
                      </a:r>
                      <a:endParaRPr/>
                    </a:p>
                  </a:txBody>
                  <a:tcPr marT="45725" marB="45725" marR="91450" marL="91450"/>
                </a:tc>
                <a:tc>
                  <a:txBody>
                    <a:bodyPr/>
                    <a:lstStyle/>
                    <a:p>
                      <a:pPr indent="0" lvl="0" marL="0" marR="0" rtl="0" algn="l">
                        <a:spcBef>
                          <a:spcPts val="0"/>
                        </a:spcBef>
                        <a:spcAft>
                          <a:spcPts val="0"/>
                        </a:spcAft>
                        <a:buNone/>
                      </a:pPr>
                      <a:r>
                        <a:rPr lang="en-IN" sz="1400"/>
                        <a:t>0</a:t>
                      </a:r>
                      <a:endParaRPr/>
                    </a:p>
                  </a:txBody>
                  <a:tcPr marT="45725" marB="45725" marR="91450" marL="91450"/>
                </a:tc>
              </a:tr>
              <a:tr h="487200">
                <a:tc>
                  <a:txBody>
                    <a:bodyPr/>
                    <a:lstStyle/>
                    <a:p>
                      <a:pPr indent="0" lvl="0" marL="0" marR="0" rtl="0" algn="l">
                        <a:spcBef>
                          <a:spcPts val="0"/>
                        </a:spcBef>
                        <a:spcAft>
                          <a:spcPts val="0"/>
                        </a:spcAft>
                        <a:buNone/>
                      </a:pPr>
                      <a:r>
                        <a:rPr lang="en-IN" sz="1400"/>
                        <a:t>30</a:t>
                      </a:r>
                      <a:endParaRPr/>
                    </a:p>
                  </a:txBody>
                  <a:tcPr marT="45725" marB="45725" marR="91450" marL="91450"/>
                </a:tc>
                <a:tc>
                  <a:txBody>
                    <a:bodyPr/>
                    <a:lstStyle/>
                    <a:p>
                      <a:pPr indent="0" lvl="0" marL="0" marR="0" rtl="0" algn="l">
                        <a:spcBef>
                          <a:spcPts val="0"/>
                        </a:spcBef>
                        <a:spcAft>
                          <a:spcPts val="0"/>
                        </a:spcAft>
                        <a:buNone/>
                      </a:pPr>
                      <a:r>
                        <a:rPr lang="en-IN" sz="1400"/>
                        <a:t>45</a:t>
                      </a:r>
                      <a:endParaRPr/>
                    </a:p>
                  </a:txBody>
                  <a:tcPr marT="45725" marB="45725" marR="91450" marL="91450"/>
                </a:tc>
                <a:tc>
                  <a:txBody>
                    <a:bodyPr/>
                    <a:lstStyle/>
                    <a:p>
                      <a:pPr indent="0" lvl="0" marL="0" marR="0" rtl="0" algn="l">
                        <a:spcBef>
                          <a:spcPts val="0"/>
                        </a:spcBef>
                        <a:spcAft>
                          <a:spcPts val="0"/>
                        </a:spcAft>
                        <a:buNone/>
                      </a:pPr>
                      <a:r>
                        <a:rPr lang="en-IN" sz="1400"/>
                        <a:t>7</a:t>
                      </a:r>
                      <a:endParaRPr/>
                    </a:p>
                  </a:txBody>
                  <a:tcPr marT="45725" marB="45725" marR="91450" marL="91450"/>
                </a:tc>
                <a:tc>
                  <a:txBody>
                    <a:bodyPr/>
                    <a:lstStyle/>
                    <a:p>
                      <a:pPr indent="0" lvl="0" marL="0" marR="0" rtl="0" algn="l">
                        <a:spcBef>
                          <a:spcPts val="0"/>
                        </a:spcBef>
                        <a:spcAft>
                          <a:spcPts val="0"/>
                        </a:spcAft>
                        <a:buNone/>
                      </a:pPr>
                      <a:r>
                        <a:rPr lang="en-IN" sz="1400"/>
                        <a:t>6</a:t>
                      </a:r>
                      <a:endParaRPr/>
                    </a:p>
                  </a:txBody>
                  <a:tcPr marT="45725" marB="45725" marR="91450" marL="91450"/>
                </a:tc>
                <a:tc>
                  <a:txBody>
                    <a:bodyPr/>
                    <a:lstStyle/>
                    <a:p>
                      <a:pPr indent="0" lvl="0" marL="0" marR="0" rtl="0" algn="l">
                        <a:spcBef>
                          <a:spcPts val="0"/>
                        </a:spcBef>
                        <a:spcAft>
                          <a:spcPts val="0"/>
                        </a:spcAft>
                        <a:buNone/>
                      </a:pPr>
                      <a:r>
                        <a:rPr lang="en-IN" sz="1400"/>
                        <a:t>22</a:t>
                      </a:r>
                      <a:endParaRPr/>
                    </a:p>
                  </a:txBody>
                  <a:tcPr marT="45725" marB="45725" marR="91450" marL="91450"/>
                </a:tc>
                <a:tc>
                  <a:txBody>
                    <a:bodyPr/>
                    <a:lstStyle/>
                    <a:p>
                      <a:pPr indent="0" lvl="0" marL="0" marR="0" rtl="0" algn="l">
                        <a:spcBef>
                          <a:spcPts val="0"/>
                        </a:spcBef>
                        <a:spcAft>
                          <a:spcPts val="0"/>
                        </a:spcAft>
                        <a:buNone/>
                      </a:pPr>
                      <a:r>
                        <a:rPr lang="en-IN" sz="1400"/>
                        <a:t>1</a:t>
                      </a:r>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457200" y="620688"/>
            <a:ext cx="8229600" cy="50405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2800">
                <a:solidFill>
                  <a:schemeClr val="dk1"/>
                </a:solidFill>
              </a:rPr>
              <a:t>Results</a:t>
            </a:r>
            <a:endParaRPr b="1" sz="2800">
              <a:solidFill>
                <a:schemeClr val="dk1"/>
              </a:solidFill>
            </a:endParaRPr>
          </a:p>
        </p:txBody>
      </p:sp>
      <p:sp>
        <p:nvSpPr>
          <p:cNvPr id="232" name="Google Shape;232;p35"/>
          <p:cNvSpPr txBox="1"/>
          <p:nvPr>
            <p:ph idx="1" type="body"/>
          </p:nvPr>
        </p:nvSpPr>
        <p:spPr>
          <a:xfrm>
            <a:off x="457200" y="1073426"/>
            <a:ext cx="8229600" cy="50527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rPr lang="en-IN" sz="1800"/>
              <a:t>Accuracy for various classification techniques</a:t>
            </a:r>
            <a:endParaRPr/>
          </a:p>
          <a:p>
            <a:pPr indent="0" lvl="0" marL="0" rtl="0" algn="l">
              <a:spcBef>
                <a:spcPts val="360"/>
              </a:spcBef>
              <a:spcAft>
                <a:spcPts val="0"/>
              </a:spcAft>
              <a:buClr>
                <a:schemeClr val="dk1"/>
              </a:buClr>
              <a:buSzPts val="1800"/>
              <a:buFont typeface="Times New Roman"/>
              <a:buNone/>
            </a:pPr>
            <a:r>
              <a:t/>
            </a:r>
            <a:endParaRPr sz="1800"/>
          </a:p>
          <a:p>
            <a:pPr indent="0" lvl="0" marL="0" rtl="0" algn="l">
              <a:spcBef>
                <a:spcPts val="360"/>
              </a:spcBef>
              <a:spcAft>
                <a:spcPts val="0"/>
              </a:spcAft>
              <a:buClr>
                <a:schemeClr val="dk1"/>
              </a:buClr>
              <a:buSzPts val="1800"/>
              <a:buFont typeface="Times New Roman"/>
              <a:buNone/>
            </a:pPr>
            <a:r>
              <a:t/>
            </a:r>
            <a:endParaRPr sz="1800"/>
          </a:p>
        </p:txBody>
      </p:sp>
      <p:sp>
        <p:nvSpPr>
          <p:cNvPr id="233" name="Google Shape;233;p35"/>
          <p:cNvSpPr txBox="1"/>
          <p:nvPr>
            <p:ph idx="10" type="dt"/>
          </p:nvPr>
        </p:nvSpPr>
        <p:spPr>
          <a:xfrm>
            <a:off x="76200" y="6261100"/>
            <a:ext cx="70104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24-Apr-20</a:t>
            </a:r>
            <a:endParaRPr/>
          </a:p>
        </p:txBody>
      </p:sp>
      <p:sp>
        <p:nvSpPr>
          <p:cNvPr id="234" name="Google Shape;234;p35"/>
          <p:cNvSpPr txBox="1"/>
          <p:nvPr>
            <p:ph idx="12" type="sldNum"/>
          </p:nvPr>
        </p:nvSpPr>
        <p:spPr>
          <a:xfrm>
            <a:off x="7239000" y="6415088"/>
            <a:ext cx="1905000" cy="314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IN" sz="1800">
                <a:solidFill>
                  <a:schemeClr val="dk1"/>
                </a:solidFill>
                <a:latin typeface="Times New Roman"/>
                <a:ea typeface="Times New Roman"/>
                <a:cs typeface="Times New Roman"/>
                <a:sym typeface="Times New Roman"/>
              </a:rPr>
              <a:t>‹#›</a:t>
            </a:fld>
            <a:endParaRPr sz="1800">
              <a:solidFill>
                <a:schemeClr val="dk1"/>
              </a:solidFill>
              <a:latin typeface="Times New Roman"/>
              <a:ea typeface="Times New Roman"/>
              <a:cs typeface="Times New Roman"/>
              <a:sym typeface="Times New Roman"/>
            </a:endParaRPr>
          </a:p>
        </p:txBody>
      </p:sp>
      <p:graphicFrame>
        <p:nvGraphicFramePr>
          <p:cNvPr id="235" name="Google Shape;235;p35"/>
          <p:cNvGraphicFramePr/>
          <p:nvPr/>
        </p:nvGraphicFramePr>
        <p:xfrm>
          <a:off x="844061" y="2136755"/>
          <a:ext cx="3000000" cy="3000000"/>
        </p:xfrm>
        <a:graphic>
          <a:graphicData uri="http://schemas.openxmlformats.org/drawingml/2006/table">
            <a:tbl>
              <a:tblPr bandRow="1" firstRow="1">
                <a:noFill/>
                <a:tableStyleId>{E4D2CE19-E08F-4DD8-824C-7E9230F687AC}</a:tableStyleId>
              </a:tblPr>
              <a:tblGrid>
                <a:gridCol w="2096325"/>
                <a:gridCol w="1379050"/>
                <a:gridCol w="1379750"/>
                <a:gridCol w="1300375"/>
                <a:gridCol w="1300375"/>
              </a:tblGrid>
              <a:tr h="952325">
                <a:tc>
                  <a:txBody>
                    <a:bodyPr/>
                    <a:lstStyle/>
                    <a:p>
                      <a:pPr indent="0" lvl="0" marL="0" marR="0" rtl="0" algn="just">
                        <a:lnSpc>
                          <a:spcPct val="115000"/>
                        </a:lnSpc>
                        <a:spcBef>
                          <a:spcPts val="0"/>
                        </a:spcBef>
                        <a:spcAft>
                          <a:spcPts val="0"/>
                        </a:spcAft>
                        <a:buNone/>
                      </a:pPr>
                      <a:r>
                        <a:rPr lang="en-IN" sz="1400">
                          <a:solidFill>
                            <a:schemeClr val="dk1"/>
                          </a:solidFill>
                        </a:rPr>
                        <a:t>Classification algorithm</a:t>
                      </a:r>
                      <a:endParaRPr sz="1100">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solidFill>
                            <a:schemeClr val="dk1"/>
                          </a:solidFill>
                        </a:rPr>
                        <a:t>without data reduction</a:t>
                      </a:r>
                      <a:endParaRPr sz="1100">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solidFill>
                            <a:schemeClr val="dk1"/>
                          </a:solidFill>
                        </a:rPr>
                        <a:t>With PCA</a:t>
                      </a:r>
                      <a:endParaRPr sz="1100">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solidFill>
                            <a:schemeClr val="dk1"/>
                          </a:solidFill>
                        </a:rPr>
                        <a:t>With K-means</a:t>
                      </a:r>
                      <a:endParaRPr sz="1100">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solidFill>
                            <a:schemeClr val="dk1"/>
                          </a:solidFill>
                        </a:rPr>
                        <a:t>With data reduction</a:t>
                      </a:r>
                      <a:endParaRPr sz="1100">
                        <a:solidFill>
                          <a:schemeClr val="dk1"/>
                        </a:solidFill>
                        <a:latin typeface="Calibri"/>
                        <a:ea typeface="Calibri"/>
                        <a:cs typeface="Calibri"/>
                        <a:sym typeface="Calibri"/>
                      </a:endParaRPr>
                    </a:p>
                  </a:txBody>
                  <a:tcPr marT="45725" marB="45725" marR="91450" marL="91450"/>
                </a:tc>
              </a:tr>
              <a:tr h="843975">
                <a:tc>
                  <a:txBody>
                    <a:bodyPr/>
                    <a:lstStyle/>
                    <a:p>
                      <a:pPr indent="0" lvl="0" marL="0" marR="0" rtl="0" algn="just">
                        <a:lnSpc>
                          <a:spcPct val="115000"/>
                        </a:lnSpc>
                        <a:spcBef>
                          <a:spcPts val="0"/>
                        </a:spcBef>
                        <a:spcAft>
                          <a:spcPts val="0"/>
                        </a:spcAft>
                        <a:buNone/>
                      </a:pPr>
                      <a:r>
                        <a:rPr lang="en-IN" sz="1400"/>
                        <a:t>Decision Tree</a:t>
                      </a:r>
                      <a:endParaRPr sz="1100">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latin typeface="Times New Roman"/>
                          <a:ea typeface="Times New Roman"/>
                          <a:cs typeface="Times New Roman"/>
                          <a:sym typeface="Times New Roman"/>
                        </a:rPr>
                        <a:t>60.63</a:t>
                      </a:r>
                      <a:endParaRPr sz="1100">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t>60.33</a:t>
                      </a:r>
                      <a:endParaRPr sz="1100">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t>90.99</a:t>
                      </a:r>
                      <a:endParaRPr sz="1100">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t>92.99</a:t>
                      </a:r>
                      <a:endParaRPr sz="1100">
                        <a:latin typeface="Calibri"/>
                        <a:ea typeface="Calibri"/>
                        <a:cs typeface="Calibri"/>
                        <a:sym typeface="Calibri"/>
                      </a:endParaRPr>
                    </a:p>
                  </a:txBody>
                  <a:tcPr marT="45725" marB="45725" marR="91450" marL="91450"/>
                </a:tc>
              </a:tr>
              <a:tr h="952325">
                <a:tc>
                  <a:txBody>
                    <a:bodyPr/>
                    <a:lstStyle/>
                    <a:p>
                      <a:pPr indent="0" lvl="0" marL="0" marR="0" rtl="0" algn="just">
                        <a:lnSpc>
                          <a:spcPct val="115000"/>
                        </a:lnSpc>
                        <a:spcBef>
                          <a:spcPts val="0"/>
                        </a:spcBef>
                        <a:spcAft>
                          <a:spcPts val="0"/>
                        </a:spcAft>
                        <a:buNone/>
                      </a:pPr>
                      <a:r>
                        <a:rPr lang="en-IN" sz="1400"/>
                        <a:t>K Nearest Neighbour</a:t>
                      </a:r>
                      <a:endParaRPr sz="1100">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t>88.25</a:t>
                      </a:r>
                      <a:endParaRPr sz="1100">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t>86.05</a:t>
                      </a:r>
                      <a:endParaRPr sz="1100">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t>92.00</a:t>
                      </a:r>
                      <a:endParaRPr sz="1100">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None/>
                      </a:pPr>
                      <a:r>
                        <a:rPr lang="en-IN" sz="1400"/>
                        <a:t>94.99</a:t>
                      </a:r>
                      <a:endParaRPr sz="1100">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683568" y="620688"/>
            <a:ext cx="7772400" cy="6389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1400"/>
              <a:t>Web Interface for Clustering and Classification for Intrusion Detection System</a:t>
            </a:r>
            <a:endParaRPr sz="1400"/>
          </a:p>
        </p:txBody>
      </p:sp>
      <p:pic>
        <p:nvPicPr>
          <p:cNvPr descr="Screenshot (20).png" id="241" name="Google Shape;241;p36"/>
          <p:cNvPicPr preferRelativeResize="0"/>
          <p:nvPr>
            <p:ph idx="1" type="body"/>
          </p:nvPr>
        </p:nvPicPr>
        <p:blipFill rotWithShape="1">
          <a:blip r:embed="rId3">
            <a:alphaModFix/>
          </a:blip>
          <a:srcRect b="0" l="0" r="0" t="0"/>
          <a:stretch/>
        </p:blipFill>
        <p:spPr>
          <a:xfrm>
            <a:off x="685800" y="1758950"/>
            <a:ext cx="7772400" cy="4371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Screenshot (19).png" id="246" name="Google Shape;246;p37"/>
          <p:cNvPicPr preferRelativeResize="0"/>
          <p:nvPr>
            <p:ph idx="4294967295" type="body"/>
          </p:nvPr>
        </p:nvPicPr>
        <p:blipFill rotWithShape="1">
          <a:blip r:embed="rId3">
            <a:alphaModFix/>
          </a:blip>
          <a:srcRect b="0" l="0" r="0" t="0"/>
          <a:stretch/>
        </p:blipFill>
        <p:spPr>
          <a:xfrm>
            <a:off x="611560" y="1484784"/>
            <a:ext cx="7772400" cy="4371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descr="Screenshot (21).png" id="251" name="Google Shape;251;p38"/>
          <p:cNvPicPr preferRelativeResize="0"/>
          <p:nvPr>
            <p:ph idx="4294967295" type="body"/>
          </p:nvPr>
        </p:nvPicPr>
        <p:blipFill rotWithShape="1">
          <a:blip r:embed="rId3">
            <a:alphaModFix/>
          </a:blip>
          <a:srcRect b="0" l="0" r="0" t="0"/>
          <a:stretch/>
        </p:blipFill>
        <p:spPr>
          <a:xfrm>
            <a:off x="683568" y="1556792"/>
            <a:ext cx="7772400" cy="4371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Screenshot (22).png" id="256" name="Google Shape;256;p39"/>
          <p:cNvPicPr preferRelativeResize="0"/>
          <p:nvPr>
            <p:ph idx="4294967295" type="body"/>
          </p:nvPr>
        </p:nvPicPr>
        <p:blipFill rotWithShape="1">
          <a:blip r:embed="rId3">
            <a:alphaModFix/>
          </a:blip>
          <a:srcRect b="0" l="0" r="0" t="0"/>
          <a:stretch/>
        </p:blipFill>
        <p:spPr>
          <a:xfrm>
            <a:off x="755576" y="1268760"/>
            <a:ext cx="7772400" cy="4371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Screenshot (23).png" id="261" name="Google Shape;261;p40"/>
          <p:cNvPicPr preferRelativeResize="0"/>
          <p:nvPr>
            <p:ph idx="4294967295" type="body"/>
          </p:nvPr>
        </p:nvPicPr>
        <p:blipFill rotWithShape="1">
          <a:blip r:embed="rId3">
            <a:alphaModFix/>
          </a:blip>
          <a:srcRect b="0" l="0" r="0" t="0"/>
          <a:stretch/>
        </p:blipFill>
        <p:spPr>
          <a:xfrm>
            <a:off x="755576" y="1484784"/>
            <a:ext cx="7772400" cy="4371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685800" y="609600"/>
            <a:ext cx="7772400" cy="65916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200"/>
              <a:t>Conclusion</a:t>
            </a:r>
            <a:endParaRPr sz="3200"/>
          </a:p>
        </p:txBody>
      </p:sp>
      <p:sp>
        <p:nvSpPr>
          <p:cNvPr id="267" name="Google Shape;267;p41"/>
          <p:cNvSpPr txBox="1"/>
          <p:nvPr>
            <p:ph idx="1" type="body"/>
          </p:nvPr>
        </p:nvSpPr>
        <p:spPr>
          <a:xfrm>
            <a:off x="0" y="1196752"/>
            <a:ext cx="8892480" cy="528024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Font typeface="Times New Roman"/>
              <a:buNone/>
            </a:pPr>
            <a:r>
              <a:rPr lang="en-IN" sz="1800"/>
              <a:t>     		</a:t>
            </a:r>
            <a:endParaRPr/>
          </a:p>
          <a:p>
            <a:pPr indent="-342900" lvl="0" marL="342900" rtl="0" algn="just">
              <a:spcBef>
                <a:spcPts val="360"/>
              </a:spcBef>
              <a:spcAft>
                <a:spcPts val="0"/>
              </a:spcAft>
              <a:buClr>
                <a:schemeClr val="dk1"/>
              </a:buClr>
              <a:buSzPts val="1800"/>
              <a:buFont typeface="Times New Roman"/>
              <a:buNone/>
            </a:pPr>
            <a:r>
              <a:rPr lang="en-IN" sz="1800"/>
              <a:t>		</a:t>
            </a:r>
            <a:endParaRPr/>
          </a:p>
          <a:p>
            <a:pPr indent="-342900" lvl="0" marL="342900" rtl="0" algn="just">
              <a:lnSpc>
                <a:spcPct val="150000"/>
              </a:lnSpc>
              <a:spcBef>
                <a:spcPts val="360"/>
              </a:spcBef>
              <a:spcAft>
                <a:spcPts val="0"/>
              </a:spcAft>
              <a:buClr>
                <a:schemeClr val="dk1"/>
              </a:buClr>
              <a:buSzPts val="1800"/>
              <a:buFont typeface="Times New Roman"/>
              <a:buNone/>
            </a:pPr>
            <a:r>
              <a:rPr lang="en-IN" sz="1800"/>
              <a:t>		With the proposed methodology, we get the reduced dataset for the given NSL KDD dataset using PCA with K-means algorithms that works on dimensionality reduction. Clustering algorithms prove to be very useful when we have a huge amount of unlabeled dataset. And then we measure the accuracy using classification techniques which results in high accuracy when compared to the accuracy that was measured before data reduction.</a:t>
            </a:r>
            <a:endParaRPr/>
          </a:p>
          <a:p>
            <a:pPr indent="-342900" lvl="0" marL="342900" rtl="0" algn="just">
              <a:lnSpc>
                <a:spcPct val="150000"/>
              </a:lnSpc>
              <a:spcBef>
                <a:spcPts val="360"/>
              </a:spcBef>
              <a:spcAft>
                <a:spcPts val="0"/>
              </a:spcAft>
              <a:buClr>
                <a:schemeClr val="dk1"/>
              </a:buClr>
              <a:buSzPts val="1800"/>
              <a:buFont typeface="Times New Roman"/>
              <a:buNone/>
            </a:pPr>
            <a:r>
              <a:rPr lang="en-IN" sz="1800"/>
              <a:t>      	As a future extension for the present research, there is a scope and possibility to come up with new measures and classifiers that can improve the classification and detection accuracies of low-frequency attacks such as U2R and R2L.</a:t>
            </a:r>
            <a:endParaRPr b="1" sz="1800"/>
          </a:p>
          <a:p>
            <a:pPr indent="-228600" lvl="0" marL="342900" rtl="0" algn="l">
              <a:lnSpc>
                <a:spcPct val="150000"/>
              </a:lnSpc>
              <a:spcBef>
                <a:spcPts val="360"/>
              </a:spcBef>
              <a:spcAft>
                <a:spcPts val="0"/>
              </a:spcAft>
              <a:buClr>
                <a:schemeClr val="dk1"/>
              </a:buClr>
              <a:buSzPts val="1800"/>
              <a:buFont typeface="Times New Roman"/>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914400" y="685800"/>
            <a:ext cx="7772400"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3200">
                <a:solidFill>
                  <a:srgbClr val="0C0C0C"/>
                </a:solidFill>
              </a:rPr>
              <a:t>References</a:t>
            </a:r>
            <a:endParaRPr b="1" sz="3200">
              <a:solidFill>
                <a:srgbClr val="0C0C0C"/>
              </a:solidFill>
            </a:endParaRPr>
          </a:p>
        </p:txBody>
      </p:sp>
      <p:sp>
        <p:nvSpPr>
          <p:cNvPr id="273" name="Google Shape;273;p42"/>
          <p:cNvSpPr txBox="1"/>
          <p:nvPr>
            <p:ph idx="1" type="body"/>
          </p:nvPr>
        </p:nvSpPr>
        <p:spPr>
          <a:xfrm>
            <a:off x="179512" y="1219200"/>
            <a:ext cx="8964488" cy="51054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1600"/>
              <a:buFont typeface="Times New Roman"/>
              <a:buNone/>
            </a:pPr>
            <a:r>
              <a:rPr lang="en-IN" sz="1600"/>
              <a:t>       </a:t>
            </a:r>
            <a:endParaRPr sz="1600"/>
          </a:p>
        </p:txBody>
      </p:sp>
      <p:sp>
        <p:nvSpPr>
          <p:cNvPr id="274" name="Google Shape;274;p42"/>
          <p:cNvSpPr/>
          <p:nvPr/>
        </p:nvSpPr>
        <p:spPr>
          <a:xfrm>
            <a:off x="179512" y="1484784"/>
            <a:ext cx="8784976" cy="4154984"/>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1. Wei-Chao Lin , Shih-Wen Ke , Chih-Fong Tsai,"</a:t>
            </a:r>
            <a:r>
              <a:rPr b="1" lang="en-IN" sz="1600">
                <a:solidFill>
                  <a:schemeClr val="dk1"/>
                </a:solidFill>
                <a:latin typeface="Times New Roman"/>
                <a:ea typeface="Times New Roman"/>
                <a:cs typeface="Times New Roman"/>
                <a:sym typeface="Times New Roman"/>
              </a:rPr>
              <a:t>CANN: An intrusion detection system based on</a:t>
            </a:r>
            <a:endParaRPr/>
          </a:p>
          <a:p>
            <a:pPr indent="-342900" lvl="0" marL="342900" marR="0" rtl="0" algn="just">
              <a:lnSpc>
                <a:spcPct val="150000"/>
              </a:lnSpc>
              <a:spcBef>
                <a:spcPts val="0"/>
              </a:spcBef>
              <a:spcAft>
                <a:spcPts val="0"/>
              </a:spcAft>
              <a:buNone/>
            </a:pPr>
            <a:r>
              <a:rPr b="1" lang="en-IN" sz="1600">
                <a:solidFill>
                  <a:schemeClr val="dk1"/>
                </a:solidFill>
                <a:latin typeface="Times New Roman"/>
                <a:ea typeface="Times New Roman"/>
                <a:cs typeface="Times New Roman"/>
                <a:sym typeface="Times New Roman"/>
              </a:rPr>
              <a:t> combining cluster centers and nearest neighbors</a:t>
            </a:r>
            <a:r>
              <a:rPr lang="en-IN" sz="1600">
                <a:solidFill>
                  <a:schemeClr val="dk1"/>
                </a:solidFill>
                <a:latin typeface="Times New Roman"/>
                <a:ea typeface="Times New Roman"/>
                <a:cs typeface="Times New Roman"/>
                <a:sym typeface="Times New Roman"/>
              </a:rPr>
              <a:t>",Journal of Knowledge-Based Systems 78 (2015).</a:t>
            </a:r>
            <a:endParaRPr/>
          </a:p>
          <a:p>
            <a:pPr indent="0" lvl="0" marL="0" marR="0" rtl="0" algn="just">
              <a:lnSpc>
                <a:spcPct val="150000"/>
              </a:lnSpc>
              <a:spcBef>
                <a:spcPts val="0"/>
              </a:spcBef>
              <a:spcAft>
                <a:spcPts val="0"/>
              </a:spcAft>
              <a:buClr>
                <a:schemeClr val="dk1"/>
              </a:buClr>
              <a:buSzPts val="1600"/>
              <a:buFont typeface="Times New Roman"/>
              <a:buNone/>
            </a:pPr>
            <a:r>
              <a:rPr lang="en-IN" sz="1600">
                <a:solidFill>
                  <a:schemeClr val="dk1"/>
                </a:solidFill>
                <a:latin typeface="Times New Roman"/>
                <a:ea typeface="Times New Roman"/>
                <a:cs typeface="Times New Roman"/>
                <a:sym typeface="Times New Roman"/>
              </a:rPr>
              <a:t>2. L.Dhanabal1, Dr. S.P. Shantharajah2  “</a:t>
            </a:r>
            <a:r>
              <a:rPr b="1" lang="en-IN" sz="1600">
                <a:solidFill>
                  <a:schemeClr val="dk1"/>
                </a:solidFill>
                <a:latin typeface="Times New Roman"/>
                <a:ea typeface="Times New Roman"/>
                <a:cs typeface="Times New Roman"/>
                <a:sym typeface="Times New Roman"/>
              </a:rPr>
              <a:t>A Study on NSL-KDD Dataset for Intrusion Detection System Based on Classification Algorithms </a:t>
            </a:r>
            <a:r>
              <a:rPr lang="en-IN" sz="1600">
                <a:solidFill>
                  <a:schemeClr val="dk1"/>
                </a:solidFill>
                <a:latin typeface="Times New Roman"/>
                <a:ea typeface="Times New Roman"/>
                <a:cs typeface="Times New Roman"/>
                <a:sym typeface="Times New Roman"/>
              </a:rPr>
              <a:t>“ Vol. 4, Issue 6, June 2015.</a:t>
            </a:r>
            <a:endParaRPr/>
          </a:p>
          <a:p>
            <a:pPr indent="0" lvl="0" marL="0" marR="0" rtl="0" algn="just">
              <a:lnSpc>
                <a:spcPct val="150000"/>
              </a:lnSpc>
              <a:spcBef>
                <a:spcPts val="0"/>
              </a:spcBef>
              <a:spcAft>
                <a:spcPts val="0"/>
              </a:spcAft>
              <a:buClr>
                <a:schemeClr val="dk1"/>
              </a:buClr>
              <a:buSzPts val="1600"/>
              <a:buFont typeface="Times New Roman"/>
              <a:buNone/>
            </a:pPr>
            <a:r>
              <a:rPr lang="en-IN" sz="1600">
                <a:solidFill>
                  <a:schemeClr val="dk1"/>
                </a:solidFill>
                <a:latin typeface="Times New Roman"/>
                <a:ea typeface="Times New Roman"/>
                <a:cs typeface="Times New Roman"/>
                <a:sym typeface="Times New Roman"/>
              </a:rPr>
              <a:t>3. Sharmila Kishor Wagh, Vinod  K. Pachghare, Satish R. Kolhe “</a:t>
            </a:r>
            <a:r>
              <a:rPr b="1" lang="en-IN" sz="1600">
                <a:solidFill>
                  <a:schemeClr val="dk1"/>
                </a:solidFill>
                <a:latin typeface="Times New Roman"/>
                <a:ea typeface="Times New Roman"/>
                <a:cs typeface="Times New Roman"/>
                <a:sym typeface="Times New Roman"/>
              </a:rPr>
              <a:t>Survey on Intrusion Detection System using Machine Learning Techniques </a:t>
            </a:r>
            <a:r>
              <a:rPr lang="en-IN" sz="1600">
                <a:solidFill>
                  <a:schemeClr val="dk1"/>
                </a:solidFill>
                <a:latin typeface="Times New Roman"/>
                <a:ea typeface="Times New Roman"/>
                <a:cs typeface="Times New Roman"/>
                <a:sym typeface="Times New Roman"/>
              </a:rPr>
              <a:t>“Volume 78 – No.16, September 2013.</a:t>
            </a:r>
            <a:endParaRPr/>
          </a:p>
          <a:p>
            <a:pPr indent="0" lvl="0" marL="0" marR="0" rtl="0" algn="just">
              <a:lnSpc>
                <a:spcPct val="150000"/>
              </a:lnSpc>
              <a:spcBef>
                <a:spcPts val="0"/>
              </a:spcBef>
              <a:spcAft>
                <a:spcPts val="0"/>
              </a:spcAft>
              <a:buClr>
                <a:schemeClr val="dk1"/>
              </a:buClr>
              <a:buSzPts val="1600"/>
              <a:buFont typeface="Times New Roman"/>
              <a:buNone/>
            </a:pPr>
            <a:r>
              <a:rPr lang="en-IN" sz="1600">
                <a:solidFill>
                  <a:schemeClr val="dk1"/>
                </a:solidFill>
                <a:latin typeface="Times New Roman"/>
                <a:ea typeface="Times New Roman"/>
                <a:cs typeface="Times New Roman"/>
                <a:sym typeface="Times New Roman"/>
              </a:rPr>
              <a:t>4. Shilpa lakhina, Sini Joseph and Bhupendra verma “ </a:t>
            </a:r>
            <a:r>
              <a:rPr b="1" lang="en-IN" sz="1600">
                <a:solidFill>
                  <a:schemeClr val="dk1"/>
                </a:solidFill>
                <a:latin typeface="Times New Roman"/>
                <a:ea typeface="Times New Roman"/>
                <a:cs typeface="Times New Roman"/>
                <a:sym typeface="Times New Roman"/>
              </a:rPr>
              <a:t>Feature Reduction using Principal Component Analysis for Effective Anomaly–Based Intrusion Detection on NSL-KDD </a:t>
            </a:r>
            <a:r>
              <a:rPr lang="en-IN" sz="1600">
                <a:solidFill>
                  <a:schemeClr val="dk1"/>
                </a:solidFill>
                <a:latin typeface="Times New Roman"/>
                <a:ea typeface="Times New Roman"/>
                <a:cs typeface="Times New Roman"/>
                <a:sym typeface="Times New Roman"/>
              </a:rPr>
              <a:t>“ Vol. 2(6).</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600"/>
              <a:buFont typeface="Times New Roman"/>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600"/>
              <a:buFont typeface="Times New Roman"/>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4294967295" type="title"/>
          </p:nvPr>
        </p:nvSpPr>
        <p:spPr>
          <a:xfrm>
            <a:off x="0" y="609600"/>
            <a:ext cx="7772400" cy="8032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200"/>
              <a:t>Introduction</a:t>
            </a:r>
            <a:endParaRPr sz="3200"/>
          </a:p>
        </p:txBody>
      </p:sp>
      <p:sp>
        <p:nvSpPr>
          <p:cNvPr id="114" name="Google Shape;114;p17"/>
          <p:cNvSpPr txBox="1"/>
          <p:nvPr>
            <p:ph idx="4294967295" type="body"/>
          </p:nvPr>
        </p:nvSpPr>
        <p:spPr>
          <a:xfrm>
            <a:off x="0" y="1484313"/>
            <a:ext cx="8856663" cy="4992687"/>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1800"/>
              <a:buFont typeface="Times New Roman"/>
              <a:buNone/>
            </a:pPr>
            <a:r>
              <a:rPr b="1" lang="en-IN" sz="1800"/>
              <a:t>Intrusion Detection System:</a:t>
            </a:r>
            <a:endParaRPr/>
          </a:p>
          <a:p>
            <a:pPr indent="-342900" lvl="0" marL="342900" rtl="0" algn="just">
              <a:lnSpc>
                <a:spcPct val="150000"/>
              </a:lnSpc>
              <a:spcBef>
                <a:spcPts val="320"/>
              </a:spcBef>
              <a:spcAft>
                <a:spcPts val="0"/>
              </a:spcAft>
              <a:buClr>
                <a:schemeClr val="dk1"/>
              </a:buClr>
              <a:buSzPts val="1600"/>
              <a:buFont typeface="Times New Roman"/>
              <a:buNone/>
            </a:pPr>
            <a:r>
              <a:rPr b="1" lang="en-IN" sz="1600"/>
              <a:t>        </a:t>
            </a:r>
            <a:r>
              <a:rPr lang="en-IN" sz="1600"/>
              <a:t>An Intrusion Detection System (IDS) is a system that monitors network traffic for suspicious activity</a:t>
            </a:r>
            <a:endParaRPr/>
          </a:p>
          <a:p>
            <a:pPr indent="-342900" lvl="0" marL="342900" rtl="0" algn="just">
              <a:lnSpc>
                <a:spcPct val="150000"/>
              </a:lnSpc>
              <a:spcBef>
                <a:spcPts val="320"/>
              </a:spcBef>
              <a:spcAft>
                <a:spcPts val="0"/>
              </a:spcAft>
              <a:buClr>
                <a:schemeClr val="dk1"/>
              </a:buClr>
              <a:buSzPts val="1600"/>
              <a:buFont typeface="Times New Roman"/>
              <a:buNone/>
            </a:pPr>
            <a:r>
              <a:rPr lang="en-IN" sz="1600"/>
              <a:t>and  issues alerts to an administrator when such activity is discovered. Intrusion detection  is based on the </a:t>
            </a:r>
            <a:endParaRPr/>
          </a:p>
          <a:p>
            <a:pPr indent="-342900" lvl="0" marL="342900" rtl="0" algn="just">
              <a:lnSpc>
                <a:spcPct val="150000"/>
              </a:lnSpc>
              <a:spcBef>
                <a:spcPts val="320"/>
              </a:spcBef>
              <a:spcAft>
                <a:spcPts val="0"/>
              </a:spcAft>
              <a:buClr>
                <a:schemeClr val="dk1"/>
              </a:buClr>
              <a:buSzPts val="1600"/>
              <a:buFont typeface="Times New Roman"/>
              <a:buNone/>
            </a:pPr>
            <a:r>
              <a:rPr lang="en-IN" sz="1600"/>
              <a:t>assumption that the behavior of the intruder differs from that of a  legitimate  user</a:t>
            </a:r>
            <a:endParaRPr/>
          </a:p>
        </p:txBody>
      </p:sp>
      <p:pic>
        <p:nvPicPr>
          <p:cNvPr descr="Intrusion-detection-system-image.png" id="115" name="Google Shape;115;p17"/>
          <p:cNvPicPr preferRelativeResize="0"/>
          <p:nvPr/>
        </p:nvPicPr>
        <p:blipFill rotWithShape="1">
          <a:blip r:embed="rId3">
            <a:alphaModFix/>
          </a:blip>
          <a:srcRect b="0" l="0" r="0" t="0"/>
          <a:stretch/>
        </p:blipFill>
        <p:spPr>
          <a:xfrm>
            <a:off x="1259632" y="3429000"/>
            <a:ext cx="6120680" cy="28803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0" y="980728"/>
            <a:ext cx="896448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Dataset Description:</a:t>
            </a:r>
            <a:endParaRPr/>
          </a:p>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p:txBody>
      </p:sp>
      <p:sp>
        <p:nvSpPr>
          <p:cNvPr id="121" name="Google Shape;121;p18"/>
          <p:cNvSpPr/>
          <p:nvPr/>
        </p:nvSpPr>
        <p:spPr>
          <a:xfrm>
            <a:off x="179512" y="1484784"/>
            <a:ext cx="8856984" cy="4524315"/>
          </a:xfrm>
          <a:prstGeom prst="rect">
            <a:avLst/>
          </a:prstGeom>
          <a:noFill/>
          <a:ln>
            <a:noFill/>
          </a:ln>
        </p:spPr>
        <p:txBody>
          <a:bodyPr anchorCtr="0" anchor="t" bIns="45700" lIns="91425" spcFirstLastPara="1" rIns="91425" wrap="square" tIns="45700">
            <a:noAutofit/>
          </a:bodyPr>
          <a:lstStyle/>
          <a:p>
            <a:pPr indent="-101600" lvl="0" marL="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 The dataset to be used in our project is the NSL-KDD dataset  which is a new dataset used in network intrusion detection system.</a:t>
            </a:r>
            <a:endParaRPr/>
          </a:p>
          <a:p>
            <a:pPr indent="-101600" lvl="0" marL="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 It consists of selected records of the complete KDD 99 dataset. NSLKDD dataset solve the issues of KDD 99 benchmark and connection record contains 41 features.</a:t>
            </a:r>
            <a:endParaRPr/>
          </a:p>
          <a:p>
            <a:pPr indent="-101600" lvl="0" marL="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 Among the 41 features, 34 features are numeric and 7 features are symbolic or discrete. </a:t>
            </a:r>
            <a:endParaRPr/>
          </a:p>
          <a:p>
            <a:pPr indent="-101600" lvl="0" marL="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 The NSL-KDD training set contains a total of 24 training attack types; with an additional 17 types in the testing set only. </a:t>
            </a:r>
            <a:endParaRPr/>
          </a:p>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The data contains 24 attack types that could be classified into four main categories: </a:t>
            </a:r>
            <a:endParaRPr/>
          </a:p>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 DOS: Denial Of Service attack. </a:t>
            </a:r>
            <a:endParaRPr/>
          </a:p>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 R2L: Remote to Local (User) attack.</a:t>
            </a:r>
            <a:endParaRPr/>
          </a:p>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 U2R: User to Root attack. </a:t>
            </a:r>
            <a:endParaRPr/>
          </a:p>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•Probing: Surveillance and other probing.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p:nvPr/>
        </p:nvSpPr>
        <p:spPr>
          <a:xfrm>
            <a:off x="179512" y="1052736"/>
            <a:ext cx="8784976" cy="5262979"/>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1.Sharmila Kishor Wagh, Vinod  K. Pachghare, Satish R. Kolhe “</a:t>
            </a:r>
            <a:r>
              <a:rPr b="1" lang="en-IN" sz="1600">
                <a:solidFill>
                  <a:schemeClr val="dk1"/>
                </a:solidFill>
                <a:latin typeface="Times New Roman"/>
                <a:ea typeface="Times New Roman"/>
                <a:cs typeface="Times New Roman"/>
                <a:sym typeface="Times New Roman"/>
              </a:rPr>
              <a:t>Survey on Intrusion Detection System using Machine Learning Techniques </a:t>
            </a:r>
            <a:r>
              <a:rPr lang="en-IN" sz="1600">
                <a:solidFill>
                  <a:schemeClr val="dk1"/>
                </a:solidFill>
                <a:latin typeface="Times New Roman"/>
                <a:ea typeface="Times New Roman"/>
                <a:cs typeface="Times New Roman"/>
                <a:sym typeface="Times New Roman"/>
              </a:rPr>
              <a:t>“Volume 78 – No.16, September 2013 :</a:t>
            </a:r>
            <a:endParaRPr/>
          </a:p>
          <a:p>
            <a:pPr indent="0" lvl="0" marL="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This paper reviews different machine approaches for Intrusion detection system. This paper also presents the system design of an Intrusion detection system to reduce false alarm rate and improve accuracy to detect intrusion. Machine Learning is one of the technique used in the IDS to detect attacks. Every day new kind of attacks is being faced by industries.  One of the solutions to this problem is by using Intrusion Detection System (IDS). Detection System (IDS) is designed to detect system attacks and classify system activities into normal and abnormal form. Machine learning techniques have been applied to intrusion detection systems which have an important role in detecting Intrusions. </a:t>
            </a:r>
            <a:endParaRPr/>
          </a:p>
          <a:p>
            <a:pPr indent="0" lvl="0" marL="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sp>
        <p:nvSpPr>
          <p:cNvPr id="127" name="Google Shape;127;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3200"/>
              <a:t>Literature Survey</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4294967295" type="body"/>
          </p:nvPr>
        </p:nvSpPr>
        <p:spPr>
          <a:xfrm>
            <a:off x="251520" y="1196752"/>
            <a:ext cx="8712968" cy="5208811"/>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1600"/>
              <a:buFont typeface="Times New Roman"/>
              <a:buNone/>
            </a:pPr>
            <a:r>
              <a:rPr lang="en-IN" sz="1600"/>
              <a:t>2.L.Dhanabal1, Dr. S.P. Shantharajah2  “</a:t>
            </a:r>
            <a:r>
              <a:rPr b="1" lang="en-IN" sz="1600"/>
              <a:t>A Study on NSL-KDD Dataset for Intrusion Detection</a:t>
            </a:r>
            <a:endParaRPr/>
          </a:p>
          <a:p>
            <a:pPr indent="-342900" lvl="0" marL="342900" rtl="0" algn="just">
              <a:lnSpc>
                <a:spcPct val="150000"/>
              </a:lnSpc>
              <a:spcBef>
                <a:spcPts val="320"/>
              </a:spcBef>
              <a:spcAft>
                <a:spcPts val="0"/>
              </a:spcAft>
              <a:buClr>
                <a:schemeClr val="dk1"/>
              </a:buClr>
              <a:buSzPts val="1600"/>
              <a:buFont typeface="Times New Roman"/>
              <a:buNone/>
            </a:pPr>
            <a:r>
              <a:rPr b="1" lang="en-IN" sz="1600"/>
              <a:t>System Based on Classification Algorithms </a:t>
            </a:r>
            <a:r>
              <a:rPr lang="en-IN" sz="1600"/>
              <a:t>“ Vol. 4, Issue 6, June 2015 :</a:t>
            </a:r>
            <a:endParaRPr/>
          </a:p>
          <a:p>
            <a:pPr indent="-342900" lvl="0" marL="342900" rtl="0" algn="just">
              <a:lnSpc>
                <a:spcPct val="150000"/>
              </a:lnSpc>
              <a:spcBef>
                <a:spcPts val="320"/>
              </a:spcBef>
              <a:spcAft>
                <a:spcPts val="0"/>
              </a:spcAft>
              <a:buClr>
                <a:schemeClr val="dk1"/>
              </a:buClr>
              <a:buSzPts val="1600"/>
              <a:buFont typeface="Times New Roman"/>
              <a:buNone/>
            </a:pPr>
            <a:r>
              <a:rPr lang="en-IN" sz="1600"/>
              <a:t>       </a:t>
            </a:r>
            <a:endParaRPr/>
          </a:p>
          <a:p>
            <a:pPr indent="-342900" lvl="0" marL="342900" rtl="0" algn="just">
              <a:lnSpc>
                <a:spcPct val="150000"/>
              </a:lnSpc>
              <a:spcBef>
                <a:spcPts val="320"/>
              </a:spcBef>
              <a:spcAft>
                <a:spcPts val="0"/>
              </a:spcAft>
              <a:buClr>
                <a:schemeClr val="dk1"/>
              </a:buClr>
              <a:buSzPts val="1600"/>
              <a:buFont typeface="Times New Roman"/>
              <a:buNone/>
            </a:pPr>
            <a:r>
              <a:rPr lang="en-IN" sz="1600"/>
              <a:t> A data set with a sizable amount of quality data which mimics the real time can only help to train and</a:t>
            </a:r>
            <a:endParaRPr/>
          </a:p>
          <a:p>
            <a:pPr indent="-342900" lvl="0" marL="342900" rtl="0" algn="just">
              <a:lnSpc>
                <a:spcPct val="150000"/>
              </a:lnSpc>
              <a:spcBef>
                <a:spcPts val="320"/>
              </a:spcBef>
              <a:spcAft>
                <a:spcPts val="0"/>
              </a:spcAft>
              <a:buClr>
                <a:schemeClr val="dk1"/>
              </a:buClr>
              <a:buSzPts val="1600"/>
              <a:buFont typeface="Times New Roman"/>
              <a:buNone/>
            </a:pPr>
            <a:r>
              <a:rPr lang="en-IN" sz="1600"/>
              <a:t> test an intrusion detection system. The NSL-KDD data set is a refined version of its predecessor KDD</a:t>
            </a:r>
            <a:endParaRPr/>
          </a:p>
          <a:p>
            <a:pPr indent="-342900" lvl="0" marL="342900" rtl="0" algn="just">
              <a:lnSpc>
                <a:spcPct val="150000"/>
              </a:lnSpc>
              <a:spcBef>
                <a:spcPts val="320"/>
              </a:spcBef>
              <a:spcAft>
                <a:spcPts val="0"/>
              </a:spcAft>
              <a:buClr>
                <a:schemeClr val="dk1"/>
              </a:buClr>
              <a:buSzPts val="1600"/>
              <a:buFont typeface="Times New Roman"/>
              <a:buNone/>
            </a:pPr>
            <a:r>
              <a:rPr lang="en-IN" sz="1600"/>
              <a:t> 99 data set. In this paper the NSL-KDD data set is analysed and used to study the effectiveness of the </a:t>
            </a:r>
            <a:endParaRPr/>
          </a:p>
          <a:p>
            <a:pPr indent="-342900" lvl="0" marL="342900" rtl="0" algn="just">
              <a:lnSpc>
                <a:spcPct val="150000"/>
              </a:lnSpc>
              <a:spcBef>
                <a:spcPts val="320"/>
              </a:spcBef>
              <a:spcAft>
                <a:spcPts val="0"/>
              </a:spcAft>
              <a:buClr>
                <a:schemeClr val="dk1"/>
              </a:buClr>
              <a:buSzPts val="1600"/>
              <a:buFont typeface="Times New Roman"/>
              <a:buNone/>
            </a:pPr>
            <a:r>
              <a:rPr lang="en-IN" sz="1600"/>
              <a:t> various classification algorithms in detecting the anomalies in the network traffic patterns. Analysis of</a:t>
            </a:r>
            <a:endParaRPr/>
          </a:p>
          <a:p>
            <a:pPr indent="-342900" lvl="0" marL="342900" rtl="0" algn="just">
              <a:lnSpc>
                <a:spcPct val="150000"/>
              </a:lnSpc>
              <a:spcBef>
                <a:spcPts val="320"/>
              </a:spcBef>
              <a:spcAft>
                <a:spcPts val="0"/>
              </a:spcAft>
              <a:buClr>
                <a:schemeClr val="dk1"/>
              </a:buClr>
              <a:buSzPts val="1600"/>
              <a:buFont typeface="Times New Roman"/>
              <a:buNone/>
            </a:pPr>
            <a:r>
              <a:rPr lang="en-IN" sz="1600"/>
              <a:t> NSL-KDD data set  is made by using various clustering algorithms available in the WEKA data mining</a:t>
            </a:r>
            <a:endParaRPr/>
          </a:p>
          <a:p>
            <a:pPr indent="-342900" lvl="0" marL="342900" rtl="0" algn="just">
              <a:lnSpc>
                <a:spcPct val="150000"/>
              </a:lnSpc>
              <a:spcBef>
                <a:spcPts val="320"/>
              </a:spcBef>
              <a:spcAft>
                <a:spcPts val="0"/>
              </a:spcAft>
              <a:buClr>
                <a:schemeClr val="dk1"/>
              </a:buClr>
              <a:buSzPts val="1600"/>
              <a:buFont typeface="Times New Roman"/>
              <a:buNone/>
            </a:pPr>
            <a:r>
              <a:rPr lang="en-IN" sz="1600"/>
              <a:t> tool. K-means clustering algorithm uses the NSL-KDD data set  to train and test various existing and</a:t>
            </a:r>
            <a:endParaRPr/>
          </a:p>
          <a:p>
            <a:pPr indent="-342900" lvl="0" marL="342900" rtl="0" algn="just">
              <a:lnSpc>
                <a:spcPct val="150000"/>
              </a:lnSpc>
              <a:spcBef>
                <a:spcPts val="320"/>
              </a:spcBef>
              <a:spcAft>
                <a:spcPts val="0"/>
              </a:spcAft>
              <a:buClr>
                <a:schemeClr val="dk1"/>
              </a:buClr>
              <a:buSzPts val="1600"/>
              <a:buFont typeface="Times New Roman"/>
              <a:buNone/>
            </a:pPr>
            <a:r>
              <a:rPr lang="en-IN" sz="1600"/>
              <a:t> new attacks.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p:nvPr/>
        </p:nvSpPr>
        <p:spPr>
          <a:xfrm>
            <a:off x="107504" y="1196752"/>
            <a:ext cx="8856984" cy="452431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3.Shilpa lakhina, Sini Joseph and Bhupendra verma “ </a:t>
            </a:r>
            <a:r>
              <a:rPr b="1" lang="en-IN" sz="1600">
                <a:solidFill>
                  <a:schemeClr val="dk1"/>
                </a:solidFill>
                <a:latin typeface="Times New Roman"/>
                <a:ea typeface="Times New Roman"/>
                <a:cs typeface="Times New Roman"/>
                <a:sym typeface="Times New Roman"/>
              </a:rPr>
              <a:t>Feature Reduction using Principal Component Analysis for Effective Anomaly–Based Intrusion Detection on NSL-KDD  </a:t>
            </a:r>
            <a:r>
              <a:rPr lang="en-IN" sz="1600">
                <a:solidFill>
                  <a:schemeClr val="dk1"/>
                </a:solidFill>
                <a:latin typeface="Times New Roman"/>
                <a:ea typeface="Times New Roman"/>
                <a:cs typeface="Times New Roman"/>
                <a:sym typeface="Times New Roman"/>
              </a:rPr>
              <a:t>“ Vol. 2(6) :</a:t>
            </a:r>
            <a:endParaRPr/>
          </a:p>
          <a:p>
            <a:pPr indent="0" lvl="0" marL="0" marR="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In this paper PCA (principal component analysis) transform used to reduce the feature and trained neural network is used to identify the any kinds of new attacks. Test and comparison are done on NSL-KDD dataset. It is a new version of KDDcup99 and has some advantages over KDDcup99, the experiments with NSL-KDD data demonstrate that our proposed model gives better and robust representation of data as it was able to reduce features resulting in a 80.4%  data reduction, approximately 40% reduction in training time and 70% reduction in testing time is achieved. Our proposed method not only reduces the number of the input features and time but also increases the classification accuracy.</a:t>
            </a:r>
            <a:endParaRPr/>
          </a:p>
          <a:p>
            <a:pPr indent="0" lvl="0" marL="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p:nvPr/>
        </p:nvSpPr>
        <p:spPr>
          <a:xfrm>
            <a:off x="107504" y="1196752"/>
            <a:ext cx="9036496" cy="4849404"/>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4.Wei-ChaoLin ,Shih-WenKe,Chih-FongTsai</a:t>
            </a:r>
            <a:r>
              <a:rPr baseline="30000" lang="en-IN" sz="1600">
                <a:solidFill>
                  <a:schemeClr val="dk1"/>
                </a:solidFill>
                <a:latin typeface="Times New Roman"/>
                <a:ea typeface="Times New Roman"/>
                <a:cs typeface="Times New Roman"/>
                <a:sym typeface="Times New Roman"/>
              </a:rPr>
              <a:t> </a:t>
            </a:r>
            <a:r>
              <a:rPr lang="en-IN" sz="1600">
                <a:solidFill>
                  <a:schemeClr val="dk1"/>
                </a:solidFill>
                <a:latin typeface="Times New Roman"/>
                <a:ea typeface="Times New Roman"/>
                <a:cs typeface="Times New Roman"/>
                <a:sym typeface="Times New Roman"/>
              </a:rPr>
              <a:t> “</a:t>
            </a:r>
            <a:r>
              <a:rPr b="1" lang="en-IN" sz="1600">
                <a:solidFill>
                  <a:schemeClr val="dk1"/>
                </a:solidFill>
                <a:latin typeface="Times New Roman"/>
                <a:ea typeface="Times New Roman"/>
                <a:cs typeface="Times New Roman"/>
                <a:sym typeface="Times New Roman"/>
              </a:rPr>
              <a:t>An intrusion detection system based on combining cluster centers and nearest neighbors</a:t>
            </a:r>
            <a:r>
              <a:rPr lang="en-IN" sz="1600">
                <a:solidFill>
                  <a:schemeClr val="dk1"/>
                </a:solidFill>
                <a:latin typeface="Times New Roman"/>
                <a:ea typeface="Times New Roman"/>
                <a:cs typeface="Times New Roman"/>
                <a:sym typeface="Times New Roman"/>
              </a:rPr>
              <a:t>”  Volume 78,April 2015:</a:t>
            </a:r>
            <a:endParaRPr/>
          </a:p>
          <a:p>
            <a:pPr indent="0" lvl="0" marL="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In this approach, two distances are measured and summed, the first one based on the distance between each data sample and its cluster center, and the second distance is between the data and its nearest neighbor in the same cluster. Then, this new and one-dimensional distance based feature is used to represent each data sample for intrusion detection by a </a:t>
            </a:r>
            <a:r>
              <a:rPr i="1" lang="en-IN" sz="1600">
                <a:solidFill>
                  <a:schemeClr val="dk1"/>
                </a:solidFill>
                <a:latin typeface="Times New Roman"/>
                <a:ea typeface="Times New Roman"/>
                <a:cs typeface="Times New Roman"/>
                <a:sym typeface="Times New Roman"/>
              </a:rPr>
              <a:t>k</a:t>
            </a:r>
            <a:r>
              <a:rPr lang="en-IN" sz="1600">
                <a:solidFill>
                  <a:schemeClr val="dk1"/>
                </a:solidFill>
                <a:latin typeface="Times New Roman"/>
                <a:ea typeface="Times New Roman"/>
                <a:cs typeface="Times New Roman"/>
                <a:sym typeface="Times New Roman"/>
              </a:rPr>
              <a:t>-Nearest Neighbor (</a:t>
            </a:r>
            <a:r>
              <a:rPr i="1" lang="en-IN" sz="1600">
                <a:solidFill>
                  <a:schemeClr val="dk1"/>
                </a:solidFill>
                <a:latin typeface="Times New Roman"/>
                <a:ea typeface="Times New Roman"/>
                <a:cs typeface="Times New Roman"/>
                <a:sym typeface="Times New Roman"/>
              </a:rPr>
              <a:t>k</a:t>
            </a:r>
            <a:r>
              <a:rPr lang="en-IN" sz="1600">
                <a:solidFill>
                  <a:schemeClr val="dk1"/>
                </a:solidFill>
                <a:latin typeface="Times New Roman"/>
                <a:ea typeface="Times New Roman"/>
                <a:cs typeface="Times New Roman"/>
                <a:sym typeface="Times New Roman"/>
              </a:rPr>
              <a:t>-NN) classifier. Specifically, given a dataset, the k-means clustering algorithm is used to extract cluster centers of each pre-defined category. Then, the nearest neighbor of each data sample in the same cluster is identified. Next, the sum of the distance between a specific data sample and the cluster centers and the distance between this data sample and its nearest neighbor is calculated. This results in a new distance based feature that represents the data in the given dataset</a:t>
            </a:r>
            <a:endParaRPr/>
          </a:p>
          <a:p>
            <a:pPr indent="0" lvl="0" marL="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85800" y="692696"/>
            <a:ext cx="7772400" cy="7920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3200"/>
              <a:t>Methodology</a:t>
            </a:r>
            <a:br>
              <a:rPr b="1" lang="en-IN" sz="3200"/>
            </a:br>
            <a:endParaRPr b="1" sz="3200"/>
          </a:p>
        </p:txBody>
      </p:sp>
      <p:sp>
        <p:nvSpPr>
          <p:cNvPr id="148" name="Google Shape;148;p23"/>
          <p:cNvSpPr txBox="1"/>
          <p:nvPr>
            <p:ph idx="1" type="body"/>
          </p:nvPr>
        </p:nvSpPr>
        <p:spPr>
          <a:xfrm>
            <a:off x="323528" y="1340768"/>
            <a:ext cx="8424936" cy="51362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Times New Roman"/>
              <a:buNone/>
            </a:pPr>
            <a:r>
              <a:rPr lang="en-IN" sz="1800"/>
              <a:t>Flowchart:</a:t>
            </a:r>
            <a:endParaRPr sz="1800"/>
          </a:p>
        </p:txBody>
      </p:sp>
      <p:pic>
        <p:nvPicPr>
          <p:cNvPr descr="fc.JPG" id="149" name="Google Shape;149;p23"/>
          <p:cNvPicPr preferRelativeResize="0"/>
          <p:nvPr/>
        </p:nvPicPr>
        <p:blipFill rotWithShape="1">
          <a:blip r:embed="rId3">
            <a:alphaModFix/>
          </a:blip>
          <a:srcRect b="0" l="0" r="0" t="0"/>
          <a:stretch/>
        </p:blipFill>
        <p:spPr>
          <a:xfrm>
            <a:off x="2771800" y="1556792"/>
            <a:ext cx="3744416" cy="46805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mrit template">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