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97" r:id="rId2"/>
    <p:sldId id="292" r:id="rId3"/>
    <p:sldId id="271" r:id="rId4"/>
    <p:sldId id="293" r:id="rId5"/>
    <p:sldId id="294" r:id="rId6"/>
    <p:sldId id="265" r:id="rId7"/>
    <p:sldId id="260" r:id="rId8"/>
    <p:sldId id="261" r:id="rId9"/>
    <p:sldId id="283" r:id="rId10"/>
    <p:sldId id="295" r:id="rId11"/>
    <p:sldId id="296" r:id="rId12"/>
    <p:sldId id="288" r:id="rId13"/>
    <p:sldId id="289" r:id="rId14"/>
    <p:sldId id="290" r:id="rId15"/>
    <p:sldId id="262" r:id="rId16"/>
    <p:sldId id="273" r:id="rId17"/>
    <p:sldId id="274" r:id="rId18"/>
    <p:sldId id="275" r:id="rId19"/>
    <p:sldId id="276" r:id="rId20"/>
    <p:sldId id="280" r:id="rId21"/>
    <p:sldId id="277" r:id="rId22"/>
    <p:sldId id="278" r:id="rId23"/>
    <p:sldId id="281" r:id="rId24"/>
    <p:sldId id="282" r:id="rId25"/>
    <p:sldId id="264" r:id="rId26"/>
    <p:sldId id="298"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FF96"/>
    <a:srgbClr val="7448FF"/>
    <a:srgbClr val="67334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03" autoAdjust="0"/>
  </p:normalViewPr>
  <p:slideViewPr>
    <p:cSldViewPr>
      <p:cViewPr>
        <p:scale>
          <a:sx n="70" d="100"/>
          <a:sy n="70" d="100"/>
        </p:scale>
        <p:origin x="-13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149A3-CB1D-4D18-B0DB-9093AE2296DD}" type="datetimeFigureOut">
              <a:rPr lang="en-US" smtClean="0"/>
              <a:t>4/27/2015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809B08-9B81-4D08-82D3-4B45835410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DDF294-755D-4E01-AE65-C38D46C7DCD3}" type="slidenum">
              <a:rPr lang="en-US" smtClean="0">
                <a:latin typeface="Arial" charset="0"/>
              </a:rPr>
              <a:pPr/>
              <a:t>1</a:t>
            </a:fld>
            <a:endParaRPr lang="en-US" smtClean="0">
              <a:latin typeface="Arial"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C2275C-47D4-4F61-8736-239E89478C91}"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2275C-47D4-4F61-8736-239E89478C91}"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2275C-47D4-4F61-8736-239E89478C91}"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2275C-47D4-4F61-8736-239E89478C91}"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2275C-47D4-4F61-8736-239E89478C91}"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C2275C-47D4-4F61-8736-239E89478C91}"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C2275C-47D4-4F61-8736-239E89478C91}" type="datetimeFigureOut">
              <a:rPr lang="en-US" smtClean="0"/>
              <a:pPr/>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C2275C-47D4-4F61-8736-239E89478C91}" type="datetimeFigureOut">
              <a:rPr lang="en-US" smtClean="0"/>
              <a:pPr/>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2275C-47D4-4F61-8736-239E89478C91}" type="datetimeFigureOut">
              <a:rPr lang="en-US" smtClean="0"/>
              <a:pPr/>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2275C-47D4-4F61-8736-239E89478C91}" type="datetimeFigureOut">
              <a:rPr lang="en-US" smtClean="0"/>
              <a:pPr/>
              <a:t>4/27/2015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2C0E2-177A-45E7-9F8E-DFD91B16A7D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wedg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logo1"/>
          <p:cNvPicPr>
            <a:picLocks noChangeAspect="1" noChangeArrowheads="1"/>
          </p:cNvPicPr>
          <p:nvPr/>
        </p:nvPicPr>
        <p:blipFill>
          <a:blip r:embed="rId3" cstate="print"/>
          <a:srcRect/>
          <a:stretch>
            <a:fillRect/>
          </a:stretch>
        </p:blipFill>
        <p:spPr bwMode="auto">
          <a:xfrm>
            <a:off x="304800" y="76200"/>
            <a:ext cx="1143000" cy="1143000"/>
          </a:xfrm>
          <a:prstGeom prst="rect">
            <a:avLst/>
          </a:prstGeom>
          <a:noFill/>
          <a:ln w="9525">
            <a:noFill/>
            <a:miter lim="800000"/>
            <a:headEnd/>
            <a:tailEnd/>
          </a:ln>
        </p:spPr>
      </p:pic>
      <p:pic>
        <p:nvPicPr>
          <p:cNvPr id="8195" name="Picture 3" descr="strip1"/>
          <p:cNvPicPr>
            <a:picLocks noChangeAspect="1" noChangeArrowheads="1"/>
          </p:cNvPicPr>
          <p:nvPr/>
        </p:nvPicPr>
        <p:blipFill>
          <a:blip r:embed="rId4" cstate="print"/>
          <a:srcRect/>
          <a:stretch>
            <a:fillRect/>
          </a:stretch>
        </p:blipFill>
        <p:spPr bwMode="auto">
          <a:xfrm>
            <a:off x="1447800" y="609600"/>
            <a:ext cx="7620000" cy="76200"/>
          </a:xfrm>
          <a:prstGeom prst="rect">
            <a:avLst/>
          </a:prstGeom>
          <a:noFill/>
          <a:ln w="9525">
            <a:noFill/>
            <a:miter lim="800000"/>
            <a:headEnd/>
            <a:tailEnd/>
          </a:ln>
        </p:spPr>
      </p:pic>
      <p:sp>
        <p:nvSpPr>
          <p:cNvPr id="2052" name="Rectangle 5"/>
          <p:cNvSpPr>
            <a:spLocks noChangeArrowheads="1"/>
          </p:cNvSpPr>
          <p:nvPr/>
        </p:nvSpPr>
        <p:spPr bwMode="auto">
          <a:xfrm>
            <a:off x="762000" y="914400"/>
            <a:ext cx="8382000" cy="1143000"/>
          </a:xfrm>
          <a:prstGeom prst="rect">
            <a:avLst/>
          </a:prstGeom>
          <a:noFill/>
          <a:ln w="9525">
            <a:noFill/>
            <a:miter lim="800000"/>
            <a:headEnd/>
            <a:tailEnd/>
          </a:ln>
        </p:spPr>
        <p:txBody>
          <a:bodyPr anchor="ctr"/>
          <a:lstStyle/>
          <a:p>
            <a:pPr algn="ctr" eaLnBrk="0" hangingPunct="0">
              <a:defRPr/>
            </a:pPr>
            <a:r>
              <a:rPr lang="en-US" sz="6000" dirty="0">
                <a:solidFill>
                  <a:schemeClr val="accent1">
                    <a:lumMod val="60000"/>
                    <a:lumOff val="40000"/>
                  </a:schemeClr>
                </a:solidFill>
                <a:latin typeface="Verdana" pitchFamily="34" charset="0"/>
              </a:rPr>
              <a:t>www.studymafia.org</a:t>
            </a:r>
            <a:endParaRPr lang="en-US" sz="6000" dirty="0">
              <a:solidFill>
                <a:schemeClr val="accent1">
                  <a:lumMod val="60000"/>
                  <a:lumOff val="40000"/>
                </a:schemeClr>
              </a:solidFill>
              <a:latin typeface="Tahoma" pitchFamily="34" charset="0"/>
            </a:endParaRPr>
          </a:p>
        </p:txBody>
      </p:sp>
      <p:sp>
        <p:nvSpPr>
          <p:cNvPr id="8197" name="Text Box 9"/>
          <p:cNvSpPr txBox="1">
            <a:spLocks noChangeArrowheads="1"/>
          </p:cNvSpPr>
          <p:nvPr/>
        </p:nvSpPr>
        <p:spPr bwMode="auto">
          <a:xfrm>
            <a:off x="1066800" y="5943600"/>
            <a:ext cx="7848600" cy="584775"/>
          </a:xfrm>
          <a:prstGeom prst="rect">
            <a:avLst/>
          </a:prstGeom>
          <a:noFill/>
          <a:ln w="9525">
            <a:noFill/>
            <a:miter lim="800000"/>
            <a:headEnd/>
            <a:tailEnd/>
          </a:ln>
        </p:spPr>
        <p:txBody>
          <a:bodyPr wrap="square">
            <a:spAutoFit/>
          </a:bodyPr>
          <a:lstStyle/>
          <a:p>
            <a:pPr eaLnBrk="0" hangingPunct="0">
              <a:spcBef>
                <a:spcPct val="50000"/>
              </a:spcBef>
            </a:pPr>
            <a:r>
              <a:rPr lang="en-US" sz="1600" b="1" dirty="0"/>
              <a:t>Submitted To:				              </a:t>
            </a:r>
            <a:r>
              <a:rPr lang="en-US" sz="1600" b="1" dirty="0" smtClean="0"/>
              <a:t>       Submitted </a:t>
            </a:r>
            <a:r>
              <a:rPr lang="en-US" sz="1600" b="1" dirty="0"/>
              <a:t>By:</a:t>
            </a:r>
          </a:p>
          <a:p>
            <a:pPr eaLnBrk="0" hangingPunct="0"/>
            <a:r>
              <a:rPr lang="en-US" sz="1600" b="1" dirty="0" smtClean="0"/>
              <a:t>www.studymafia.org                                                                            </a:t>
            </a:r>
            <a:r>
              <a:rPr lang="en-US" sz="1600" b="1" dirty="0" err="1" smtClean="0"/>
              <a:t>www.studymafia.org</a:t>
            </a:r>
            <a:r>
              <a:rPr lang="en-US" sz="1600" b="1" dirty="0" smtClean="0"/>
              <a:t> </a:t>
            </a:r>
            <a:endParaRPr lang="en-US" sz="1600" b="1" dirty="0"/>
          </a:p>
        </p:txBody>
      </p:sp>
      <p:sp>
        <p:nvSpPr>
          <p:cNvPr id="2054" name="Rectangle 8"/>
          <p:cNvSpPr>
            <a:spLocks noChangeArrowheads="1"/>
          </p:cNvSpPr>
          <p:nvPr/>
        </p:nvSpPr>
        <p:spPr bwMode="auto">
          <a:xfrm>
            <a:off x="1905000" y="2362200"/>
            <a:ext cx="5105400" cy="3046988"/>
          </a:xfrm>
          <a:prstGeom prst="rect">
            <a:avLst/>
          </a:prstGeom>
          <a:noFill/>
          <a:ln w="9525">
            <a:noFill/>
            <a:miter lim="800000"/>
            <a:headEnd/>
            <a:tailEnd/>
          </a:ln>
        </p:spPr>
        <p:txBody>
          <a:bodyPr wrap="square">
            <a:spAutoFit/>
          </a:bodyPr>
          <a:lstStyle/>
          <a:p>
            <a:pPr algn="ctr" eaLnBrk="0" hangingPunct="0">
              <a:defRPr/>
            </a:pPr>
            <a:r>
              <a:rPr lang="en-US" sz="3600" b="1" dirty="0"/>
              <a:t>Seminar</a:t>
            </a:r>
          </a:p>
          <a:p>
            <a:pPr algn="ctr" eaLnBrk="0" hangingPunct="0">
              <a:defRPr/>
            </a:pPr>
            <a:r>
              <a:rPr lang="en-US" sz="3600" b="1" dirty="0"/>
              <a:t> On</a:t>
            </a:r>
          </a:p>
          <a:p>
            <a:pPr algn="ctr"/>
            <a:r>
              <a:rPr lang="en-US" sz="4000" b="1" dirty="0" smtClean="0"/>
              <a:t>O</a:t>
            </a:r>
            <a:r>
              <a:rPr lang="en-US" sz="4000" b="1" dirty="0" smtClean="0"/>
              <a:t>nline Voting</a:t>
            </a:r>
            <a:r>
              <a:rPr lang="en-US" sz="4000" b="1" dirty="0" smtClean="0"/>
              <a:t/>
            </a:r>
            <a:br>
              <a:rPr lang="en-US" sz="4000" b="1" dirty="0" smtClean="0"/>
            </a:br>
            <a:r>
              <a:rPr lang="en-US" sz="4000" b="1" dirty="0" smtClean="0"/>
              <a:t>System  </a:t>
            </a:r>
            <a:r>
              <a:rPr lang="en-US" sz="4000" b="1" u="sng"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
            </a:r>
            <a:br>
              <a:rPr lang="en-US" sz="4000" b="1" u="sng"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br>
            <a:endParaRPr lang="en-US" sz="4000" b="1"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rPr>
              <a:t>PROPOSED SYSTEM  (ii)</a:t>
            </a:r>
            <a:endParaRPr lang="en-US" dirty="0"/>
          </a:p>
        </p:txBody>
      </p:sp>
      <p:sp>
        <p:nvSpPr>
          <p:cNvPr id="3" name="Content Placeholder 2"/>
          <p:cNvSpPr>
            <a:spLocks noGrp="1"/>
          </p:cNvSpPr>
          <p:nvPr>
            <p:ph idx="1"/>
          </p:nvPr>
        </p:nvSpPr>
        <p:spPr>
          <a:ln cmpd="dbl">
            <a:solidFill>
              <a:schemeClr val="tx1"/>
            </a:solidFill>
          </a:ln>
        </p:spPr>
        <p:txBody>
          <a:bodyPr>
            <a:normAutofit fontScale="92500" lnSpcReduction="10000"/>
          </a:bodyPr>
          <a:lstStyle/>
          <a:p>
            <a:r>
              <a:rPr lang="en-US" dirty="0" smtClean="0">
                <a:latin typeface="Times New Roman" pitchFamily="18" charset="0"/>
                <a:cs typeface="Times New Roman" pitchFamily="18" charset="0"/>
              </a:rPr>
              <a:t>3.</a:t>
            </a:r>
            <a:r>
              <a:rPr lang="en-US"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Reliability:</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n>
                  <a:solidFill>
                    <a:schemeClr val="accent2">
                      <a:lumMod val="60000"/>
                      <a:lumOff val="40000"/>
                    </a:schemeClr>
                  </a:solidFill>
                </a:ln>
                <a:latin typeface="Times New Roman" pitchFamily="18" charset="0"/>
                <a:cs typeface="Times New Roman" pitchFamily="18" charset="0"/>
              </a:rPr>
              <a:t>The reliability of the proposed system will be high due to the above stated reasons. The reason for the increased reliability of the system is that now there would be proper storage of information.</a:t>
            </a:r>
          </a:p>
          <a:p>
            <a:r>
              <a:rPr lang="en-US" dirty="0" smtClean="0">
                <a:latin typeface="Times New Roman" pitchFamily="18" charset="0"/>
                <a:cs typeface="Times New Roman" pitchFamily="18" charset="0"/>
              </a:rPr>
              <a:t>4.</a:t>
            </a:r>
            <a:r>
              <a:rPr lang="en-US"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No Redundancy:</a:t>
            </a:r>
            <a:r>
              <a:rPr lang="en-US" b="1" dirty="0" smtClean="0">
                <a:latin typeface="Times New Roman" pitchFamily="18" charset="0"/>
                <a:cs typeface="Times New Roman" pitchFamily="18" charset="0"/>
              </a:rPr>
              <a:t> - </a:t>
            </a:r>
            <a:r>
              <a:rPr lang="en-US" dirty="0" smtClean="0">
                <a:ln>
                  <a:solidFill>
                    <a:schemeClr val="accent2">
                      <a:lumMod val="60000"/>
                      <a:lumOff val="40000"/>
                    </a:schemeClr>
                  </a:solidFill>
                </a:ln>
                <a:latin typeface="Times New Roman" pitchFamily="18" charset="0"/>
                <a:cs typeface="Times New Roman" pitchFamily="18" charset="0"/>
              </a:rPr>
              <a:t>In the proposed system utmost care would be that no information is repeated anywhere, in storage or otherwise. This would assure economic use of storage space and consistency in the data stored</a:t>
            </a:r>
            <a:r>
              <a:rPr lang="en-US" dirty="0" smtClean="0">
                <a:latin typeface="Times New Roman" pitchFamily="18" charset="0"/>
                <a:cs typeface="Times New Roman" pitchFamily="18" charset="0"/>
              </a:rPr>
              <a:t>.</a:t>
            </a:r>
          </a:p>
        </p:txBody>
      </p:sp>
    </p:spTree>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rPr>
              <a:t>PROPOSED SYSTEM  (iii)</a:t>
            </a:r>
            <a:endParaRPr lang="en-US" dirty="0"/>
          </a:p>
        </p:txBody>
      </p:sp>
      <p:sp>
        <p:nvSpPr>
          <p:cNvPr id="3" name="Content Placeholder 2"/>
          <p:cNvSpPr>
            <a:spLocks noGrp="1"/>
          </p:cNvSpPr>
          <p:nvPr>
            <p:ph idx="1"/>
          </p:nvPr>
        </p:nvSpPr>
        <p:spPr>
          <a:ln cmpd="dbl">
            <a:solidFill>
              <a:schemeClr val="tx1"/>
            </a:solidFill>
          </a:ln>
        </p:spPr>
        <p:txBody>
          <a:bodyPr/>
          <a:lstStyle/>
          <a:p>
            <a:pPr algn="just"/>
            <a:r>
              <a:rPr lang="en-US" dirty="0" smtClean="0">
                <a:latin typeface="Times New Roman" pitchFamily="18" charset="0"/>
                <a:cs typeface="Times New Roman" pitchFamily="18" charset="0"/>
              </a:rPr>
              <a:t>5. </a:t>
            </a:r>
            <a:r>
              <a:rPr lang="en-US" b="1" dirty="0" smtClean="0">
                <a:solidFill>
                  <a:srgbClr val="FF0000"/>
                </a:solidFill>
                <a:latin typeface="Times New Roman" pitchFamily="18" charset="0"/>
                <a:cs typeface="Times New Roman" pitchFamily="18" charset="0"/>
              </a:rPr>
              <a:t>Immediate storage of information:</a:t>
            </a:r>
            <a:r>
              <a:rPr lang="en-US" b="1" dirty="0" smtClean="0">
                <a:latin typeface="Times New Roman" pitchFamily="18" charset="0"/>
                <a:cs typeface="Times New Roman" pitchFamily="18" charset="0"/>
              </a:rPr>
              <a:t> -</a:t>
            </a:r>
            <a:r>
              <a:rPr lang="en-US" b="1" dirty="0" smtClean="0">
                <a:ln>
                  <a:solidFill>
                    <a:schemeClr val="accent2">
                      <a:lumMod val="60000"/>
                      <a:lumOff val="40000"/>
                    </a:schemeClr>
                  </a:solidFill>
                </a:ln>
                <a:latin typeface="Times New Roman" pitchFamily="18" charset="0"/>
                <a:cs typeface="Times New Roman" pitchFamily="18" charset="0"/>
              </a:rPr>
              <a:t> </a:t>
            </a:r>
            <a:r>
              <a:rPr lang="en-US" dirty="0" smtClean="0">
                <a:ln>
                  <a:solidFill>
                    <a:schemeClr val="accent2">
                      <a:lumMod val="60000"/>
                      <a:lumOff val="40000"/>
                    </a:schemeClr>
                  </a:solidFill>
                </a:ln>
                <a:latin typeface="Times New Roman" pitchFamily="18" charset="0"/>
                <a:cs typeface="Times New Roman" pitchFamily="18" charset="0"/>
              </a:rPr>
              <a:t>In manual system there are many problems to store the largest amount of information.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6. </a:t>
            </a:r>
            <a:r>
              <a:rPr lang="en-US" b="1" dirty="0" smtClean="0">
                <a:solidFill>
                  <a:srgbClr val="FF0000"/>
                </a:solidFill>
                <a:latin typeface="Times New Roman" pitchFamily="18" charset="0"/>
                <a:cs typeface="Times New Roman" pitchFamily="18" charset="0"/>
              </a:rPr>
              <a:t>Easy to Operate:</a:t>
            </a:r>
            <a:r>
              <a:rPr lang="en-US" b="1" dirty="0" smtClean="0">
                <a:latin typeface="Times New Roman" pitchFamily="18" charset="0"/>
                <a:cs typeface="Times New Roman" pitchFamily="18" charset="0"/>
              </a:rPr>
              <a:t> -</a:t>
            </a:r>
            <a:r>
              <a:rPr lang="en-US" b="1" dirty="0" smtClean="0">
                <a:ln>
                  <a:solidFill>
                    <a:schemeClr val="accent2">
                      <a:lumMod val="60000"/>
                      <a:lumOff val="40000"/>
                    </a:schemeClr>
                  </a:solidFill>
                </a:ln>
                <a:latin typeface="Times New Roman" pitchFamily="18" charset="0"/>
                <a:cs typeface="Times New Roman" pitchFamily="18" charset="0"/>
              </a:rPr>
              <a:t> </a:t>
            </a:r>
            <a:r>
              <a:rPr lang="en-US" dirty="0" smtClean="0">
                <a:ln>
                  <a:solidFill>
                    <a:schemeClr val="accent2">
                      <a:lumMod val="60000"/>
                      <a:lumOff val="40000"/>
                    </a:schemeClr>
                  </a:solidFill>
                </a:ln>
                <a:latin typeface="Times New Roman" pitchFamily="18" charset="0"/>
                <a:cs typeface="Times New Roman" pitchFamily="18" charset="0"/>
              </a:rPr>
              <a:t>The system should be easy to operate and should be such that it can be developed within a short period of time and fit in the limited budget of the user.</a:t>
            </a:r>
          </a:p>
        </p:txBody>
      </p:sp>
    </p:spTree>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idx="1"/>
          </p:nvPr>
        </p:nvSpPr>
        <p:spPr bwMode="auto">
          <a:xfrm>
            <a:off x="457200" y="1286330"/>
            <a:ext cx="8305800" cy="3939540"/>
          </a:xfrm>
          <a:prstGeom prst="rect">
            <a:avLst/>
          </a:prstGeom>
          <a:noFill/>
          <a:ln w="9525" cmpd="dbl">
            <a:solidFill>
              <a:schemeClr val="tx1"/>
            </a:solidFill>
            <a:miter lim="800000"/>
            <a:headEnd/>
            <a:tailEnd/>
          </a:ln>
          <a:effectLst/>
        </p:spPr>
        <p:txBody>
          <a:bodyPr vert="horz" wrap="square" lIns="91440" tIns="0" rIns="91440" bIns="0" numCol="1" anchor="ctr" anchorCtr="0" compatLnSpc="1">
            <a:prstTxWarp prst="textNoShape">
              <a:avLst/>
            </a:prstTxWarp>
            <a:spAutoFit/>
            <a:scene3d>
              <a:camera prst="orthographicFront"/>
              <a:lightRig rig="threePt" dir="t"/>
            </a:scene3d>
            <a:sp3d extrusionH="57150">
              <a:bevelT w="38100" h="38100" prst="relaxedInset"/>
            </a:sp3d>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effectLst/>
                <a:latin typeface="Times New Roman" pitchFamily="18" charset="0"/>
                <a:ea typeface="Times New Roman" pitchFamily="18" charset="0"/>
                <a:cs typeface="Times New Roman" pitchFamily="18" charset="0"/>
              </a:rPr>
              <a:t>ONLINE VOTING SYSTEM </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contains-:</a:t>
            </a:r>
          </a:p>
          <a:p>
            <a:pPr marL="0" marR="0" lvl="0" indent="22860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ea typeface="Times New Roman" pitchFamily="18" charset="0"/>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effectLst/>
              <a:latin typeface="Times New Roman" pitchFamily="18" charset="0"/>
              <a:cs typeface="Times New Roman" pitchFamily="18" charset="0"/>
            </a:endParaRPr>
          </a:p>
          <a:p>
            <a:pPr marL="400050" lvl="1" indent="228600" eaLnBrk="0" fontAlgn="base" hangingPunct="0">
              <a:spcBef>
                <a:spcPct val="0"/>
              </a:spcBef>
              <a:spcAft>
                <a:spcPct val="0"/>
              </a:spcAft>
              <a:buFontTx/>
              <a:buChar char="•"/>
            </a:pPr>
            <a:r>
              <a:rPr kumimoji="0" lang="en-US" sz="3200" b="1" i="0" u="none" strike="noStrike" cap="none" normalizeH="0" baseline="0" dirty="0" smtClean="0">
                <a:ln>
                  <a:solidFill>
                    <a:schemeClr val="accent2">
                      <a:lumMod val="60000"/>
                      <a:lumOff val="40000"/>
                    </a:schemeClr>
                  </a:solidFill>
                </a:ln>
                <a:effectLst/>
                <a:latin typeface="Times New Roman" pitchFamily="18" charset="0"/>
                <a:ea typeface="Times New Roman" pitchFamily="18" charset="0"/>
                <a:cs typeface="Times New Roman" pitchFamily="18" charset="0"/>
              </a:rPr>
              <a:t>Voter’s information in database.</a:t>
            </a:r>
          </a:p>
          <a:p>
            <a:pPr marL="400050" lvl="1" indent="228600" eaLnBrk="0" fontAlgn="base" hangingPunct="0">
              <a:spcBef>
                <a:spcPct val="0"/>
              </a:spcBef>
              <a:spcAft>
                <a:spcPct val="0"/>
              </a:spcAft>
              <a:buFontTx/>
              <a:buChar char="•"/>
            </a:pPr>
            <a:r>
              <a:rPr kumimoji="0" lang="en-US" sz="3200" b="1" i="0" u="none" strike="noStrike" cap="none" normalizeH="0" baseline="0" dirty="0" smtClean="0">
                <a:ln>
                  <a:solidFill>
                    <a:schemeClr val="accent2">
                      <a:lumMod val="60000"/>
                      <a:lumOff val="40000"/>
                    </a:schemeClr>
                  </a:solidFill>
                </a:ln>
                <a:effectLst/>
                <a:latin typeface="Times New Roman" pitchFamily="18" charset="0"/>
                <a:ea typeface="Times New Roman" pitchFamily="18" charset="0"/>
                <a:cs typeface="Times New Roman" pitchFamily="18" charset="0"/>
              </a:rPr>
              <a:t>Voter’s Names with ID.</a:t>
            </a:r>
          </a:p>
          <a:p>
            <a:pPr marL="400050" lvl="1" indent="228600" eaLnBrk="0" fontAlgn="base" hangingPunct="0">
              <a:spcBef>
                <a:spcPct val="0"/>
              </a:spcBef>
              <a:spcAft>
                <a:spcPct val="0"/>
              </a:spcAft>
              <a:buFontTx/>
              <a:buChar char="•"/>
            </a:pPr>
            <a:r>
              <a:rPr kumimoji="0" lang="en-US" sz="3200" b="1" i="0" u="none" strike="noStrike" cap="none" normalizeH="0" baseline="0" dirty="0" smtClean="0">
                <a:ln>
                  <a:solidFill>
                    <a:schemeClr val="accent2">
                      <a:lumMod val="60000"/>
                      <a:lumOff val="40000"/>
                    </a:schemeClr>
                  </a:solidFill>
                </a:ln>
                <a:effectLst/>
                <a:latin typeface="Times New Roman" pitchFamily="18" charset="0"/>
                <a:ea typeface="Times New Roman" pitchFamily="18" charset="0"/>
                <a:cs typeface="Times New Roman" pitchFamily="18" charset="0"/>
              </a:rPr>
              <a:t>Voter’s vote in a database.</a:t>
            </a:r>
          </a:p>
          <a:p>
            <a:pPr marL="400050" lvl="1" indent="228600" eaLnBrk="0" fontAlgn="base" hangingPunct="0">
              <a:spcBef>
                <a:spcPct val="0"/>
              </a:spcBef>
              <a:spcAft>
                <a:spcPct val="0"/>
              </a:spcAft>
              <a:buFontTx/>
              <a:buChar char="•"/>
            </a:pPr>
            <a:r>
              <a:rPr kumimoji="0" lang="en-US" sz="3200" b="1" i="0" u="none" strike="noStrike" cap="none" normalizeH="0" baseline="0" dirty="0" smtClean="0">
                <a:ln>
                  <a:solidFill>
                    <a:schemeClr val="accent2">
                      <a:lumMod val="60000"/>
                      <a:lumOff val="40000"/>
                    </a:schemeClr>
                  </a:solidFill>
                </a:ln>
                <a:effectLst/>
                <a:latin typeface="Times New Roman" pitchFamily="18" charset="0"/>
                <a:ea typeface="Times New Roman" pitchFamily="18" charset="0"/>
                <a:cs typeface="Times New Roman" pitchFamily="18" charset="0"/>
              </a:rPr>
              <a:t>Calculation of  total number of votes.</a:t>
            </a:r>
            <a:endParaRPr kumimoji="0" lang="en-US" sz="3200" b="1" i="0" u="none" strike="noStrike" cap="none" normalizeH="0" baseline="0" dirty="0" smtClean="0">
              <a:ln>
                <a:solidFill>
                  <a:schemeClr val="accent2">
                    <a:lumMod val="60000"/>
                    <a:lumOff val="40000"/>
                  </a:schemeClr>
                </a:solidFill>
              </a:ln>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a:ln cmpd="dbl">
            <a:solidFill>
              <a:schemeClr val="tx1"/>
            </a:solidFill>
          </a:ln>
        </p:spPr>
        <p:txBody>
          <a:bodyPr/>
          <a:lstStyle/>
          <a:p>
            <a:pPr>
              <a:buNone/>
            </a:pPr>
            <a:r>
              <a:rPr lang="en-US" sz="3600" b="1" u="sng" dirty="0" smtClean="0">
                <a:solidFill>
                  <a:srgbClr val="FF0000"/>
                </a:solidFill>
                <a:latin typeface="Times New Roman" pitchFamily="18" charset="0"/>
                <a:cs typeface="Times New Roman" pitchFamily="18" charset="0"/>
              </a:rPr>
              <a:t>Various operational works that are done in the system are:-</a:t>
            </a:r>
            <a:endParaRPr lang="en-US" sz="3600" u="sng" dirty="0" smtClean="0">
              <a:solidFill>
                <a:srgbClr val="FF0000"/>
              </a:solidFill>
              <a:latin typeface="Times New Roman" pitchFamily="18" charset="0"/>
              <a:cs typeface="Times New Roman" pitchFamily="18" charset="0"/>
            </a:endParaRPr>
          </a:p>
          <a:p>
            <a:pPr lvl="0"/>
            <a:r>
              <a:rPr lang="en-US" dirty="0" smtClean="0">
                <a:ln>
                  <a:solidFill>
                    <a:schemeClr val="accent2">
                      <a:lumMod val="60000"/>
                      <a:lumOff val="40000"/>
                    </a:schemeClr>
                  </a:solidFill>
                </a:ln>
                <a:latin typeface="Times New Roman" pitchFamily="18" charset="0"/>
                <a:cs typeface="Times New Roman" pitchFamily="18" charset="0"/>
              </a:rPr>
              <a:t>Recording information of the Voter in Voter database.</a:t>
            </a:r>
          </a:p>
          <a:p>
            <a:pPr lvl="0"/>
            <a:r>
              <a:rPr lang="en-US" dirty="0" smtClean="0">
                <a:ln>
                  <a:solidFill>
                    <a:schemeClr val="accent2">
                      <a:lumMod val="60000"/>
                      <a:lumOff val="40000"/>
                    </a:schemeClr>
                  </a:solidFill>
                </a:ln>
                <a:latin typeface="Times New Roman" pitchFamily="18" charset="0"/>
                <a:cs typeface="Times New Roman" pitchFamily="18" charset="0"/>
              </a:rPr>
              <a:t>Checking of information filled by voter.</a:t>
            </a:r>
          </a:p>
          <a:p>
            <a:pPr lvl="0"/>
            <a:r>
              <a:rPr lang="en-US" dirty="0" smtClean="0">
                <a:ln>
                  <a:solidFill>
                    <a:schemeClr val="accent2">
                      <a:lumMod val="60000"/>
                      <a:lumOff val="40000"/>
                    </a:schemeClr>
                  </a:solidFill>
                </a:ln>
                <a:latin typeface="Times New Roman" pitchFamily="18" charset="0"/>
                <a:cs typeface="Times New Roman" pitchFamily="18" charset="0"/>
              </a:rPr>
              <a:t>Discard the false information.</a:t>
            </a:r>
          </a:p>
          <a:p>
            <a:pPr lvl="0"/>
            <a:r>
              <a:rPr lang="en-US" dirty="0" smtClean="0">
                <a:ln>
                  <a:solidFill>
                    <a:schemeClr val="accent2">
                      <a:lumMod val="60000"/>
                      <a:lumOff val="40000"/>
                    </a:schemeClr>
                  </a:solidFill>
                </a:ln>
                <a:latin typeface="Times New Roman" pitchFamily="18" charset="0"/>
                <a:cs typeface="Times New Roman" pitchFamily="18" charset="0"/>
              </a:rPr>
              <a:t>Each information is sent to ELECTION COMMISSION OF INDIA.</a:t>
            </a:r>
          </a:p>
          <a:p>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a:ln cmpd="dbl">
            <a:solidFill>
              <a:schemeClr val="tx1"/>
            </a:solidFill>
          </a:ln>
        </p:spPr>
        <p:txBody>
          <a:bodyPr>
            <a:noAutofit/>
          </a:bodyPr>
          <a:lstStyle/>
          <a:p>
            <a:pPr>
              <a:buNone/>
            </a:pPr>
            <a:r>
              <a:rPr lang="en-US" b="1" u="sng" dirty="0" smtClean="0">
                <a:ln>
                  <a:solidFill>
                    <a:srgbClr val="FF0000"/>
                  </a:solidFill>
                </a:ln>
                <a:solidFill>
                  <a:srgbClr val="FF0000"/>
                </a:solidFill>
                <a:latin typeface="Times New Roman" pitchFamily="18" charset="0"/>
                <a:cs typeface="Times New Roman" pitchFamily="18" charset="0"/>
              </a:rPr>
              <a:t>User Characteristics</a:t>
            </a:r>
            <a:r>
              <a:rPr lang="en-US" dirty="0" smtClean="0">
                <a:ln>
                  <a:solidFill>
                    <a:srgbClr val="FF0000"/>
                  </a:solidFill>
                </a:ln>
                <a:latin typeface="Times New Roman" pitchFamily="18" charset="0"/>
                <a:cs typeface="Times New Roman" pitchFamily="18" charset="0"/>
              </a:rPr>
              <a:t> </a:t>
            </a:r>
          </a:p>
          <a:p>
            <a:pPr lvl="1"/>
            <a:r>
              <a:rPr lang="en-US" dirty="0" smtClean="0">
                <a:ln>
                  <a:solidFill>
                    <a:schemeClr val="accent2">
                      <a:lumMod val="60000"/>
                      <a:lumOff val="40000"/>
                    </a:schemeClr>
                  </a:solidFill>
                </a:ln>
                <a:latin typeface="Times New Roman" pitchFamily="18" charset="0"/>
                <a:cs typeface="Times New Roman" pitchFamily="18" charset="0"/>
              </a:rPr>
              <a:t>Every user should be:</a:t>
            </a:r>
          </a:p>
          <a:p>
            <a:pPr lvl="1"/>
            <a:r>
              <a:rPr lang="en-US" dirty="0" smtClean="0">
                <a:ln>
                  <a:solidFill>
                    <a:schemeClr val="accent2">
                      <a:lumMod val="60000"/>
                      <a:lumOff val="40000"/>
                    </a:schemeClr>
                  </a:solidFill>
                </a:ln>
                <a:latin typeface="Times New Roman" pitchFamily="18" charset="0"/>
                <a:cs typeface="Times New Roman" pitchFamily="18" charset="0"/>
              </a:rPr>
              <a:t>Comfortable with Internet Browser.</a:t>
            </a:r>
          </a:p>
          <a:p>
            <a:pPr lvl="1"/>
            <a:r>
              <a:rPr lang="en-US" dirty="0" smtClean="0">
                <a:ln>
                  <a:solidFill>
                    <a:schemeClr val="accent2">
                      <a:lumMod val="60000"/>
                      <a:lumOff val="40000"/>
                    </a:schemeClr>
                  </a:solidFill>
                </a:ln>
                <a:latin typeface="Times New Roman" pitchFamily="18" charset="0"/>
                <a:cs typeface="Times New Roman" pitchFamily="18" charset="0"/>
              </a:rPr>
              <a:t>He must have brief knowledge of voting system.</a:t>
            </a:r>
          </a:p>
          <a:p>
            <a:pPr lvl="1"/>
            <a:r>
              <a:rPr lang="en-US" dirty="0" smtClean="0">
                <a:ln>
                  <a:solidFill>
                    <a:schemeClr val="accent2">
                      <a:lumMod val="60000"/>
                      <a:lumOff val="40000"/>
                    </a:schemeClr>
                  </a:solidFill>
                </a:ln>
                <a:latin typeface="Times New Roman" pitchFamily="18" charset="0"/>
                <a:cs typeface="Times New Roman" pitchFamily="18" charset="0"/>
              </a:rPr>
              <a:t>He must also have basic knowledge of English too.</a:t>
            </a:r>
          </a:p>
          <a:p>
            <a:pP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b="1" u="sng" dirty="0" smtClean="0">
                <a:solidFill>
                  <a:srgbClr val="FF0000"/>
                </a:solidFill>
                <a:latin typeface="Times New Roman" pitchFamily="18" charset="0"/>
                <a:cs typeface="Times New Roman" pitchFamily="18" charset="0"/>
              </a:rPr>
              <a:t>Constraints</a:t>
            </a:r>
            <a:endParaRPr lang="en-US" dirty="0" smtClean="0">
              <a:solidFill>
                <a:srgbClr val="FF0000"/>
              </a:solidFill>
              <a:latin typeface="Times New Roman" pitchFamily="18" charset="0"/>
              <a:cs typeface="Times New Roman" pitchFamily="18" charset="0"/>
            </a:endParaRPr>
          </a:p>
          <a:p>
            <a:pPr lvl="1"/>
            <a:r>
              <a:rPr lang="en-US" dirty="0" smtClean="0">
                <a:ln>
                  <a:solidFill>
                    <a:schemeClr val="accent2">
                      <a:lumMod val="60000"/>
                      <a:lumOff val="40000"/>
                    </a:schemeClr>
                  </a:solidFill>
                </a:ln>
                <a:latin typeface="Times New Roman" pitchFamily="18" charset="0"/>
                <a:cs typeface="Times New Roman" pitchFamily="18" charset="0"/>
              </a:rPr>
              <a:t>GUI(Graphics User Interface) is only in English.</a:t>
            </a:r>
          </a:p>
          <a:p>
            <a:pPr lvl="1"/>
            <a:r>
              <a:rPr lang="en-US" dirty="0" err="1" smtClean="0">
                <a:ln>
                  <a:solidFill>
                    <a:schemeClr val="accent2">
                      <a:lumMod val="60000"/>
                      <a:lumOff val="40000"/>
                    </a:schemeClr>
                  </a:solidFill>
                </a:ln>
                <a:latin typeface="Times New Roman" pitchFamily="18" charset="0"/>
                <a:cs typeface="Times New Roman" pitchFamily="18" charset="0"/>
              </a:rPr>
              <a:t>voterID</a:t>
            </a:r>
            <a:r>
              <a:rPr lang="en-US" dirty="0" smtClean="0">
                <a:ln>
                  <a:solidFill>
                    <a:schemeClr val="accent2">
                      <a:lumMod val="60000"/>
                      <a:lumOff val="40000"/>
                    </a:schemeClr>
                  </a:solidFill>
                </a:ln>
                <a:latin typeface="Times New Roman" pitchFamily="18" charset="0"/>
                <a:cs typeface="Times New Roman" pitchFamily="18" charset="0"/>
              </a:rPr>
              <a:t> and password is used for identification of Voter.</a:t>
            </a:r>
          </a:p>
          <a:p>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ADVANTAGES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3810000"/>
          </a:xfrm>
          <a:ln cmpd="dbl">
            <a:solidFill>
              <a:schemeClr val="tx1"/>
            </a:solidFill>
          </a:ln>
        </p:spPr>
        <p:txBody>
          <a:bodyPr>
            <a:normAutofit/>
          </a:bodyPr>
          <a:lstStyle/>
          <a:p>
            <a:r>
              <a:rPr lang="en-US" sz="3600" dirty="0" smtClean="0">
                <a:ln>
                  <a:solidFill>
                    <a:schemeClr val="accent2">
                      <a:lumMod val="60000"/>
                      <a:lumOff val="40000"/>
                    </a:schemeClr>
                  </a:solidFill>
                </a:ln>
                <a:latin typeface="Times New Roman" pitchFamily="18" charset="0"/>
                <a:cs typeface="Times New Roman" pitchFamily="18" charset="0"/>
              </a:rPr>
              <a:t>Time saving.</a:t>
            </a:r>
          </a:p>
          <a:p>
            <a:r>
              <a:rPr lang="en-US" sz="3600" dirty="0" smtClean="0">
                <a:ln>
                  <a:solidFill>
                    <a:schemeClr val="accent2">
                      <a:lumMod val="60000"/>
                      <a:lumOff val="40000"/>
                    </a:schemeClr>
                  </a:solidFill>
                </a:ln>
                <a:latin typeface="Times New Roman" pitchFamily="18" charset="0"/>
                <a:cs typeface="Times New Roman" pitchFamily="18" charset="0"/>
              </a:rPr>
              <a:t>Working load reduced.</a:t>
            </a:r>
          </a:p>
          <a:p>
            <a:r>
              <a:rPr lang="en-US" sz="3600" dirty="0" smtClean="0">
                <a:ln>
                  <a:solidFill>
                    <a:schemeClr val="accent2">
                      <a:lumMod val="60000"/>
                      <a:lumOff val="40000"/>
                    </a:schemeClr>
                  </a:solidFill>
                </a:ln>
                <a:latin typeface="Times New Roman" pitchFamily="18" charset="0"/>
                <a:cs typeface="Times New Roman" pitchFamily="18" charset="0"/>
              </a:rPr>
              <a:t>Information available at time.</a:t>
            </a:r>
          </a:p>
          <a:p>
            <a:r>
              <a:rPr lang="en-US" sz="3600" dirty="0" smtClean="0">
                <a:ln>
                  <a:solidFill>
                    <a:schemeClr val="accent2">
                      <a:lumMod val="60000"/>
                      <a:lumOff val="40000"/>
                    </a:schemeClr>
                  </a:solidFill>
                </a:ln>
                <a:latin typeface="Times New Roman" pitchFamily="18" charset="0"/>
                <a:cs typeface="Times New Roman" pitchFamily="18" charset="0"/>
              </a:rPr>
              <a:t>It provide security for the data.</a:t>
            </a:r>
          </a:p>
          <a:p>
            <a:endParaRPr lang="en-US" sz="3600"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0495" y="603179"/>
            <a:ext cx="7772400" cy="539821"/>
          </a:xfrm>
        </p:spPr>
        <p:txBody>
          <a:bodyPr>
            <a:normAutofit fontScale="90000"/>
          </a:bodyPr>
          <a:lstStyle/>
          <a:p>
            <a:r>
              <a:rPr lang="en-US" u="sng" dirty="0" smtClean="0">
                <a:latin typeface="Cambria" pitchFamily="18" charset="0"/>
              </a:rPr>
              <a:t>MODULES FOR ONLINE VOTING</a:t>
            </a:r>
            <a:endParaRPr lang="en-US" u="sng" dirty="0">
              <a:latin typeface="Cambria" pitchFamily="18" charset="0"/>
            </a:endParaRPr>
          </a:p>
        </p:txBody>
      </p:sp>
      <p:sp>
        <p:nvSpPr>
          <p:cNvPr id="3" name="Subtitle 2"/>
          <p:cNvSpPr>
            <a:spLocks noGrp="1"/>
          </p:cNvSpPr>
          <p:nvPr>
            <p:ph type="subTitle" idx="1"/>
          </p:nvPr>
        </p:nvSpPr>
        <p:spPr>
          <a:xfrm>
            <a:off x="609600" y="1676400"/>
            <a:ext cx="8001000" cy="4419600"/>
          </a:xfrm>
          <a:ln cmpd="dbl">
            <a:solidFill>
              <a:schemeClr val="tx1"/>
            </a:solidFill>
          </a:ln>
        </p:spPr>
        <p:txBody>
          <a:bodyPr>
            <a:normAutofit/>
          </a:bodyPr>
          <a:lstStyle/>
          <a:p>
            <a:pPr algn="l">
              <a:buFont typeface="Arial" pitchFamily="34" charset="0"/>
              <a:buChar char="•"/>
            </a:pPr>
            <a:r>
              <a:rPr lang="en-US" b="1" dirty="0" smtClean="0"/>
              <a:t> </a:t>
            </a:r>
            <a:r>
              <a:rPr lang="en-US" b="1" dirty="0" smtClean="0">
                <a:ln>
                  <a:solidFill>
                    <a:schemeClr val="accent2">
                      <a:lumMod val="60000"/>
                      <a:lumOff val="40000"/>
                    </a:schemeClr>
                  </a:solidFill>
                </a:ln>
              </a:rPr>
              <a:t> </a:t>
            </a:r>
            <a:r>
              <a:rPr lang="en-US" sz="2800" dirty="0" smtClean="0">
                <a:ln>
                  <a:solidFill>
                    <a:schemeClr val="accent2">
                      <a:lumMod val="60000"/>
                      <a:lumOff val="40000"/>
                    </a:schemeClr>
                  </a:solidFill>
                </a:ln>
              </a:rPr>
              <a:t>ABOUT FORM</a:t>
            </a:r>
          </a:p>
          <a:p>
            <a:pPr algn="l">
              <a:buFont typeface="Arial" pitchFamily="34" charset="0"/>
              <a:buChar char="•"/>
            </a:pPr>
            <a:r>
              <a:rPr lang="en-US" sz="2800" dirty="0" smtClean="0">
                <a:ln>
                  <a:solidFill>
                    <a:schemeClr val="accent2">
                      <a:lumMod val="60000"/>
                      <a:lumOff val="40000"/>
                    </a:schemeClr>
                  </a:solidFill>
                </a:ln>
              </a:rPr>
              <a:t>  VOTING REGISTER FORM</a:t>
            </a:r>
          </a:p>
          <a:p>
            <a:pPr algn="l">
              <a:buFont typeface="Arial" pitchFamily="34" charset="0"/>
              <a:buChar char="•"/>
            </a:pPr>
            <a:r>
              <a:rPr lang="en-US" sz="2800" dirty="0" smtClean="0">
                <a:ln>
                  <a:solidFill>
                    <a:schemeClr val="accent2">
                      <a:lumMod val="60000"/>
                      <a:lumOff val="40000"/>
                    </a:schemeClr>
                  </a:solidFill>
                </a:ln>
              </a:rPr>
              <a:t>  VOTING CITIZEN FORM</a:t>
            </a:r>
          </a:p>
          <a:p>
            <a:pPr algn="l">
              <a:buFont typeface="Arial" pitchFamily="34" charset="0"/>
              <a:buChar char="•"/>
            </a:pPr>
            <a:r>
              <a:rPr lang="en-US" sz="2800" dirty="0" smtClean="0">
                <a:ln>
                  <a:solidFill>
                    <a:schemeClr val="accent2">
                      <a:lumMod val="60000"/>
                      <a:lumOff val="40000"/>
                    </a:schemeClr>
                  </a:solidFill>
                </a:ln>
              </a:rPr>
              <a:t>  VOTING POLLING FORM</a:t>
            </a:r>
          </a:p>
          <a:p>
            <a:pPr algn="l">
              <a:buFont typeface="Arial" pitchFamily="34" charset="0"/>
              <a:buChar char="•"/>
            </a:pPr>
            <a:r>
              <a:rPr lang="en-US" sz="2800" dirty="0" smtClean="0">
                <a:ln>
                  <a:solidFill>
                    <a:schemeClr val="accent2">
                      <a:lumMod val="60000"/>
                      <a:lumOff val="40000"/>
                    </a:schemeClr>
                  </a:solidFill>
                </a:ln>
              </a:rPr>
              <a:t>  VOTING CANDIDATE REGISTER FORM  </a:t>
            </a:r>
          </a:p>
          <a:p>
            <a:pPr algn="l">
              <a:buFont typeface="Arial" pitchFamily="34" charset="0"/>
              <a:buChar char="•"/>
            </a:pPr>
            <a:r>
              <a:rPr lang="en-US" sz="2800" dirty="0" smtClean="0">
                <a:ln>
                  <a:solidFill>
                    <a:schemeClr val="accent2">
                      <a:lumMod val="60000"/>
                      <a:lumOff val="40000"/>
                    </a:schemeClr>
                  </a:solidFill>
                </a:ln>
              </a:rPr>
              <a:t>  VOTING CANDIDATE DETAILS FORM</a:t>
            </a:r>
          </a:p>
          <a:p>
            <a:pPr algn="l">
              <a:buFont typeface="Arial" pitchFamily="34" charset="0"/>
              <a:buChar char="•"/>
            </a:pPr>
            <a:r>
              <a:rPr lang="en-US" sz="2800" dirty="0" smtClean="0">
                <a:ln>
                  <a:solidFill>
                    <a:schemeClr val="accent2">
                      <a:lumMod val="60000"/>
                      <a:lumOff val="40000"/>
                    </a:schemeClr>
                  </a:solidFill>
                </a:ln>
              </a:rPr>
              <a:t>  VOTING RESULT FORM</a:t>
            </a:r>
          </a:p>
          <a:p>
            <a:pPr algn="l">
              <a:buFont typeface="Arial" pitchFamily="34" charset="0"/>
              <a:buChar char="•"/>
            </a:pPr>
            <a:r>
              <a:rPr lang="en-US" sz="2800" dirty="0" smtClean="0">
                <a:ln>
                  <a:solidFill>
                    <a:schemeClr val="accent2">
                      <a:lumMod val="60000"/>
                      <a:lumOff val="40000"/>
                    </a:schemeClr>
                  </a:solidFill>
                </a:ln>
              </a:rPr>
              <a:t>  VOTING CONFIRMATION FORM</a:t>
            </a:r>
          </a:p>
          <a:p>
            <a:pPr algn="l">
              <a:buFont typeface="Arial" pitchFamily="34" charset="0"/>
              <a:buChar char="•"/>
            </a:pPr>
            <a:endParaRPr lang="en-US" b="1" dirty="0" smtClean="0"/>
          </a:p>
          <a:p>
            <a:endParaRPr lang="en-US" dirty="0" smtClean="0"/>
          </a:p>
          <a:p>
            <a:endParaRPr lang="en-US" dirty="0" smtClean="0"/>
          </a:p>
          <a:p>
            <a:endParaRPr lang="en-US" dirty="0"/>
          </a:p>
        </p:txBody>
      </p:sp>
    </p:spTree>
  </p:cSld>
  <p:clrMapOvr>
    <a:masterClrMapping/>
  </p:clrMapOvr>
  <p:transition spd="slow">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Cambria" pitchFamily="18" charset="0"/>
              </a:rPr>
              <a:t>ABOUT FORM</a:t>
            </a:r>
            <a:endParaRPr lang="en-US" dirty="0">
              <a:latin typeface="Cambria" pitchFamily="18" charset="0"/>
            </a:endParaRPr>
          </a:p>
        </p:txBody>
      </p:sp>
      <p:pic>
        <p:nvPicPr>
          <p:cNvPr id="1028" name="Picture 4"/>
          <p:cNvPicPr>
            <a:picLocks noGrp="1" noChangeAspect="1" noChangeArrowheads="1"/>
          </p:cNvPicPr>
          <p:nvPr>
            <p:ph idx="1"/>
          </p:nvPr>
        </p:nvPicPr>
        <p:blipFill>
          <a:blip r:embed="rId2" cstate="prin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latin typeface="Cambria" pitchFamily="18" charset="0"/>
              </a:rPr>
              <a:t>ONLINE VOTING REGISTER FORM</a:t>
            </a:r>
            <a:endParaRPr lang="en-US" dirty="0">
              <a:latin typeface="Cambria" pitchFamily="18" charset="0"/>
            </a:endParaRPr>
          </a:p>
        </p:txBody>
      </p:sp>
      <p:pic>
        <p:nvPicPr>
          <p:cNvPr id="5122" name="Picture 2"/>
          <p:cNvPicPr>
            <a:picLocks noGrp="1" noChangeAspect="1" noChangeArrowheads="1"/>
          </p:cNvPicPr>
          <p:nvPr>
            <p:ph idx="1"/>
          </p:nvPr>
        </p:nvPicPr>
        <p:blipFill>
          <a:blip r:embed="rId2" cstate="prin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Cambria" pitchFamily="18" charset="0"/>
              </a:rPr>
              <a:t>ONLINE VOTING CITIZEN FORM</a:t>
            </a:r>
            <a:endParaRPr lang="en-US" dirty="0">
              <a:latin typeface="Cambria" pitchFamily="18" charset="0"/>
            </a:endParaRPr>
          </a:p>
        </p:txBody>
      </p:sp>
      <p:pic>
        <p:nvPicPr>
          <p:cNvPr id="2052" name="Picture 4"/>
          <p:cNvPicPr>
            <a:picLocks noGrp="1" noChangeAspect="1" noChangeArrowheads="1"/>
          </p:cNvPicPr>
          <p:nvPr>
            <p:ph idx="1"/>
          </p:nvPr>
        </p:nvPicPr>
        <p:blipFill>
          <a:blip r:embed="rId2" cstate="prin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TABLE OF CONTENT</a:t>
            </a:r>
            <a:endParaRPr lang="en-US" dirty="0">
              <a:latin typeface="Cambria" pitchFamily="18" charset="0"/>
            </a:endParaRPr>
          </a:p>
        </p:txBody>
      </p:sp>
      <p:graphicFrame>
        <p:nvGraphicFramePr>
          <p:cNvPr id="4" name="Content Placeholder 3"/>
          <p:cNvGraphicFramePr>
            <a:graphicFrameLocks noGrp="1"/>
          </p:cNvGraphicFramePr>
          <p:nvPr>
            <p:ph idx="1"/>
          </p:nvPr>
        </p:nvGraphicFramePr>
        <p:xfrm>
          <a:off x="1219200" y="1447800"/>
          <a:ext cx="6705600" cy="5207000"/>
        </p:xfrm>
        <a:graphic>
          <a:graphicData uri="http://schemas.openxmlformats.org/drawingml/2006/table">
            <a:tbl>
              <a:tblPr firstRow="1" bandRow="1">
                <a:tableStyleId>{073A0DAA-6AF3-43AB-8588-CEC1D06C72B9}</a:tableStyleId>
              </a:tblPr>
              <a:tblGrid>
                <a:gridCol w="1322232"/>
                <a:gridCol w="5383368"/>
              </a:tblGrid>
              <a:tr h="370840">
                <a:tc>
                  <a:txBody>
                    <a:bodyPr/>
                    <a:lstStyle/>
                    <a:p>
                      <a:pPr algn="ctr"/>
                      <a:r>
                        <a:rPr lang="en-US" dirty="0" err="1" smtClean="0">
                          <a:latin typeface="Engravers MT" pitchFamily="18" charset="0"/>
                        </a:rPr>
                        <a:t>S.No</a:t>
                      </a:r>
                      <a:endParaRPr lang="en-US" dirty="0">
                        <a:latin typeface="Engravers MT" pitchFamily="18" charset="0"/>
                      </a:endParaRPr>
                    </a:p>
                  </a:txBody>
                  <a:tcPr/>
                </a:tc>
                <a:tc>
                  <a:txBody>
                    <a:bodyPr/>
                    <a:lstStyle/>
                    <a:p>
                      <a:pPr algn="l"/>
                      <a:r>
                        <a:rPr lang="en-US" dirty="0" smtClean="0">
                          <a:latin typeface="Engravers MT" pitchFamily="18" charset="0"/>
                        </a:rPr>
                        <a:t>       Topic</a:t>
                      </a:r>
                      <a:endParaRPr lang="en-US" dirty="0">
                        <a:latin typeface="Engravers MT" pitchFamily="18" charset="0"/>
                      </a:endParaRPr>
                    </a:p>
                  </a:txBody>
                  <a:tcPr/>
                </a:tc>
              </a:tr>
              <a:tr h="391160">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1.</a:t>
                      </a:r>
                      <a:endParaRPr lang="en-US" dirty="0"/>
                    </a:p>
                  </a:txBody>
                  <a:tcPr/>
                </a:tc>
                <a:tc>
                  <a:txBody>
                    <a:bodyPr/>
                    <a:lstStyle/>
                    <a:p>
                      <a:pPr algn="l"/>
                      <a:r>
                        <a:rPr lang="en-US" dirty="0" smtClean="0"/>
                        <a:t>   Abstract</a:t>
                      </a:r>
                      <a:endParaRPr lang="en-US" dirty="0"/>
                    </a:p>
                  </a:txBody>
                  <a:tcPr/>
                </a:tc>
              </a:tr>
              <a:tr h="370840">
                <a:tc>
                  <a:txBody>
                    <a:bodyPr/>
                    <a:lstStyle/>
                    <a:p>
                      <a:pPr algn="ctr"/>
                      <a:r>
                        <a:rPr lang="en-US" dirty="0" smtClean="0"/>
                        <a:t>2.</a:t>
                      </a:r>
                      <a:endParaRPr lang="en-US" dirty="0"/>
                    </a:p>
                  </a:txBody>
                  <a:tcPr/>
                </a:tc>
                <a:tc>
                  <a:txBody>
                    <a:bodyPr/>
                    <a:lstStyle/>
                    <a:p>
                      <a:pPr algn="l"/>
                      <a:r>
                        <a:rPr lang="en-US" dirty="0" smtClean="0"/>
                        <a:t>   Software Requirements</a:t>
                      </a:r>
                      <a:endParaRPr lang="en-US" dirty="0"/>
                    </a:p>
                  </a:txBody>
                  <a:tcPr/>
                </a:tc>
              </a:tr>
              <a:tr h="370840">
                <a:tc>
                  <a:txBody>
                    <a:bodyPr/>
                    <a:lstStyle/>
                    <a:p>
                      <a:pPr algn="ctr"/>
                      <a:r>
                        <a:rPr lang="en-US" dirty="0" smtClean="0"/>
                        <a:t>3.</a:t>
                      </a:r>
                      <a:endParaRPr lang="en-US" dirty="0"/>
                    </a:p>
                  </a:txBody>
                  <a:tcPr/>
                </a:tc>
                <a:tc>
                  <a:txBody>
                    <a:bodyPr/>
                    <a:lstStyle/>
                    <a:p>
                      <a:pPr algn="l"/>
                      <a:r>
                        <a:rPr lang="en-US" dirty="0" smtClean="0"/>
                        <a:t>   </a:t>
                      </a:r>
                      <a:r>
                        <a:rPr lang="en-US" dirty="0" err="1" smtClean="0"/>
                        <a:t>HardWare</a:t>
                      </a:r>
                      <a:r>
                        <a:rPr lang="en-US" baseline="0" dirty="0" smtClean="0"/>
                        <a:t> Requirements</a:t>
                      </a:r>
                      <a:endParaRPr lang="en-US" dirty="0"/>
                    </a:p>
                  </a:txBody>
                  <a:tcPr/>
                </a:tc>
              </a:tr>
              <a:tr h="355600">
                <a:tc>
                  <a:txBody>
                    <a:bodyPr/>
                    <a:lstStyle/>
                    <a:p>
                      <a:pPr algn="ctr"/>
                      <a:r>
                        <a:rPr lang="en-US" dirty="0" smtClean="0"/>
                        <a:t>4.</a:t>
                      </a:r>
                      <a:endParaRPr lang="en-US" dirty="0"/>
                    </a:p>
                  </a:txBody>
                  <a:tcPr/>
                </a:tc>
                <a:tc>
                  <a:txBody>
                    <a:bodyPr/>
                    <a:lstStyle/>
                    <a:p>
                      <a:pPr algn="l"/>
                      <a:r>
                        <a:rPr lang="en-US" dirty="0" smtClean="0"/>
                        <a:t>   About working</a:t>
                      </a:r>
                      <a:endParaRPr lang="en-US" dirty="0"/>
                    </a:p>
                  </a:txBody>
                  <a:tcPr/>
                </a:tc>
              </a:tr>
              <a:tr h="370840">
                <a:tc>
                  <a:txBody>
                    <a:bodyPr/>
                    <a:lstStyle/>
                    <a:p>
                      <a:pPr algn="ctr"/>
                      <a:r>
                        <a:rPr lang="en-US" dirty="0" smtClean="0"/>
                        <a:t>5.</a:t>
                      </a:r>
                      <a:endParaRPr lang="en-US" dirty="0"/>
                    </a:p>
                  </a:txBody>
                  <a:tcPr/>
                </a:tc>
                <a:tc>
                  <a:txBody>
                    <a:bodyPr/>
                    <a:lstStyle/>
                    <a:p>
                      <a:pPr algn="l"/>
                      <a:r>
                        <a:rPr lang="en-US" dirty="0" smtClean="0"/>
                        <a:t>   Goals</a:t>
                      </a:r>
                      <a:r>
                        <a:rPr lang="en-US" baseline="0" dirty="0" smtClean="0"/>
                        <a:t> of Proposed System</a:t>
                      </a:r>
                      <a:endParaRPr lang="en-US" dirty="0"/>
                    </a:p>
                  </a:txBody>
                  <a:tcPr/>
                </a:tc>
              </a:tr>
              <a:tr h="370840">
                <a:tc>
                  <a:txBody>
                    <a:bodyPr/>
                    <a:lstStyle/>
                    <a:p>
                      <a:pPr algn="ctr"/>
                      <a:r>
                        <a:rPr lang="en-US" dirty="0" smtClean="0"/>
                        <a:t>6.</a:t>
                      </a:r>
                      <a:endParaRPr lang="en-US" dirty="0"/>
                    </a:p>
                  </a:txBody>
                  <a:tcPr/>
                </a:tc>
                <a:tc>
                  <a:txBody>
                    <a:bodyPr/>
                    <a:lstStyle/>
                    <a:p>
                      <a:pPr algn="l"/>
                      <a:r>
                        <a:rPr lang="en-US" dirty="0" smtClean="0"/>
                        <a:t>   Online Voting contains:</a:t>
                      </a:r>
                    </a:p>
                  </a:txBody>
                  <a:tcPr/>
                </a:tc>
              </a:tr>
              <a:tr h="370840">
                <a:tc>
                  <a:txBody>
                    <a:bodyPr/>
                    <a:lstStyle/>
                    <a:p>
                      <a:pPr algn="ctr"/>
                      <a:r>
                        <a:rPr lang="en-US" dirty="0" smtClean="0"/>
                        <a:t>7.</a:t>
                      </a:r>
                      <a:endParaRPr lang="en-US" dirty="0"/>
                    </a:p>
                  </a:txBody>
                  <a:tcPr/>
                </a:tc>
                <a:tc>
                  <a:txBody>
                    <a:bodyPr/>
                    <a:lstStyle/>
                    <a:p>
                      <a:pPr algn="l"/>
                      <a:r>
                        <a:rPr lang="en-US" dirty="0" smtClean="0"/>
                        <a:t>   Various Operation</a:t>
                      </a:r>
                      <a:endParaRPr lang="en-US" dirty="0"/>
                    </a:p>
                  </a:txBody>
                  <a:tcPr/>
                </a:tc>
              </a:tr>
              <a:tr h="370840">
                <a:tc>
                  <a:txBody>
                    <a:bodyPr/>
                    <a:lstStyle/>
                    <a:p>
                      <a:pPr algn="ctr"/>
                      <a:r>
                        <a:rPr lang="en-US" dirty="0" smtClean="0"/>
                        <a:t>8.</a:t>
                      </a:r>
                      <a:endParaRPr lang="en-US" dirty="0"/>
                    </a:p>
                  </a:txBody>
                  <a:tcPr/>
                </a:tc>
                <a:tc>
                  <a:txBody>
                    <a:bodyPr/>
                    <a:lstStyle/>
                    <a:p>
                      <a:pPr algn="l"/>
                      <a:r>
                        <a:rPr lang="en-US" dirty="0" smtClean="0"/>
                        <a:t>   User Characteristics</a:t>
                      </a:r>
                      <a:endParaRPr lang="en-US" dirty="0"/>
                    </a:p>
                  </a:txBody>
                  <a:tcPr/>
                </a:tc>
              </a:tr>
              <a:tr h="370840">
                <a:tc>
                  <a:txBody>
                    <a:bodyPr/>
                    <a:lstStyle/>
                    <a:p>
                      <a:pPr algn="ctr"/>
                      <a:r>
                        <a:rPr lang="en-US" dirty="0" smtClean="0"/>
                        <a:t>9.</a:t>
                      </a:r>
                      <a:endParaRPr lang="en-US" dirty="0"/>
                    </a:p>
                  </a:txBody>
                  <a:tcPr/>
                </a:tc>
                <a:tc>
                  <a:txBody>
                    <a:bodyPr/>
                    <a:lstStyle/>
                    <a:p>
                      <a:pPr algn="l"/>
                      <a:r>
                        <a:rPr lang="en-US" dirty="0" smtClean="0"/>
                        <a:t>   Advantages</a:t>
                      </a:r>
                      <a:endParaRPr lang="en-US" dirty="0"/>
                    </a:p>
                  </a:txBody>
                  <a:tcPr/>
                </a:tc>
              </a:tr>
              <a:tr h="370840">
                <a:tc>
                  <a:txBody>
                    <a:bodyPr/>
                    <a:lstStyle/>
                    <a:p>
                      <a:pPr algn="ctr"/>
                      <a:r>
                        <a:rPr lang="en-US" dirty="0" smtClean="0"/>
                        <a:t>10.</a:t>
                      </a:r>
                      <a:endParaRPr lang="en-US" dirty="0"/>
                    </a:p>
                  </a:txBody>
                  <a:tcPr/>
                </a:tc>
                <a:tc>
                  <a:txBody>
                    <a:bodyPr/>
                    <a:lstStyle/>
                    <a:p>
                      <a:pPr algn="l"/>
                      <a:r>
                        <a:rPr lang="en-US" dirty="0" smtClean="0"/>
                        <a:t>   Modules</a:t>
                      </a:r>
                      <a:endParaRPr lang="en-US" dirty="0"/>
                    </a:p>
                  </a:txBody>
                  <a:tcPr/>
                </a:tc>
              </a:tr>
              <a:tr h="370840">
                <a:tc>
                  <a:txBody>
                    <a:bodyPr/>
                    <a:lstStyle/>
                    <a:p>
                      <a:pPr algn="ctr"/>
                      <a:r>
                        <a:rPr lang="en-US" dirty="0" smtClean="0"/>
                        <a:t>11.</a:t>
                      </a:r>
                      <a:endParaRPr lang="en-US" dirty="0"/>
                    </a:p>
                  </a:txBody>
                  <a:tcPr/>
                </a:tc>
                <a:tc>
                  <a:txBody>
                    <a:bodyPr/>
                    <a:lstStyle/>
                    <a:p>
                      <a:pPr algn="l"/>
                      <a:r>
                        <a:rPr lang="en-US" dirty="0" smtClean="0"/>
                        <a:t>   Screen Shots</a:t>
                      </a:r>
                      <a:endParaRPr lang="en-US" dirty="0"/>
                    </a:p>
                  </a:txBody>
                  <a:tcPr/>
                </a:tc>
              </a:tr>
              <a:tr h="370840">
                <a:tc>
                  <a:txBody>
                    <a:bodyPr/>
                    <a:lstStyle/>
                    <a:p>
                      <a:pPr algn="ctr"/>
                      <a:r>
                        <a:rPr lang="en-US" dirty="0" smtClean="0"/>
                        <a:t>12.</a:t>
                      </a:r>
                      <a:endParaRPr lang="en-US" dirty="0"/>
                    </a:p>
                  </a:txBody>
                  <a:tcPr/>
                </a:tc>
                <a:tc>
                  <a:txBody>
                    <a:bodyPr/>
                    <a:lstStyle/>
                    <a:p>
                      <a:pPr algn="l"/>
                      <a:r>
                        <a:rPr lang="en-US" dirty="0" smtClean="0"/>
                        <a:t>   Conclusion</a:t>
                      </a:r>
                      <a:endParaRPr lang="en-US" dirty="0"/>
                    </a:p>
                  </a:txBody>
                  <a:tcPr/>
                </a:tc>
              </a:tr>
            </a:tbl>
          </a:graphicData>
        </a:graphic>
      </p:graphicFrame>
    </p:spTree>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Cambria" pitchFamily="18" charset="0"/>
              </a:rPr>
              <a:t>ONLINE VOTING POLLING FORM</a:t>
            </a:r>
            <a:endParaRPr lang="en-US" dirty="0">
              <a:latin typeface="Cambria" pitchFamily="18" charset="0"/>
            </a:endParaRPr>
          </a:p>
        </p:txBody>
      </p:sp>
      <p:pic>
        <p:nvPicPr>
          <p:cNvPr id="6146" name="Picture 2"/>
          <p:cNvPicPr>
            <a:picLocks noGrp="1" noChangeAspect="1" noChangeArrowheads="1"/>
          </p:cNvPicPr>
          <p:nvPr>
            <p:ph idx="1"/>
          </p:nvPr>
        </p:nvPicPr>
        <p:blipFill>
          <a:blip r:embed="rId2" cstate="prin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Cambria" pitchFamily="18" charset="0"/>
              </a:rPr>
              <a:t>VOTING CANDIDATE INFO FORM</a:t>
            </a:r>
            <a:endParaRPr lang="en-US" sz="3600" dirty="0">
              <a:latin typeface="Cambria" pitchFamily="18" charset="0"/>
            </a:endParaRPr>
          </a:p>
        </p:txBody>
      </p:sp>
      <p:pic>
        <p:nvPicPr>
          <p:cNvPr id="8194" name="Picture 2"/>
          <p:cNvPicPr>
            <a:picLocks noGrp="1" noChangeAspect="1" noChangeArrowheads="1"/>
          </p:cNvPicPr>
          <p:nvPr>
            <p:ph idx="1"/>
          </p:nvPr>
        </p:nvPicPr>
        <p:blipFill>
          <a:blip r:embed="rId2" cstate="prin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latin typeface="Cambria" pitchFamily="18" charset="0"/>
              </a:rPr>
              <a:t>VOTING CANDIDATE DETAIL FORM</a:t>
            </a:r>
            <a:endParaRPr lang="en-US" dirty="0">
              <a:latin typeface="Cambria"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52400" y="1447800"/>
            <a:ext cx="8780724" cy="5257800"/>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RESULT FORM</a:t>
            </a:r>
            <a:endParaRPr lang="en-US" dirty="0">
              <a:latin typeface="Cambria"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228600" y="1600200"/>
            <a:ext cx="8674100" cy="5105400"/>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Cambria" pitchFamily="18" charset="0"/>
              </a:rPr>
              <a:t>CONFIRMATION E-MAIL</a:t>
            </a:r>
            <a:endParaRPr lang="en-US" dirty="0">
              <a:latin typeface="Cambria" pitchFamily="18" charset="0"/>
            </a:endParaRPr>
          </a:p>
        </p:txBody>
      </p:sp>
      <p:pic>
        <p:nvPicPr>
          <p:cNvPr id="3075" name="Picture 3"/>
          <p:cNvPicPr>
            <a:picLocks noGrp="1" noChangeAspect="1" noChangeArrowheads="1"/>
          </p:cNvPicPr>
          <p:nvPr>
            <p:ph idx="1"/>
          </p:nvPr>
        </p:nvPicPr>
        <p:blipFill>
          <a:blip r:embed="rId2" cstate="prin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33400"/>
            <a:ext cx="8305800" cy="5592763"/>
          </a:xfrm>
          <a:ln cmpd="dbl">
            <a:solidFill>
              <a:schemeClr val="tx1"/>
            </a:solidFill>
          </a:ln>
        </p:spPr>
        <p:txBody>
          <a:bodyPr>
            <a:noAutofit/>
          </a:bodyPr>
          <a:lstStyle/>
          <a:p>
            <a:pPr algn="ctr">
              <a:lnSpc>
                <a:spcPct val="90000"/>
              </a:lnSpc>
              <a:buNone/>
            </a:pPr>
            <a:endParaRPr lang="en-US" sz="2800" b="1" u="sng" dirty="0" smtClean="0">
              <a:latin typeface="Cambria" pitchFamily="18" charset="0"/>
              <a:cs typeface="Times New Roman" pitchFamily="18" charset="0"/>
            </a:endParaRPr>
          </a:p>
          <a:p>
            <a:pPr algn="ctr">
              <a:lnSpc>
                <a:spcPct val="90000"/>
              </a:lnSpc>
              <a:buNone/>
            </a:pPr>
            <a:r>
              <a:rPr lang="en-US" sz="3600" b="1" u="sng" dirty="0" smtClean="0">
                <a:latin typeface="Cambria" pitchFamily="18" charset="0"/>
                <a:cs typeface="Times New Roman" pitchFamily="18" charset="0"/>
              </a:rPr>
              <a:t>CONCLUSION</a:t>
            </a:r>
            <a:endParaRPr lang="en-US" sz="3600" u="sng" dirty="0" smtClean="0">
              <a:latin typeface="Cambria" pitchFamily="18" charset="0"/>
              <a:cs typeface="Times New Roman" pitchFamily="18" charset="0"/>
            </a:endParaRPr>
          </a:p>
          <a:p>
            <a:pPr>
              <a:lnSpc>
                <a:spcPct val="90000"/>
              </a:lnSpc>
              <a:buNone/>
            </a:pPr>
            <a:r>
              <a:rPr lang="en-US" sz="2800" dirty="0" smtClean="0">
                <a:latin typeface="Times New Roman" pitchFamily="18" charset="0"/>
                <a:cs typeface="Times New Roman" pitchFamily="18" charset="0"/>
              </a:rPr>
              <a:t>                                    </a:t>
            </a:r>
          </a:p>
          <a:p>
            <a:pPr algn="just">
              <a:lnSpc>
                <a:spcPct val="90000"/>
              </a:lnSpc>
            </a:pPr>
            <a:r>
              <a:rPr lang="en-US" sz="2800" b="1" dirty="0" smtClean="0">
                <a:latin typeface="Times New Roman" pitchFamily="18" charset="0"/>
                <a:cs typeface="Times New Roman" pitchFamily="18" charset="0"/>
              </a:rPr>
              <a:t>	</a:t>
            </a:r>
            <a:r>
              <a:rPr lang="en-US" sz="2800" b="1" dirty="0" smtClean="0">
                <a:ln>
                  <a:solidFill>
                    <a:srgbClr val="92D050"/>
                  </a:solidFill>
                </a:ln>
                <a:latin typeface="Times New Roman" pitchFamily="18" charset="0"/>
                <a:cs typeface="Times New Roman" pitchFamily="18" charset="0"/>
              </a:rPr>
              <a:t>Generally voting has to be perform by user by going to the voting center. Many users like army person or NRI cannot come to the voting place.</a:t>
            </a:r>
          </a:p>
          <a:p>
            <a:pPr algn="just">
              <a:lnSpc>
                <a:spcPct val="90000"/>
              </a:lnSpc>
            </a:pPr>
            <a:endParaRPr lang="en-US" sz="2800" b="1" dirty="0" smtClean="0">
              <a:ln>
                <a:solidFill>
                  <a:srgbClr val="92D050"/>
                </a:solidFill>
              </a:ln>
              <a:latin typeface="Times New Roman" pitchFamily="18" charset="0"/>
              <a:cs typeface="Times New Roman" pitchFamily="18" charset="0"/>
            </a:endParaRPr>
          </a:p>
          <a:p>
            <a:pPr algn="just">
              <a:lnSpc>
                <a:spcPct val="90000"/>
              </a:lnSpc>
            </a:pPr>
            <a:r>
              <a:rPr lang="en-US" sz="2800" b="1" dirty="0" smtClean="0">
                <a:ln>
                  <a:solidFill>
                    <a:srgbClr val="92D050"/>
                  </a:solidFill>
                </a:ln>
                <a:latin typeface="Times New Roman" pitchFamily="18" charset="0"/>
                <a:cs typeface="Times New Roman" pitchFamily="18" charset="0"/>
              </a:rPr>
              <a:t>  	Therefore we have to implement a online voting system by which the users can vote over the online. It is one of the greatest advantage for NRI and person who go outside the country they  can vote on online by our software</a:t>
            </a:r>
            <a:r>
              <a:rPr lang="en-US" sz="2800" dirty="0" smtClean="0">
                <a:ln>
                  <a:solidFill>
                    <a:srgbClr val="92D050"/>
                  </a:solidFill>
                </a:ln>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06947"/>
            <a:ext cx="7772400" cy="769441"/>
          </a:xfrm>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www.google.com</a:t>
            </a:r>
            <a:endParaRPr lang="en-US" dirty="0" smtClean="0"/>
          </a:p>
          <a:p>
            <a:r>
              <a:rPr lang="en-US" dirty="0" smtClean="0">
                <a:hlinkClick r:id="rId3"/>
              </a:rPr>
              <a:t>www.wikipedia.com</a:t>
            </a:r>
            <a:endParaRPr lang="en-US" dirty="0" smtClean="0"/>
          </a:p>
          <a:p>
            <a:r>
              <a:rPr lang="en-US" dirty="0" smtClean="0">
                <a:hlinkClick r:id="rId4"/>
              </a:rPr>
              <a:t>www.studymafia.org</a:t>
            </a:r>
            <a:endParaRPr lang="en-US" dirty="0" smtClean="0"/>
          </a:p>
          <a:p>
            <a:pPr>
              <a:buNone/>
            </a:pPr>
            <a:endParaRPr lang="en-US" dirty="0"/>
          </a:p>
        </p:txBody>
      </p:sp>
    </p:spTree>
  </p:cSld>
  <p:clrMapOvr>
    <a:masterClrMapping/>
  </p:clrMapOvr>
  <p:transition spd="slow">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a:t>Thank You</a:t>
            </a:r>
            <a:endParaRPr lang="en-US" sz="9600" dirty="0"/>
          </a:p>
        </p:txBody>
      </p:sp>
    </p:spTree>
  </p:cSld>
  <p:clrMapOvr>
    <a:masterClrMapping/>
  </p:clrMapOvr>
  <p:transition spd="slow">
    <p:cover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ABSTRACT  (</a:t>
            </a:r>
            <a:r>
              <a:rPr lang="en-US" dirty="0" err="1" smtClean="0">
                <a:latin typeface="Cambria" pitchFamily="18" charset="0"/>
              </a:rPr>
              <a:t>i</a:t>
            </a:r>
            <a:r>
              <a:rPr lang="en-US" dirty="0" smtClean="0">
                <a:latin typeface="Cambria" pitchFamily="18" charset="0"/>
              </a:rPr>
              <a:t>)</a:t>
            </a:r>
            <a:endParaRPr lang="en-US" dirty="0">
              <a:latin typeface="Cambria" pitchFamily="18" charset="0"/>
            </a:endParaRPr>
          </a:p>
        </p:txBody>
      </p:sp>
      <p:sp>
        <p:nvSpPr>
          <p:cNvPr id="3" name="Content Placeholder 2"/>
          <p:cNvSpPr>
            <a:spLocks noGrp="1"/>
          </p:cNvSpPr>
          <p:nvPr>
            <p:ph idx="1"/>
          </p:nvPr>
        </p:nvSpPr>
        <p:spPr>
          <a:ln cmpd="dbl">
            <a:solidFill>
              <a:schemeClr val="tx1"/>
            </a:solidFill>
          </a:ln>
        </p:spPr>
        <p:txBody>
          <a:bodyPr>
            <a:normAutofit fontScale="92500" lnSpcReduction="20000"/>
          </a:bodyPr>
          <a:lstStyle/>
          <a:p>
            <a:pPr algn="just">
              <a:buNone/>
            </a:pP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r>
              <a:rPr lang="en-US" sz="2800" dirty="0" smtClean="0">
                <a:ln>
                  <a:solidFill>
                    <a:schemeClr val="accent2">
                      <a:lumMod val="60000"/>
                      <a:lumOff val="40000"/>
                    </a:schemeClr>
                  </a:solidFill>
                </a:ln>
                <a:latin typeface="Times New Roman" pitchFamily="18" charset="0"/>
                <a:cs typeface="Times New Roman" pitchFamily="18" charset="0"/>
              </a:rPr>
              <a:t>We are developing an on-line voting system by taking advantage of the centralized database with a web interface. The main concept of this project is to build a website, which should be able to allow people to cast their vote by online.</a:t>
            </a:r>
            <a:r>
              <a:rPr lang="en-US" sz="2800" b="1" dirty="0" smtClean="0">
                <a:ln>
                  <a:solidFill>
                    <a:schemeClr val="accent2">
                      <a:lumMod val="60000"/>
                      <a:lumOff val="40000"/>
                    </a:schemeClr>
                  </a:solidFill>
                </a:ln>
                <a:latin typeface="Times New Roman" pitchFamily="18" charset="0"/>
                <a:cs typeface="Times New Roman" pitchFamily="18" charset="0"/>
              </a:rPr>
              <a:t> </a:t>
            </a:r>
          </a:p>
          <a:p>
            <a:pPr algn="just">
              <a:buNone/>
            </a:pPr>
            <a:r>
              <a:rPr lang="en-US" sz="2800" b="1" dirty="0" smtClean="0">
                <a:ln>
                  <a:solidFill>
                    <a:schemeClr val="accent2">
                      <a:lumMod val="60000"/>
                      <a:lumOff val="40000"/>
                    </a:schemeClr>
                  </a:solidFill>
                </a:ln>
                <a:latin typeface="Times New Roman" pitchFamily="18" charset="0"/>
                <a:cs typeface="Times New Roman" pitchFamily="18" charset="0"/>
              </a:rPr>
              <a:t>		</a:t>
            </a:r>
          </a:p>
          <a:p>
            <a:pPr algn="just"/>
            <a:r>
              <a:rPr lang="en-US" sz="2800" b="1" dirty="0" smtClean="0">
                <a:ln>
                  <a:solidFill>
                    <a:schemeClr val="accent2">
                      <a:lumMod val="60000"/>
                      <a:lumOff val="40000"/>
                    </a:schemeClr>
                  </a:solidFill>
                </a:ln>
                <a:latin typeface="Times New Roman" pitchFamily="18" charset="0"/>
                <a:cs typeface="Times New Roman" pitchFamily="18" charset="0"/>
              </a:rPr>
              <a:t>		</a:t>
            </a:r>
            <a:r>
              <a:rPr lang="en-US" sz="2800" dirty="0" smtClean="0">
                <a:ln>
                  <a:solidFill>
                    <a:schemeClr val="accent2">
                      <a:lumMod val="60000"/>
                      <a:lumOff val="40000"/>
                    </a:schemeClr>
                  </a:solidFill>
                </a:ln>
                <a:latin typeface="Times New Roman" pitchFamily="18" charset="0"/>
                <a:cs typeface="Times New Roman" pitchFamily="18" charset="0"/>
              </a:rPr>
              <a:t>Time saving, working load</a:t>
            </a:r>
            <a:r>
              <a:rPr lang="en-US" sz="2800" b="1" dirty="0" smtClean="0">
                <a:ln>
                  <a:solidFill>
                    <a:schemeClr val="accent2">
                      <a:lumMod val="60000"/>
                      <a:lumOff val="40000"/>
                    </a:schemeClr>
                  </a:solidFill>
                </a:ln>
                <a:latin typeface="Times New Roman" pitchFamily="18" charset="0"/>
                <a:cs typeface="Times New Roman" pitchFamily="18" charset="0"/>
              </a:rPr>
              <a:t> </a:t>
            </a:r>
            <a:r>
              <a:rPr lang="en-US" sz="2800" dirty="0" smtClean="0">
                <a:ln>
                  <a:solidFill>
                    <a:schemeClr val="accent2">
                      <a:lumMod val="60000"/>
                      <a:lumOff val="40000"/>
                    </a:schemeClr>
                  </a:solidFill>
                </a:ln>
                <a:latin typeface="Times New Roman" pitchFamily="18" charset="0"/>
                <a:cs typeface="Times New Roman" pitchFamily="18" charset="0"/>
              </a:rPr>
              <a:t>reduced, information available at time and it provide security for the data. During the election, the election commission of India has introduced a new method of polling by online voting system (OVS).</a:t>
            </a:r>
            <a:r>
              <a:rPr lang="en-US" sz="2800" b="1" dirty="0" smtClean="0">
                <a:ln>
                  <a:solidFill>
                    <a:schemeClr val="accent2">
                      <a:lumMod val="60000"/>
                      <a:lumOff val="40000"/>
                    </a:schemeClr>
                  </a:solidFill>
                </a:ln>
                <a:latin typeface="Times New Roman" pitchFamily="18" charset="0"/>
                <a:cs typeface="Times New Roman" pitchFamily="18" charset="0"/>
              </a:rPr>
              <a:t> </a:t>
            </a:r>
            <a:r>
              <a:rPr lang="en-US" sz="2800" dirty="0" smtClean="0">
                <a:ln>
                  <a:solidFill>
                    <a:schemeClr val="accent2">
                      <a:lumMod val="60000"/>
                      <a:lumOff val="40000"/>
                    </a:schemeClr>
                  </a:solidFill>
                </a:ln>
                <a:latin typeface="Times New Roman" pitchFamily="18" charset="0"/>
                <a:cs typeface="Times New Roman" pitchFamily="18" charset="0"/>
              </a:rPr>
              <a:t>The election commission will maintain this website. </a:t>
            </a:r>
          </a:p>
          <a:p>
            <a:endParaRPr lang="en-US" sz="28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ABSTRACT  (ii)</a:t>
            </a:r>
            <a:endParaRPr lang="en-US" dirty="0"/>
          </a:p>
        </p:txBody>
      </p:sp>
      <p:sp>
        <p:nvSpPr>
          <p:cNvPr id="3" name="Content Placeholder 2"/>
          <p:cNvSpPr>
            <a:spLocks noGrp="1"/>
          </p:cNvSpPr>
          <p:nvPr>
            <p:ph idx="1"/>
          </p:nvPr>
        </p:nvSpPr>
        <p:spPr>
          <a:xfrm>
            <a:off x="457200" y="1600200"/>
            <a:ext cx="8229600" cy="4876800"/>
          </a:xfrm>
          <a:ln cmpd="thinThick">
            <a:solidFill>
              <a:schemeClr val="tx1"/>
            </a:solidFill>
          </a:ln>
        </p:spPr>
        <p:txBody>
          <a:bodyPr>
            <a:noAutofit/>
          </a:bodyPr>
          <a:lstStyle/>
          <a:p>
            <a:pPr lvl="1" algn="just">
              <a:buFont typeface="Arial" pitchFamily="34" charset="0"/>
              <a:buChar char="•"/>
            </a:pPr>
            <a:r>
              <a:rPr lang="en-US" sz="2600" dirty="0" smtClean="0">
                <a:ln>
                  <a:solidFill>
                    <a:schemeClr val="accent2">
                      <a:lumMod val="60000"/>
                      <a:lumOff val="40000"/>
                    </a:schemeClr>
                  </a:solidFill>
                </a:ln>
                <a:latin typeface="Times New Roman" pitchFamily="18" charset="0"/>
                <a:cs typeface="Times New Roman" pitchFamily="18" charset="0"/>
              </a:rPr>
              <a:t>This is a simple, safe and secure method that takes minimum of time. We proceed our project with the assumption that each voter has a voter ID storing his/her unique identity including data., </a:t>
            </a:r>
          </a:p>
          <a:p>
            <a:pPr algn="just">
              <a:buNone/>
            </a:pPr>
            <a:endParaRPr lang="en-US" sz="2600" dirty="0" smtClean="0">
              <a:ln>
                <a:solidFill>
                  <a:schemeClr val="accent2">
                    <a:lumMod val="60000"/>
                    <a:lumOff val="40000"/>
                  </a:schemeClr>
                </a:solidFill>
              </a:ln>
              <a:latin typeface="Times New Roman" pitchFamily="18" charset="0"/>
              <a:cs typeface="Times New Roman" pitchFamily="18" charset="0"/>
            </a:endParaRPr>
          </a:p>
          <a:p>
            <a:pPr lvl="1" algn="just">
              <a:buFont typeface="Arial" pitchFamily="34" charset="0"/>
              <a:buChar char="•"/>
            </a:pPr>
            <a:r>
              <a:rPr lang="en-US" sz="2600" dirty="0" smtClean="0">
                <a:ln>
                  <a:solidFill>
                    <a:schemeClr val="accent2">
                      <a:lumMod val="60000"/>
                      <a:lumOff val="40000"/>
                    </a:schemeClr>
                  </a:solidFill>
                </a:ln>
                <a:latin typeface="Times New Roman" pitchFamily="18" charset="0"/>
                <a:cs typeface="Times New Roman" pitchFamily="18" charset="0"/>
              </a:rPr>
              <a:t>We are to maintain a centralized database of enrolled voters, the primary key of which is a unique national ID stored on the database. The database administrator is the control the website. Control of the process is entirely in the hands of the computer, and cannot be manipulated by any others. </a:t>
            </a:r>
          </a:p>
          <a:p>
            <a:pPr algn="just"/>
            <a:endParaRPr lang="en-US" sz="2600" dirty="0" smtClean="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ABSTRACT  (iii)</a:t>
            </a:r>
            <a:endParaRPr lang="en-US" dirty="0"/>
          </a:p>
        </p:txBody>
      </p:sp>
      <p:sp>
        <p:nvSpPr>
          <p:cNvPr id="3" name="Content Placeholder 2"/>
          <p:cNvSpPr>
            <a:spLocks noGrp="1"/>
          </p:cNvSpPr>
          <p:nvPr>
            <p:ph idx="1"/>
          </p:nvPr>
        </p:nvSpPr>
        <p:spPr>
          <a:xfrm>
            <a:off x="457200" y="1600200"/>
            <a:ext cx="8229600" cy="4800600"/>
          </a:xfrm>
          <a:ln cmpd="thickThin">
            <a:solidFill>
              <a:schemeClr val="tx1"/>
            </a:solidFill>
          </a:ln>
        </p:spPr>
        <p:txBody>
          <a:bodyPr>
            <a:noAutofit/>
          </a:bodyPr>
          <a:lstStyle/>
          <a:p>
            <a:pPr lvl="1" algn="just">
              <a:buFont typeface="Arial" pitchFamily="34" charset="0"/>
              <a:buChar char="•"/>
            </a:pPr>
            <a:r>
              <a:rPr lang="en-US" sz="2600" dirty="0" smtClean="0">
                <a:ln>
                  <a:solidFill>
                    <a:schemeClr val="accent2">
                      <a:lumMod val="60000"/>
                      <a:lumOff val="40000"/>
                    </a:schemeClr>
                  </a:solidFill>
                </a:ln>
                <a:latin typeface="Times New Roman" pitchFamily="18" charset="0"/>
                <a:cs typeface="Times New Roman" pitchFamily="18" charset="0"/>
              </a:rPr>
              <a:t>Integrity of the results is guaranteed; Preventing the chance of false voting (</a:t>
            </a:r>
            <a:r>
              <a:rPr lang="en-US" sz="2600" dirty="0" err="1" smtClean="0">
                <a:ln>
                  <a:solidFill>
                    <a:schemeClr val="accent2">
                      <a:lumMod val="60000"/>
                      <a:lumOff val="40000"/>
                    </a:schemeClr>
                  </a:solidFill>
                </a:ln>
                <a:latin typeface="Times New Roman" pitchFamily="18" charset="0"/>
                <a:cs typeface="Times New Roman" pitchFamily="18" charset="0"/>
              </a:rPr>
              <a:t>i</a:t>
            </a:r>
            <a:r>
              <a:rPr lang="en-US" sz="2600" dirty="0" smtClean="0">
                <a:ln>
                  <a:solidFill>
                    <a:schemeClr val="accent2">
                      <a:lumMod val="60000"/>
                      <a:lumOff val="40000"/>
                    </a:schemeClr>
                  </a:solidFill>
                </a:ln>
                <a:latin typeface="Times New Roman" pitchFamily="18" charset="0"/>
                <a:cs typeface="Times New Roman" pitchFamily="18" charset="0"/>
              </a:rPr>
              <a:t> e) high secured false proof voting. Generally voting has to be performing by user by going to the voting center. </a:t>
            </a:r>
          </a:p>
          <a:p>
            <a:pPr algn="just"/>
            <a:endParaRPr lang="en-US" sz="2600" dirty="0" smtClean="0">
              <a:ln>
                <a:solidFill>
                  <a:schemeClr val="accent2">
                    <a:lumMod val="60000"/>
                    <a:lumOff val="40000"/>
                  </a:schemeClr>
                </a:solidFill>
              </a:ln>
              <a:latin typeface="Times New Roman" pitchFamily="18" charset="0"/>
              <a:cs typeface="Times New Roman" pitchFamily="18" charset="0"/>
            </a:endParaRPr>
          </a:p>
          <a:p>
            <a:pPr lvl="1" algn="just">
              <a:buFont typeface="Arial" pitchFamily="34" charset="0"/>
              <a:buChar char="•"/>
            </a:pPr>
            <a:r>
              <a:rPr lang="en-US" sz="2600" dirty="0" smtClean="0">
                <a:ln>
                  <a:solidFill>
                    <a:schemeClr val="accent2">
                      <a:lumMod val="60000"/>
                      <a:lumOff val="40000"/>
                    </a:schemeClr>
                  </a:solidFill>
                </a:ln>
                <a:latin typeface="Times New Roman" pitchFamily="18" charset="0"/>
                <a:cs typeface="Times New Roman" pitchFamily="18" charset="0"/>
              </a:rPr>
              <a:t>Many users like army person or NRI cannot come to the voting place. Therefore we have to implement a online voting system by which the users can vote over the online. It is one of the greatest advantage for NRI and  person who go outside the country they can vote on online by our software.</a:t>
            </a:r>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5821363"/>
          </a:xfrm>
          <a:ln cmpd="dbl">
            <a:solidFill>
              <a:schemeClr val="tx1"/>
            </a:solidFill>
          </a:ln>
        </p:spPr>
        <p:txBody>
          <a:bodyPr/>
          <a:lstStyle/>
          <a:p>
            <a:pPr algn="ctr">
              <a:lnSpc>
                <a:spcPct val="90000"/>
              </a:lnSpc>
              <a:buNone/>
            </a:pPr>
            <a:r>
              <a:rPr lang="en-US" sz="4000" b="1" u="sng" dirty="0" smtClean="0">
                <a:latin typeface="Cambria" pitchFamily="18" charset="0"/>
                <a:cs typeface="Times New Roman" pitchFamily="18" charset="0"/>
              </a:rPr>
              <a:t>Software  Requirements</a:t>
            </a:r>
            <a:endParaRPr lang="en-US" u="sng" dirty="0" smtClean="0">
              <a:latin typeface="Cambria" pitchFamily="18" charset="0"/>
              <a:cs typeface="Times New Roman" pitchFamily="18" charset="0"/>
            </a:endParaRPr>
          </a:p>
          <a:p>
            <a:pPr>
              <a:lnSpc>
                <a:spcPct val="90000"/>
              </a:lnSpc>
              <a:buNone/>
            </a:pPr>
            <a:r>
              <a:rPr lang="en-US"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lnSpc>
                <a:spcPct val="150000"/>
              </a:lnSpc>
              <a:buNone/>
            </a:pPr>
            <a:r>
              <a:rPr lang="en-US" b="1" dirty="0" smtClean="0">
                <a:solidFill>
                  <a:srgbClr val="FF0000"/>
                </a:solidFill>
                <a:latin typeface="Times New Roman" pitchFamily="18" charset="0"/>
                <a:cs typeface="Times New Roman" pitchFamily="18" charset="0"/>
              </a:rPr>
              <a:t>Operating System :</a:t>
            </a:r>
            <a:r>
              <a:rPr lang="en-US" b="1" dirty="0" smtClean="0">
                <a:latin typeface="Times New Roman" pitchFamily="18" charset="0"/>
                <a:cs typeface="Times New Roman" pitchFamily="18" charset="0"/>
              </a:rPr>
              <a:t> </a:t>
            </a:r>
            <a:r>
              <a:rPr lang="en-US" b="1" dirty="0" smtClean="0">
                <a:ln>
                  <a:solidFill>
                    <a:schemeClr val="accent2">
                      <a:lumMod val="60000"/>
                      <a:lumOff val="40000"/>
                    </a:schemeClr>
                  </a:solidFill>
                </a:ln>
                <a:latin typeface="Times New Roman" pitchFamily="18" charset="0"/>
                <a:cs typeface="Times New Roman" pitchFamily="18" charset="0"/>
              </a:rPr>
              <a:t>Windows 7 Ultimate</a:t>
            </a:r>
          </a:p>
          <a:p>
            <a:pPr>
              <a:lnSpc>
                <a:spcPct val="150000"/>
              </a:lnSpc>
              <a:buNone/>
            </a:pPr>
            <a:r>
              <a:rPr lang="en-US" b="1" dirty="0" smtClean="0">
                <a:solidFill>
                  <a:srgbClr val="FF0000"/>
                </a:solidFill>
                <a:latin typeface="Times New Roman" pitchFamily="18" charset="0"/>
                <a:cs typeface="Times New Roman" pitchFamily="18" charset="0"/>
              </a:rPr>
              <a:t>Web Development Platform : </a:t>
            </a:r>
            <a:r>
              <a:rPr lang="en-US" b="1" dirty="0" smtClean="0">
                <a:ln>
                  <a:solidFill>
                    <a:schemeClr val="accent2">
                      <a:lumMod val="60000"/>
                      <a:lumOff val="40000"/>
                    </a:schemeClr>
                  </a:solidFill>
                </a:ln>
                <a:solidFill>
                  <a:srgbClr val="FF0000"/>
                </a:solidFill>
                <a:latin typeface="Times New Roman" pitchFamily="18" charset="0"/>
                <a:cs typeface="Times New Roman" pitchFamily="18" charset="0"/>
              </a:rPr>
              <a:t>  </a:t>
            </a:r>
            <a:r>
              <a:rPr lang="en-US" b="1" dirty="0" smtClean="0">
                <a:ln>
                  <a:solidFill>
                    <a:schemeClr val="accent2">
                      <a:lumMod val="60000"/>
                      <a:lumOff val="40000"/>
                    </a:schemeClr>
                  </a:solidFill>
                </a:ln>
                <a:latin typeface="Times New Roman" pitchFamily="18" charset="0"/>
                <a:cs typeface="Times New Roman" pitchFamily="18" charset="0"/>
              </a:rPr>
              <a:t>ASP . NET 4.0</a:t>
            </a:r>
          </a:p>
          <a:p>
            <a:pPr>
              <a:lnSpc>
                <a:spcPct val="150000"/>
              </a:lnSpc>
              <a:buNone/>
            </a:pPr>
            <a:r>
              <a:rPr lang="en-US" b="1" dirty="0" smtClean="0">
                <a:solidFill>
                  <a:srgbClr val="FF0000"/>
                </a:solidFill>
                <a:latin typeface="Times New Roman" pitchFamily="18" charset="0"/>
                <a:cs typeface="Times New Roman" pitchFamily="18" charset="0"/>
              </a:rPr>
              <a:t>Back-end      :  </a:t>
            </a:r>
            <a:r>
              <a:rPr lang="en-US" b="1" dirty="0" smtClean="0">
                <a:ln>
                  <a:solidFill>
                    <a:schemeClr val="accent2">
                      <a:lumMod val="60000"/>
                      <a:lumOff val="40000"/>
                    </a:schemeClr>
                  </a:solidFill>
                </a:ln>
                <a:solidFill>
                  <a:srgbClr val="FF0000"/>
                </a:solidFill>
                <a:latin typeface="Times New Roman" pitchFamily="18" charset="0"/>
                <a:cs typeface="Times New Roman" pitchFamily="18" charset="0"/>
              </a:rPr>
              <a:t> </a:t>
            </a:r>
            <a:r>
              <a:rPr lang="en-US" b="1" dirty="0" smtClean="0">
                <a:ln>
                  <a:solidFill>
                    <a:schemeClr val="accent2">
                      <a:lumMod val="60000"/>
                      <a:lumOff val="40000"/>
                    </a:schemeClr>
                  </a:solidFill>
                </a:ln>
                <a:latin typeface="Times New Roman" pitchFamily="18" charset="0"/>
                <a:cs typeface="Times New Roman" pitchFamily="18" charset="0"/>
              </a:rPr>
              <a:t>Microsoft SQL server 2012</a:t>
            </a:r>
          </a:p>
          <a:p>
            <a:pPr>
              <a:lnSpc>
                <a:spcPct val="150000"/>
              </a:lnSpc>
              <a:buNone/>
            </a:pPr>
            <a:r>
              <a:rPr lang="en-US" b="1" dirty="0" smtClean="0">
                <a:solidFill>
                  <a:srgbClr val="FF0000"/>
                </a:solidFill>
                <a:latin typeface="Times New Roman" pitchFamily="18" charset="0"/>
                <a:cs typeface="Times New Roman" pitchFamily="18" charset="0"/>
              </a:rPr>
              <a:t>Browser        :  </a:t>
            </a:r>
            <a:r>
              <a:rPr lang="en-US" b="1" dirty="0" smtClean="0">
                <a:ln>
                  <a:solidFill>
                    <a:schemeClr val="accent2">
                      <a:lumMod val="60000"/>
                      <a:lumOff val="40000"/>
                    </a:schemeClr>
                  </a:solidFill>
                </a:ln>
                <a:solidFill>
                  <a:srgbClr val="FF0000"/>
                </a:solidFill>
                <a:latin typeface="Times New Roman" pitchFamily="18" charset="0"/>
                <a:cs typeface="Times New Roman" pitchFamily="18" charset="0"/>
              </a:rPr>
              <a:t> </a:t>
            </a:r>
            <a:r>
              <a:rPr lang="en-US" b="1" dirty="0" smtClean="0">
                <a:ln>
                  <a:solidFill>
                    <a:schemeClr val="accent2">
                      <a:lumMod val="60000"/>
                      <a:lumOff val="40000"/>
                    </a:schemeClr>
                  </a:solidFill>
                </a:ln>
                <a:latin typeface="Times New Roman" pitchFamily="18" charset="0"/>
                <a:cs typeface="Times New Roman" pitchFamily="18" charset="0"/>
              </a:rPr>
              <a:t>Mozilla Firefox</a:t>
            </a:r>
          </a:p>
          <a:p>
            <a:endParaRPr lang="en-US" dirty="0">
              <a:latin typeface="Times New Roman" pitchFamily="18" charset="0"/>
              <a:cs typeface="Times New Roman" pitchFamily="18" charset="0"/>
            </a:endParaRPr>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r>
              <a:rPr lang="en-US" u="sng" dirty="0" smtClean="0">
                <a:latin typeface="Times New Roman" pitchFamily="18" charset="0"/>
                <a:cs typeface="Times New Roman" pitchFamily="18" charset="0"/>
              </a:rPr>
              <a:t>Hardware </a:t>
            </a:r>
            <a:r>
              <a:rPr lang="en-US" u="sng" dirty="0" smtClean="0">
                <a:latin typeface="Times New Roman" pitchFamily="18" charset="0"/>
                <a:cs typeface="Times New Roman" pitchFamily="18" charset="0"/>
              </a:rPr>
              <a:t>Requirement</a:t>
            </a:r>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ln cmpd="thickThin">
            <a:solidFill>
              <a:schemeClr val="tx1"/>
            </a:solidFill>
          </a:ln>
        </p:spPr>
        <p:txBody>
          <a:bodyPr/>
          <a:lstStyle/>
          <a:p>
            <a:r>
              <a:rPr lang="en-US" b="1" dirty="0" smtClean="0"/>
              <a:t> </a:t>
            </a:r>
            <a:r>
              <a:rPr lang="en-US" b="1" dirty="0" smtClean="0">
                <a:ln>
                  <a:solidFill>
                    <a:schemeClr val="accent2">
                      <a:lumMod val="60000"/>
                      <a:lumOff val="40000"/>
                    </a:schemeClr>
                  </a:solidFill>
                </a:ln>
                <a:latin typeface="Times New Roman" pitchFamily="18" charset="0"/>
                <a:cs typeface="Times New Roman" pitchFamily="18" charset="0"/>
              </a:rPr>
              <a:t>Intel Pentium or and processors with speed minimum T4300,(2.10Ghz)</a:t>
            </a:r>
          </a:p>
          <a:p>
            <a:r>
              <a:rPr lang="en-US" b="1" dirty="0" smtClean="0">
                <a:ln>
                  <a:solidFill>
                    <a:schemeClr val="accent2">
                      <a:lumMod val="60000"/>
                      <a:lumOff val="40000"/>
                    </a:schemeClr>
                  </a:solidFill>
                </a:ln>
                <a:latin typeface="Times New Roman" pitchFamily="18" charset="0"/>
                <a:cs typeface="Times New Roman" pitchFamily="18" charset="0"/>
              </a:rPr>
              <a:t>Minimum  1GB RAM.</a:t>
            </a:r>
          </a:p>
          <a:p>
            <a:r>
              <a:rPr lang="en-US" b="1" dirty="0" smtClean="0">
                <a:ln>
                  <a:solidFill>
                    <a:schemeClr val="accent2">
                      <a:lumMod val="60000"/>
                      <a:lumOff val="40000"/>
                    </a:schemeClr>
                  </a:solidFill>
                </a:ln>
                <a:latin typeface="Times New Roman" pitchFamily="18" charset="0"/>
                <a:cs typeface="Times New Roman" pitchFamily="18" charset="0"/>
              </a:rPr>
              <a:t>Accelerated graphics card.</a:t>
            </a:r>
          </a:p>
          <a:p>
            <a:r>
              <a:rPr lang="en-US" b="1" dirty="0" smtClean="0">
                <a:ln>
                  <a:solidFill>
                    <a:schemeClr val="accent2">
                      <a:lumMod val="60000"/>
                      <a:lumOff val="40000"/>
                    </a:schemeClr>
                  </a:solidFill>
                </a:ln>
                <a:latin typeface="Times New Roman" pitchFamily="18" charset="0"/>
                <a:cs typeface="Times New Roman" pitchFamily="18" charset="0"/>
              </a:rPr>
              <a:t>Minimum 50MB hard disk.</a:t>
            </a:r>
          </a:p>
          <a:p>
            <a:r>
              <a:rPr lang="en-US" b="1" dirty="0" smtClean="0">
                <a:ln>
                  <a:solidFill>
                    <a:schemeClr val="accent2">
                      <a:lumMod val="60000"/>
                      <a:lumOff val="40000"/>
                    </a:schemeClr>
                  </a:solidFill>
                </a:ln>
                <a:latin typeface="Times New Roman" pitchFamily="18" charset="0"/>
                <a:cs typeface="Times New Roman" pitchFamily="18" charset="0"/>
              </a:rPr>
              <a:t>Better performance with 2.10ghz and above cache memory</a:t>
            </a:r>
            <a:endParaRPr lang="en-US" dirty="0">
              <a:ln>
                <a:solidFill>
                  <a:schemeClr val="accent2">
                    <a:lumMod val="60000"/>
                    <a:lumOff val="40000"/>
                  </a:schemeClr>
                </a:solidFill>
              </a:ln>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u="sng" dirty="0" smtClean="0">
                <a:latin typeface="Times New Roman" pitchFamily="18" charset="0"/>
                <a:cs typeface="Times New Roman" pitchFamily="18" charset="0"/>
              </a:rPr>
              <a:t>ABOUT THE PROJECT</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458200" cy="5029200"/>
          </a:xfrm>
          <a:ln cmpd="dbl">
            <a:solidFill>
              <a:schemeClr val="tx1"/>
            </a:solidFill>
          </a:ln>
        </p:spPr>
        <p:txBody>
          <a:bodyPr>
            <a:noAutofit/>
          </a:bodyPr>
          <a:lstStyle/>
          <a:p>
            <a:pPr lvl="1" algn="just">
              <a:lnSpc>
                <a:spcPct val="80000"/>
              </a:lnSpc>
              <a:buFont typeface="Arial" pitchFamily="34" charset="0"/>
              <a:buChar char="•"/>
            </a:pPr>
            <a:endParaRPr lang="en-US" dirty="0" smtClean="0">
              <a:ln>
                <a:solidFill>
                  <a:schemeClr val="accent2">
                    <a:lumMod val="60000"/>
                    <a:lumOff val="40000"/>
                  </a:schemeClr>
                </a:solidFill>
              </a:ln>
              <a:latin typeface="Times New Roman" pitchFamily="18" charset="0"/>
              <a:cs typeface="Times New Roman" pitchFamily="18" charset="0"/>
            </a:endParaRPr>
          </a:p>
          <a:p>
            <a:pPr lvl="1" algn="just">
              <a:lnSpc>
                <a:spcPct val="80000"/>
              </a:lnSpc>
              <a:buFont typeface="Arial" pitchFamily="34" charset="0"/>
              <a:buChar char="•"/>
            </a:pPr>
            <a:r>
              <a:rPr lang="en-US" dirty="0" smtClean="0">
                <a:ln>
                  <a:solidFill>
                    <a:schemeClr val="accent2">
                      <a:lumMod val="60000"/>
                      <a:lumOff val="40000"/>
                    </a:schemeClr>
                  </a:solidFill>
                </a:ln>
                <a:latin typeface="Times New Roman" pitchFamily="18" charset="0"/>
                <a:cs typeface="Times New Roman" pitchFamily="18" charset="0"/>
              </a:rPr>
              <a:t>This is a simple, safe and secure method  that take </a:t>
            </a:r>
          </a:p>
          <a:p>
            <a:pPr lvl="1" algn="just">
              <a:lnSpc>
                <a:spcPct val="80000"/>
              </a:lnSpc>
              <a:buNone/>
            </a:pPr>
            <a:r>
              <a:rPr lang="en-US" dirty="0" smtClean="0">
                <a:ln>
                  <a:solidFill>
                    <a:schemeClr val="accent2">
                      <a:lumMod val="60000"/>
                      <a:lumOff val="40000"/>
                    </a:schemeClr>
                  </a:solidFill>
                </a:ln>
                <a:latin typeface="Times New Roman" pitchFamily="18" charset="0"/>
                <a:cs typeface="Times New Roman" pitchFamily="18" charset="0"/>
              </a:rPr>
              <a:t>    minimum of time. </a:t>
            </a:r>
          </a:p>
          <a:p>
            <a:pPr lvl="1" algn="just">
              <a:lnSpc>
                <a:spcPct val="80000"/>
              </a:lnSpc>
              <a:buFont typeface="Arial" pitchFamily="34" charset="0"/>
              <a:buChar char="•"/>
            </a:pPr>
            <a:r>
              <a:rPr lang="en-US" dirty="0" smtClean="0">
                <a:ln>
                  <a:solidFill>
                    <a:schemeClr val="accent2">
                      <a:lumMod val="60000"/>
                      <a:lumOff val="40000"/>
                    </a:schemeClr>
                  </a:solidFill>
                </a:ln>
                <a:latin typeface="Times New Roman" pitchFamily="18" charset="0"/>
                <a:cs typeface="Times New Roman" pitchFamily="18" charset="0"/>
              </a:rPr>
              <a:t>By developing website which will be solution to this problem. The election commissioner will maintain this website. </a:t>
            </a:r>
          </a:p>
          <a:p>
            <a:pPr lvl="1" algn="just">
              <a:lnSpc>
                <a:spcPct val="80000"/>
              </a:lnSpc>
              <a:buFont typeface="Arial" pitchFamily="34" charset="0"/>
              <a:buChar char="•"/>
            </a:pPr>
            <a:r>
              <a:rPr lang="en-US" dirty="0" smtClean="0">
                <a:ln>
                  <a:solidFill>
                    <a:schemeClr val="accent2">
                      <a:lumMod val="60000"/>
                      <a:lumOff val="40000"/>
                    </a:schemeClr>
                  </a:solidFill>
                </a:ln>
                <a:latin typeface="Times New Roman" pitchFamily="18" charset="0"/>
                <a:cs typeface="Times New Roman" pitchFamily="18" charset="0"/>
              </a:rPr>
              <a:t>Once a person cast his/her vote, with proper authentication the </a:t>
            </a:r>
            <a:r>
              <a:rPr lang="en-US" dirty="0" err="1" smtClean="0">
                <a:ln>
                  <a:solidFill>
                    <a:schemeClr val="accent2">
                      <a:lumMod val="60000"/>
                      <a:lumOff val="40000"/>
                    </a:schemeClr>
                  </a:solidFill>
                </a:ln>
                <a:latin typeface="Times New Roman" pitchFamily="18" charset="0"/>
                <a:cs typeface="Times New Roman" pitchFamily="18" charset="0"/>
              </a:rPr>
              <a:t>revoting</a:t>
            </a:r>
            <a:r>
              <a:rPr lang="en-US" dirty="0" smtClean="0">
                <a:ln>
                  <a:solidFill>
                    <a:schemeClr val="accent2">
                      <a:lumMod val="60000"/>
                      <a:lumOff val="40000"/>
                    </a:schemeClr>
                  </a:solidFill>
                </a:ln>
                <a:latin typeface="Times New Roman" pitchFamily="18" charset="0"/>
                <a:cs typeface="Times New Roman" pitchFamily="18" charset="0"/>
              </a:rPr>
              <a:t>  will be prohibited. Once the voting is over, all the counting will be done online and result will be displayed. </a:t>
            </a:r>
          </a:p>
          <a:p>
            <a:pPr lvl="1" algn="just">
              <a:lnSpc>
                <a:spcPct val="80000"/>
              </a:lnSpc>
              <a:buFont typeface="Arial" pitchFamily="34" charset="0"/>
              <a:buChar char="•"/>
            </a:pPr>
            <a:r>
              <a:rPr lang="en-US" dirty="0" smtClean="0">
                <a:ln>
                  <a:solidFill>
                    <a:schemeClr val="accent2">
                      <a:lumMod val="60000"/>
                      <a:lumOff val="40000"/>
                    </a:schemeClr>
                  </a:solidFill>
                </a:ln>
                <a:latin typeface="Times New Roman" pitchFamily="18" charset="0"/>
                <a:cs typeface="Times New Roman" pitchFamily="18" charset="0"/>
              </a:rPr>
              <a:t>This method of web voting can provide security and no proxy voting can be done.</a:t>
            </a:r>
          </a:p>
          <a:p>
            <a:pPr lvl="1" algn="just">
              <a:lnSpc>
                <a:spcPct val="80000"/>
              </a:lnSpc>
              <a:buNone/>
            </a:pPr>
            <a:endParaRPr lang="en-US" b="1" dirty="0" smtClean="0">
              <a:latin typeface="Times New Roman" pitchFamily="18" charset="0"/>
              <a:cs typeface="Times New Roman" pitchFamily="18" charset="0"/>
            </a:endParaRPr>
          </a:p>
          <a:p>
            <a:pPr algn="just">
              <a:lnSpc>
                <a:spcPct val="80000"/>
              </a:lnSpc>
              <a:buNone/>
            </a:pPr>
            <a:endParaRPr lang="en-US" sz="2800" b="1" dirty="0" smtClean="0">
              <a:latin typeface="Times New Roman" pitchFamily="18" charset="0"/>
              <a:cs typeface="Times New Roman" pitchFamily="18" charset="0"/>
            </a:endParaRPr>
          </a:p>
          <a:p>
            <a:pPr algn="just">
              <a:lnSpc>
                <a:spcPct val="80000"/>
              </a:lnSpc>
              <a:buNone/>
            </a:pPr>
            <a:r>
              <a:rPr lang="en-US" sz="2800" b="1"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latin typeface="Cambria" pitchFamily="18" charset="0"/>
              </a:rPr>
              <a:t>PROPOSED SYSTEM  (</a:t>
            </a:r>
            <a:r>
              <a:rPr lang="en-US" b="1" u="sng" dirty="0" err="1" smtClean="0">
                <a:latin typeface="Cambria" pitchFamily="18" charset="0"/>
              </a:rPr>
              <a:t>i</a:t>
            </a:r>
            <a:r>
              <a:rPr lang="en-US" b="1" u="sng" dirty="0" smtClean="0">
                <a:latin typeface="Cambria" pitchFamily="18" charset="0"/>
              </a:rPr>
              <a:t>)</a:t>
            </a:r>
            <a:endParaRPr lang="en-US" dirty="0">
              <a:latin typeface="Cambria" pitchFamily="18" charset="0"/>
            </a:endParaRPr>
          </a:p>
        </p:txBody>
      </p:sp>
      <p:sp>
        <p:nvSpPr>
          <p:cNvPr id="3" name="Content Placeholder 2"/>
          <p:cNvSpPr>
            <a:spLocks noGrp="1"/>
          </p:cNvSpPr>
          <p:nvPr>
            <p:ph idx="1"/>
          </p:nvPr>
        </p:nvSpPr>
        <p:spPr>
          <a:ln cmpd="dbl">
            <a:solidFill>
              <a:schemeClr val="tx1"/>
            </a:solidFill>
          </a:ln>
        </p:spPr>
        <p:txBody>
          <a:bodyPr>
            <a:normAutofit lnSpcReduction="10000"/>
          </a:bodyPr>
          <a:lstStyle/>
          <a:p>
            <a:pPr marL="514350" indent="-514350" algn="just">
              <a:buAutoNum type="arabicPeriod"/>
            </a:pPr>
            <a:r>
              <a:rPr lang="en-US" sz="2800" b="1" dirty="0" smtClean="0">
                <a:solidFill>
                  <a:srgbClr val="FF0000"/>
                </a:solidFill>
                <a:latin typeface="Times New Roman" pitchFamily="18" charset="0"/>
                <a:cs typeface="Times New Roman" pitchFamily="18" charset="0"/>
              </a:rPr>
              <a:t>Planned approach towards working:</a:t>
            </a:r>
            <a:r>
              <a:rPr lang="en-US" sz="2800" b="1" dirty="0" smtClean="0">
                <a:latin typeface="Times New Roman" pitchFamily="18" charset="0"/>
                <a:cs typeface="Times New Roman" pitchFamily="18" charset="0"/>
              </a:rPr>
              <a:t> - </a:t>
            </a:r>
            <a:r>
              <a:rPr lang="en-US" sz="2800" dirty="0" smtClean="0">
                <a:ln>
                  <a:solidFill>
                    <a:schemeClr val="accent2">
                      <a:lumMod val="60000"/>
                      <a:lumOff val="40000"/>
                    </a:schemeClr>
                  </a:solidFill>
                </a:ln>
                <a:latin typeface="Times New Roman" pitchFamily="18" charset="0"/>
                <a:cs typeface="Times New Roman" pitchFamily="18" charset="0"/>
              </a:rPr>
              <a:t>The working in the organization will be well planned and organized. The data will be stored properly in data stores, which will help in retrieval of information as well as its storage.</a:t>
            </a:r>
          </a:p>
          <a:p>
            <a:pPr marL="514350" indent="-514350" algn="just">
              <a:buNone/>
            </a:pPr>
            <a:endParaRPr lang="en-US" sz="2800" dirty="0" smtClean="0">
              <a:latin typeface="Times New Roman" pitchFamily="18" charset="0"/>
              <a:cs typeface="Times New Roman" pitchFamily="18" charset="0"/>
            </a:endParaRPr>
          </a:p>
          <a:p>
            <a:pPr algn="just">
              <a:buNone/>
            </a:pPr>
            <a:r>
              <a:rPr lang="en-US" sz="2800" dirty="0" smtClean="0">
                <a:latin typeface="Times New Roman" pitchFamily="18" charset="0"/>
                <a:cs typeface="Times New Roman" pitchFamily="18" charset="0"/>
              </a:rPr>
              <a:t>2. </a:t>
            </a:r>
            <a:r>
              <a:rPr lang="en-US" sz="2800" b="1" dirty="0" smtClean="0">
                <a:solidFill>
                  <a:srgbClr val="FF0000"/>
                </a:solidFill>
                <a:latin typeface="Times New Roman" pitchFamily="18" charset="0"/>
                <a:cs typeface="Times New Roman" pitchFamily="18" charset="0"/>
              </a:rPr>
              <a:t>Accuracy:</a:t>
            </a:r>
            <a:r>
              <a:rPr lang="en-US" sz="2800" b="1" dirty="0" smtClean="0">
                <a:latin typeface="Times New Roman" pitchFamily="18" charset="0"/>
                <a:cs typeface="Times New Roman" pitchFamily="18" charset="0"/>
              </a:rPr>
              <a:t> - </a:t>
            </a:r>
            <a:r>
              <a:rPr lang="en-US" sz="2800" dirty="0" smtClean="0">
                <a:ln>
                  <a:solidFill>
                    <a:schemeClr val="accent2">
                      <a:lumMod val="60000"/>
                      <a:lumOff val="40000"/>
                    </a:schemeClr>
                  </a:solidFill>
                </a:ln>
                <a:latin typeface="Times New Roman" pitchFamily="18" charset="0"/>
                <a:cs typeface="Times New Roman" pitchFamily="18" charset="0"/>
              </a:rPr>
              <a:t>The level of accuracy in the proposed system will be higher. All operation would be done correctly and it ensures that whatever information is coming from the center is accurate</a:t>
            </a:r>
            <a:r>
              <a:rPr lang="en-US" sz="28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1143</TotalTime>
  <Words>829</Words>
  <Application>Microsoft Office PowerPoint</Application>
  <PresentationFormat>On-screen Show (4:3)</PresentationFormat>
  <Paragraphs>136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TABLE OF CONTENT</vt:lpstr>
      <vt:lpstr>ABSTRACT  (i)</vt:lpstr>
      <vt:lpstr>ABSTRACT  (ii)</vt:lpstr>
      <vt:lpstr>ABSTRACT  (iii)</vt:lpstr>
      <vt:lpstr>Slide 6</vt:lpstr>
      <vt:lpstr> Hardware Requirement </vt:lpstr>
      <vt:lpstr>ABOUT THE PROJECT</vt:lpstr>
      <vt:lpstr>PROPOSED SYSTEM  (i)</vt:lpstr>
      <vt:lpstr>PROPOSED SYSTEM  (ii)</vt:lpstr>
      <vt:lpstr>PROPOSED SYSTEM  (iii)</vt:lpstr>
      <vt:lpstr>Slide 12</vt:lpstr>
      <vt:lpstr>Slide 13</vt:lpstr>
      <vt:lpstr>Slide 14</vt:lpstr>
      <vt:lpstr>ADVANTAGES</vt:lpstr>
      <vt:lpstr>MODULES FOR ONLINE VOTING</vt:lpstr>
      <vt:lpstr>ABOUT FORM</vt:lpstr>
      <vt:lpstr>ONLINE VOTING REGISTER FORM</vt:lpstr>
      <vt:lpstr>ONLINE VOTING CITIZEN FORM</vt:lpstr>
      <vt:lpstr>ONLINE VOTING POLLING FORM</vt:lpstr>
      <vt:lpstr>VOTING CANDIDATE INFO FORM</vt:lpstr>
      <vt:lpstr>VOTING CANDIDATE DETAIL FORM</vt:lpstr>
      <vt:lpstr>RESULT FORM</vt:lpstr>
      <vt:lpstr>CONFIRMATION E-MAIL</vt:lpstr>
      <vt:lpstr>Slide 25</vt:lpstr>
      <vt:lpstr>Reference</vt:lpstr>
      <vt:lpstr>Thank You</vt:lpstr>
    </vt:vector>
  </TitlesOfParts>
  <Company>Information Technology Students Rocks ! slvm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Sedhuraman</dc:creator>
  <cp:lastModifiedBy>Sumit Thakur</cp:lastModifiedBy>
  <cp:revision>116</cp:revision>
  <dcterms:created xsi:type="dcterms:W3CDTF">2012-03-05T05:26:31Z</dcterms:created>
  <dcterms:modified xsi:type="dcterms:W3CDTF">2015-04-27T15:40:46Z</dcterms:modified>
</cp:coreProperties>
</file>