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ags/tag7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62" r:id="rId5"/>
    <p:sldMasterId id="2147485139" r:id="rId6"/>
  </p:sldMasterIdLst>
  <p:notesMasterIdLst>
    <p:notesMasterId r:id="rId19"/>
  </p:notesMasterIdLst>
  <p:handoutMasterIdLst>
    <p:handoutMasterId r:id="rId20"/>
  </p:handoutMasterIdLst>
  <p:sldIdLst>
    <p:sldId id="398" r:id="rId7"/>
    <p:sldId id="410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4" r:id="rId18"/>
  </p:sldIdLst>
  <p:sldSz cx="9144000" cy="6858000" type="screen4x3"/>
  <p:notesSz cx="7053263" cy="9309100"/>
  <p:embeddedFontLst>
    <p:embeddedFont>
      <p:font typeface="Cambria" pitchFamily="18" charset="0"/>
      <p:regular r:id="rId21"/>
      <p:bold r:id="rId22"/>
      <p:italic r:id="rId23"/>
      <p:boldItalic r:id="rId24"/>
    </p:embeddedFont>
    <p:embeddedFont>
      <p:font typeface="ＭＳ Ｐゴシック" pitchFamily="34" charset="-128"/>
      <p:regular r:id="rId25"/>
    </p:embeddedFont>
    <p:embeddedFont>
      <p:font typeface="Arial Black" pitchFamily="34" charset="0"/>
      <p:bold r:id="rId26"/>
    </p:embeddedFont>
    <p:embeddedFont>
      <p:font typeface="Arial Narrow" pitchFamily="34" charset="0"/>
      <p:regular r:id="rId27"/>
      <p:bold r:id="rId28"/>
      <p:italic r:id="rId29"/>
      <p:boldItalic r:id="rId30"/>
    </p:embeddedFont>
    <p:embeddedFont>
      <p:font typeface="Verdana" pitchFamily="34" charset="0"/>
      <p:regular r:id="rId31"/>
      <p:bold r:id="rId32"/>
      <p:italic r:id="rId33"/>
      <p:boldItalic r:id="rId34"/>
    </p:embeddedFont>
  </p:embeddedFontLst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>
        <p15:guide id="1" orient="horz" pos="2160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0099"/>
    <a:srgbClr val="003366"/>
    <a:srgbClr val="FF9900"/>
    <a:srgbClr val="FF9966"/>
    <a:srgbClr val="FFFFCC"/>
    <a:srgbClr val="FFFF99"/>
    <a:srgbClr val="FF6600"/>
    <a:srgbClr val="00337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8286" autoAdjust="0"/>
  </p:normalViewPr>
  <p:slideViewPr>
    <p:cSldViewPr>
      <p:cViewPr>
        <p:scale>
          <a:sx n="56" d="100"/>
          <a:sy n="56" d="100"/>
        </p:scale>
        <p:origin x="-1662" y="-432"/>
      </p:cViewPr>
      <p:guideLst>
        <p:guide orient="horz" pos="2160"/>
        <p:guide pos="5712"/>
      </p:guideLst>
    </p:cSldViewPr>
  </p:slideViewPr>
  <p:outlineViewPr>
    <p:cViewPr>
      <p:scale>
        <a:sx n="33" d="100"/>
        <a:sy n="33" d="100"/>
      </p:scale>
      <p:origin x="54" y="346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796" y="4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-1585"/>
            <a:ext cx="3054927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8" tIns="0" rIns="19058" bIns="0" numCol="1" anchor="t" anchorCtr="0" compatLnSpc="1">
            <a:prstTxWarp prst="textNoShape">
              <a:avLst/>
            </a:prstTxWarp>
          </a:bodyPr>
          <a:lstStyle>
            <a:lvl1pPr defTabSz="91400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8340" y="-1585"/>
            <a:ext cx="3054925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8" tIns="0" rIns="19058" bIns="0" numCol="1" anchor="t" anchorCtr="0" compatLnSpc="1">
            <a:prstTxWarp prst="textNoShape">
              <a:avLst/>
            </a:prstTxWarp>
          </a:bodyPr>
          <a:lstStyle>
            <a:lvl1pPr algn="r" defTabSz="91400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1973262-5446-4487-B818-2515F414B873}" type="datetime1">
              <a:rPr lang="en-US" smtClean="0"/>
              <a:pPr>
                <a:defRPr/>
              </a:pPr>
              <a:t>7/12/2018</a:t>
            </a:fld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8844124"/>
            <a:ext cx="3054927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8" tIns="0" rIns="19058" bIns="0" numCol="1" anchor="b" anchorCtr="0" compatLnSpc="1">
            <a:prstTxWarp prst="textNoShape">
              <a:avLst/>
            </a:prstTxWarp>
          </a:bodyPr>
          <a:lstStyle>
            <a:lvl1pPr defTabSz="91400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8340" y="8844124"/>
            <a:ext cx="3054925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8" tIns="0" rIns="19058" bIns="0" numCol="1" anchor="b" anchorCtr="0" compatLnSpc="1">
            <a:prstTxWarp prst="textNoShape">
              <a:avLst/>
            </a:prstTxWarp>
          </a:bodyPr>
          <a:lstStyle>
            <a:lvl1pPr algn="r" defTabSz="91400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807627-46B5-44F4-A92E-9EC3CEBCD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4455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4188" y="73025"/>
            <a:ext cx="6108700" cy="458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7"/>
          <p:cNvSpPr>
            <a:spLocks noChangeArrowheads="1"/>
          </p:cNvSpPr>
          <p:nvPr/>
        </p:nvSpPr>
        <p:spPr bwMode="auto">
          <a:xfrm>
            <a:off x="2991814" y="9042497"/>
            <a:ext cx="1127014" cy="23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20" tIns="46061" rIns="92120" bIns="46061">
            <a:spAutoFit/>
          </a:bodyPr>
          <a:lstStyle/>
          <a:p>
            <a:pPr algn="ctr" defTabSz="913629" eaLnBrk="0" hangingPunct="0"/>
            <a:r>
              <a:rPr lang="en-US" sz="900" b="0" dirty="0">
                <a:solidFill>
                  <a:schemeClr val="tx1"/>
                </a:solidFill>
              </a:rPr>
              <a:t>Client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0553617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indent="1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indent="1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indent="1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indent="1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17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1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4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11150"/>
            <a:ext cx="6108700" cy="4581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16831" y="5797550"/>
            <a:ext cx="4495800" cy="304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427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6.emf"/><Relationship Id="rId18" Type="http://schemas.openxmlformats.org/officeDocument/2006/relationships/image" Target="../media/image11.emf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5.emf"/><Relationship Id="rId17" Type="http://schemas.openxmlformats.org/officeDocument/2006/relationships/image" Target="../media/image10.emf"/><Relationship Id="rId2" Type="http://schemas.openxmlformats.org/officeDocument/2006/relationships/tags" Target="../tags/tag3.xml"/><Relationship Id="rId16" Type="http://schemas.openxmlformats.org/officeDocument/2006/relationships/image" Target="../media/image9.emf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.emf"/><Relationship Id="rId5" Type="http://schemas.openxmlformats.org/officeDocument/2006/relationships/tags" Target="../tags/tag6.xml"/><Relationship Id="rId15" Type="http://schemas.openxmlformats.org/officeDocument/2006/relationships/image" Target="../media/image8.emf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12.w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image" Target="../media/image9.emf"/><Relationship Id="rId3" Type="http://schemas.openxmlformats.org/officeDocument/2006/relationships/tags" Target="../tags/tag13.xml"/><Relationship Id="rId21" Type="http://schemas.openxmlformats.org/officeDocument/2006/relationships/image" Target="../media/image4.emf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image" Target="../media/image8.emf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image" Target="../media/image3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7.emf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6.emf"/><Relationship Id="rId28" Type="http://schemas.openxmlformats.org/officeDocument/2006/relationships/image" Target="../media/image11.emf"/><Relationship Id="rId10" Type="http://schemas.openxmlformats.org/officeDocument/2006/relationships/tags" Target="../tags/tag20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5.emf"/><Relationship Id="rId27" Type="http://schemas.openxmlformats.org/officeDocument/2006/relationships/image" Target="../media/image10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760" y="2"/>
            <a:ext cx="7382154" cy="872365"/>
          </a:xfrm>
          <a:prstGeom prst="rect">
            <a:avLst/>
          </a:prstGeom>
        </p:spPr>
        <p:txBody>
          <a:bodyPr lIns="91395" tIns="45697" rIns="91395" bIns="45697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25" y="1112772"/>
            <a:ext cx="8865592" cy="5080159"/>
          </a:xfrm>
          <a:prstGeom prst="rect">
            <a:avLst/>
          </a:prstGeom>
        </p:spPr>
        <p:txBody>
          <a:bodyPr lIns="91395" tIns="45697" rIns="91395" bIns="45697"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90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911"/>
            <a:ext cx="8229600" cy="898277"/>
          </a:xfrm>
          <a:prstGeom prst="rect">
            <a:avLst/>
          </a:prstGeom>
        </p:spPr>
        <p:txBody>
          <a:bodyPr lIns="91395" tIns="45697" rIns="91395" bIns="4569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 lIns="91395" tIns="45697" rIns="91395" bIns="4569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 lIns="91395" tIns="45697" rIns="91395" bIns="4569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80155" tIns="40078" rIns="80155" bIns="40078"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8F91598-66D0-4CED-8680-2AE704BDAD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58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lIns="91395" tIns="45697" rIns="91395" bIns="4569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1" descr="PPTmainp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7614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hidden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blackGray">
          <a:xfrm>
            <a:off x="-3245828" y="4078263"/>
            <a:ext cx="1057949" cy="23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hidden="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blackGray">
          <a:xfrm>
            <a:off x="-3255335" y="4331596"/>
            <a:ext cx="1063383" cy="36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hidden="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blackGray">
          <a:xfrm>
            <a:off x="-3252619" y="4698707"/>
            <a:ext cx="1060666" cy="5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blackGray">
          <a:xfrm>
            <a:off x="-3073350" y="5294680"/>
            <a:ext cx="881399" cy="18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blackGray">
          <a:xfrm>
            <a:off x="-4758734" y="5640171"/>
            <a:ext cx="2566784" cy="18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hidden="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blackGray">
          <a:xfrm>
            <a:off x="-3255335" y="5938130"/>
            <a:ext cx="1063383" cy="4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hidden="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blackGray">
          <a:xfrm>
            <a:off x="-3400622" y="6450636"/>
            <a:ext cx="1208697" cy="4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hidden="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-3715698" y="3701075"/>
            <a:ext cx="1527847" cy="22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99554" y="6418939"/>
            <a:ext cx="1565875" cy="10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lnSpc>
                <a:spcPts val="789"/>
              </a:lnSpc>
              <a:defRPr/>
            </a:pPr>
            <a:endParaRPr lang="en-US" sz="1000" dirty="0">
              <a:latin typeface="Arial" charset="0"/>
              <a:ea typeface="LF_Kai" pitchFamily="2" charset="-122"/>
            </a:endParaRPr>
          </a:p>
        </p:txBody>
      </p:sp>
      <p:pic>
        <p:nvPicPr>
          <p:cNvPr id="12" name="Picture 28"/>
          <p:cNvPicPr>
            <a:picLocks noChangeAspect="1" noChangeArrowheads="1"/>
          </p:cNvPicPr>
          <p:nvPr/>
        </p:nvPicPr>
        <p:blipFill>
          <a:blip r:embed="rId19" cstate="print"/>
          <a:srcRect r="30215" b="4234"/>
          <a:stretch>
            <a:fillRect/>
          </a:stretch>
        </p:blipFill>
        <p:spPr bwMode="auto">
          <a:xfrm>
            <a:off x="3450899" y="1844060"/>
            <a:ext cx="5693101" cy="50139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Rectangle 31"/>
          <p:cNvSpPr>
            <a:spLocks noChangeArrowheads="1"/>
          </p:cNvSpPr>
          <p:nvPr/>
        </p:nvSpPr>
        <p:spPr bwMode="gray">
          <a:xfrm>
            <a:off x="1851100" y="3642080"/>
            <a:ext cx="7287495" cy="66219"/>
          </a:xfrm>
          <a:prstGeom prst="rect">
            <a:avLst/>
          </a:prstGeom>
          <a:gradFill rotWithShape="1">
            <a:gsLst>
              <a:gs pos="0">
                <a:srgbClr val="003773"/>
              </a:gs>
              <a:gs pos="100000">
                <a:srgbClr val="001935">
                  <a:alpha val="25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39933" tIns="31946" rIns="79866" bIns="31946" anchor="ctr"/>
          <a:lstStyle/>
          <a:p>
            <a:pPr>
              <a:defRPr/>
            </a:pPr>
            <a:endParaRPr lang="en-IN" dirty="0">
              <a:latin typeface="Arial" charset="0"/>
              <a:ea typeface="LF_Kai" pitchFamily="2" charset="-122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1073" y="3698195"/>
            <a:ext cx="7288852" cy="604610"/>
          </a:xfrm>
          <a:prstGeom prst="rect">
            <a:avLst/>
          </a:prstGeom>
          <a:solidFill>
            <a:srgbClr val="B7CCE7"/>
          </a:solidFill>
          <a:ln algn="ctr"/>
        </p:spPr>
        <p:txBody>
          <a:bodyPr wrap="none" lIns="86977" tIns="43483" rIns="86977" bIns="43483"/>
          <a:lstStyle>
            <a:lvl1pPr defTabSz="869625" eaLnBrk="0" hangingPunct="0">
              <a:lnSpc>
                <a:spcPct val="100000"/>
              </a:lnSpc>
              <a:defRPr sz="1800">
                <a:solidFill>
                  <a:srgbClr val="0036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76304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760" y="5"/>
            <a:ext cx="7382154" cy="872365"/>
          </a:xfrm>
          <a:prstGeom prst="rect">
            <a:avLst/>
          </a:prstGeom>
        </p:spPr>
        <p:txBody>
          <a:bodyPr lIns="91361" tIns="45680" rIns="91361" bIns="45680"/>
          <a:lstStyle>
            <a:lvl1pPr algn="ctr">
              <a:defRPr sz="2800"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25" y="1112772"/>
            <a:ext cx="8865592" cy="5080159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54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700"/>
            <a:ext cx="7391400" cy="838200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7"/>
            <a:ext cx="4038600" cy="4525963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7"/>
            <a:ext cx="4038600" cy="4525963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64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7467600" cy="882420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87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3589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1" descr="PPTmainpage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-1" y="-1302"/>
            <a:ext cx="9144001" cy="685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hidden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blackGray">
          <a:xfrm>
            <a:off x="-3245828" y="4078241"/>
            <a:ext cx="1057949" cy="23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hidden="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blackGray">
          <a:xfrm>
            <a:off x="-3255335" y="4331596"/>
            <a:ext cx="1063383" cy="36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hidden="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blackGray">
          <a:xfrm>
            <a:off x="-3252619" y="4698685"/>
            <a:ext cx="1060666" cy="5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blackGray">
          <a:xfrm>
            <a:off x="-3073350" y="5294658"/>
            <a:ext cx="881399" cy="18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blackGray">
          <a:xfrm>
            <a:off x="-4758734" y="5640149"/>
            <a:ext cx="2566784" cy="18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hidden="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blackGray">
          <a:xfrm>
            <a:off x="-3255335" y="5938130"/>
            <a:ext cx="1063383" cy="4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hidden="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blackGray">
          <a:xfrm>
            <a:off x="-3400644" y="6450614"/>
            <a:ext cx="1208697" cy="4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hidden="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-3715720" y="3701075"/>
            <a:ext cx="1527847" cy="22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99554" y="6418939"/>
            <a:ext cx="1565875" cy="10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defTabSz="913948" eaLnBrk="0" fontAlgn="auto" hangingPunct="0">
              <a:lnSpc>
                <a:spcPts val="78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0" dirty="0">
              <a:solidFill>
                <a:prstClr val="black"/>
              </a:solidFill>
              <a:latin typeface="Arial" charset="0"/>
              <a:ea typeface="LF_Kai" pitchFamily="2" charset="-122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970" y="3077575"/>
            <a:ext cx="5491955" cy="1265587"/>
          </a:xfrm>
          <a:prstGeom prst="rect">
            <a:avLst/>
          </a:prstGeom>
          <a:noFill/>
          <a:ln algn="ctr"/>
        </p:spPr>
        <p:txBody>
          <a:bodyPr wrap="none" lIns="87211" tIns="43604" rIns="87211" bIns="43604"/>
          <a:lstStyle>
            <a:lvl1pPr defTabSz="871988" eaLnBrk="0" hangingPunct="0">
              <a:lnSpc>
                <a:spcPct val="100000"/>
              </a:lnSpc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4" name="Picture 4" hidden="1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blackGray">
          <a:xfrm>
            <a:off x="-3245828" y="4078241"/>
            <a:ext cx="1057949" cy="23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hidden="1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blackGray">
          <a:xfrm>
            <a:off x="-3255335" y="4331596"/>
            <a:ext cx="1063383" cy="36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hidden="1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blackGray">
          <a:xfrm>
            <a:off x="-3252619" y="4698685"/>
            <a:ext cx="1060666" cy="5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hidden="1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blackGray">
          <a:xfrm>
            <a:off x="-3073350" y="5294658"/>
            <a:ext cx="881399" cy="18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 hidden="1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blackGray">
          <a:xfrm>
            <a:off x="-4758734" y="5640149"/>
            <a:ext cx="2566784" cy="18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hidden="1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blackGray">
          <a:xfrm>
            <a:off x="-3255335" y="5938130"/>
            <a:ext cx="1063383" cy="4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" hidden="1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blackGray">
          <a:xfrm>
            <a:off x="-3400644" y="6450614"/>
            <a:ext cx="1208697" cy="4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1" hidden="1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-3715720" y="3701075"/>
            <a:ext cx="1527847" cy="22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9554" y="6418939"/>
            <a:ext cx="1565875" cy="10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defTabSz="913948" eaLnBrk="0" fontAlgn="auto" hangingPunct="0">
              <a:lnSpc>
                <a:spcPts val="78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0" dirty="0">
              <a:solidFill>
                <a:prstClr val="black"/>
              </a:solidFill>
              <a:latin typeface="Arial" charset="0"/>
              <a:ea typeface="LF_Kai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501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 insi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157" b="25415"/>
          <a:stretch>
            <a:fillRect/>
          </a:stretch>
        </p:blipFill>
        <p:spPr bwMode="auto">
          <a:xfrm>
            <a:off x="0" y="0"/>
            <a:ext cx="91440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52513" y="0"/>
            <a:ext cx="73009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35" tIns="40068" rIns="80135" bIns="400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79500"/>
            <a:ext cx="88519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35" tIns="40068" rIns="80135" bIns="400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8382000" y="6400800"/>
            <a:ext cx="5953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55" tIns="40078" rIns="80155" bIns="40078">
            <a:spAutoFit/>
          </a:bodyPr>
          <a:lstStyle>
            <a:lvl1pPr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B954501-EA0C-4A48-BDAF-5F081BF9CB5F}" type="slidenum">
              <a:rPr lang="en-US" smtClean="0"/>
              <a:pPr algn="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0" y="6361726"/>
            <a:ext cx="7699248" cy="323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94" r:id="rId1"/>
    <p:sldLayoutId id="2147485138" r:id="rId2"/>
    <p:sldLayoutId id="2147485095" r:id="rId3"/>
    <p:sldLayoutId id="2147485148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5pPr>
      <a:lvl6pPr marL="4569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39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092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789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2pPr>
      <a:lvl3pPr marL="1139825" indent="-225425" algn="l" rtl="0" eaLnBrk="1" fontAlgn="base" hangingPunct="1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3pPr>
      <a:lvl4pPr marL="1595438" indent="-223838" algn="l" rtl="0" eaLnBrk="1" fontAlgn="base" hangingPunct="1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4pPr>
      <a:lvl5pPr marL="2052638" indent="-225425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5pPr>
      <a:lvl6pPr marL="2513356" indent="-22848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331" indent="-22848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304" indent="-22848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279" indent="-22848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5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8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1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96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69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44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17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92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0" descr="PPT valu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388" y="6600326"/>
            <a:ext cx="5942989" cy="14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11" descr="PPT inside"/>
          <p:cNvPicPr>
            <a:picLocks noChangeAspect="1" noChangeArrowheads="1"/>
          </p:cNvPicPr>
          <p:nvPr/>
        </p:nvPicPr>
        <p:blipFill>
          <a:blip r:embed="rId8" cstate="print"/>
          <a:srcRect t="19157" b="25415"/>
          <a:stretch>
            <a:fillRect/>
          </a:stretch>
        </p:blipFill>
        <p:spPr bwMode="auto">
          <a:xfrm>
            <a:off x="1" y="5"/>
            <a:ext cx="9144000" cy="87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52518" y="5"/>
            <a:ext cx="7300396" cy="87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05" tIns="40053" rIns="80105" bIns="400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029" y="1079663"/>
            <a:ext cx="8852089" cy="490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05" tIns="40053" rIns="80105" bIns="40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8483" y="6538421"/>
            <a:ext cx="595521" cy="265574"/>
          </a:xfrm>
          <a:prstGeom prst="rect">
            <a:avLst/>
          </a:prstGeom>
          <a:noFill/>
        </p:spPr>
        <p:txBody>
          <a:bodyPr wrap="square" lIns="80125" tIns="40063" rIns="80125" bIns="40063" rtlCol="0">
            <a:spAutoFit/>
          </a:bodyPr>
          <a:lstStyle/>
          <a:p>
            <a:pPr algn="r" defTabSz="913948" fontAlgn="auto">
              <a:spcBef>
                <a:spcPts val="0"/>
              </a:spcBef>
              <a:spcAft>
                <a:spcPts val="0"/>
              </a:spcAft>
            </a:pPr>
            <a:fld id="{8E51977C-C8E1-4C68-B388-384147FE8615}" type="slidenum">
              <a:rPr lang="en-US" sz="1200" b="0" smtClean="0">
                <a:solidFill>
                  <a:prstClr val="black"/>
                </a:solidFill>
                <a:latin typeface="Arial Narrow" pitchFamily="34" charset="0"/>
                <a:ea typeface="ＭＳ Ｐゴシック"/>
              </a:rPr>
              <a:pPr algn="r" defTabSz="91394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 dirty="0">
              <a:solidFill>
                <a:prstClr val="black"/>
              </a:solidFill>
              <a:latin typeface="Arial Narrow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2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40" r:id="rId1"/>
    <p:sldLayoutId id="2147485141" r:id="rId2"/>
    <p:sldLayoutId id="2147485142" r:id="rId3"/>
    <p:sldLayoutId id="2147485143" r:id="rId4"/>
    <p:sldLayoutId id="2147485144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MS PGothic" pitchFamily="34" charset="-128"/>
          <a:cs typeface="Arial Narrow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MS PGothic" pitchFamily="34" charset="-128"/>
          <a:cs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MS PGothic" pitchFamily="34" charset="-128"/>
          <a:cs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MS PGothic" pitchFamily="34" charset="-128"/>
          <a:cs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MS PGothic" pitchFamily="34" charset="-128"/>
          <a:cs typeface="Arial Black" pitchFamily="34" charset="0"/>
        </a:defRPr>
      </a:lvl5pPr>
      <a:lvl6pPr marL="4568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36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041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721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342158" indent="-342158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1pPr>
      <a:lvl2pPr marL="741349" indent="-285134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2pPr>
      <a:lvl3pPr marL="1141928" indent="-228109" algn="l" rtl="0" eaLnBrk="1" fontAlgn="base" hangingPunct="1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3pPr>
      <a:lvl4pPr marL="1596754" indent="-226718" algn="l" rtl="0" eaLnBrk="1" fontAlgn="base" hangingPunct="1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4pPr>
      <a:lvl5pPr marL="2054362" indent="-228109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5pPr>
      <a:lvl6pPr marL="2512424" indent="-228401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69229" indent="-228401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6033" indent="-228401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2839" indent="-228401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05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09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13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18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21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827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631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436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200400"/>
            <a:ext cx="5715000" cy="1371600"/>
          </a:xfrm>
        </p:spPr>
        <p:txBody>
          <a:bodyPr/>
          <a:lstStyle/>
          <a:p>
            <a:pPr algn="r"/>
            <a:r>
              <a:rPr lang="en-US" sz="2400" dirty="0" smtClean="0">
                <a:latin typeface="Cambria" pitchFamily="18" charset="0"/>
              </a:rPr>
              <a:t>GMR  Institute of Technology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000" dirty="0" smtClean="0">
                <a:latin typeface="Cambria" pitchFamily="18" charset="0"/>
              </a:rPr>
              <a:t/>
            </a:r>
            <a:br>
              <a:rPr lang="en-US" sz="2000" dirty="0" smtClean="0">
                <a:latin typeface="Cambria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3129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TYPES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main-qimg-86df207475fe3438bc8b43137859a9eb-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4181" y="1452563"/>
            <a:ext cx="5734050" cy="4400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GARBAGE COLLECTION</a:t>
            </a:r>
          </a:p>
          <a:p>
            <a:r>
              <a:rPr lang="en-IN" dirty="0" smtClean="0"/>
              <a:t> Garbage collection is the mechanism that De allocate</a:t>
            </a:r>
          </a:p>
          <a:p>
            <a:r>
              <a:rPr lang="en-IN" dirty="0" smtClean="0"/>
              <a:t>the memory of an object when it is no longer referenced</a:t>
            </a:r>
          </a:p>
          <a:p>
            <a:r>
              <a:rPr lang="en-IN" dirty="0" smtClean="0"/>
              <a:t>by a variable.</a:t>
            </a:r>
          </a:p>
          <a:p>
            <a:r>
              <a:rPr lang="en-IN" dirty="0" smtClean="0"/>
              <a:t> In C++, the memory of an Object is released by use of</a:t>
            </a:r>
          </a:p>
          <a:p>
            <a:r>
              <a:rPr lang="en-IN" dirty="0" smtClean="0"/>
              <a:t>delete operator.</a:t>
            </a:r>
          </a:p>
          <a:p>
            <a:r>
              <a:rPr lang="en-IN" dirty="0" smtClean="0"/>
              <a:t> Java virtual machine determines when to free up the</a:t>
            </a:r>
          </a:p>
          <a:p>
            <a:r>
              <a:rPr lang="en-IN" dirty="0" smtClean="0"/>
              <a:t>memory of an object.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106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4" y="1112654"/>
            <a:ext cx="8866553" cy="5080277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 algn="ctr">
              <a:buNone/>
            </a:pP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   A REVIEW 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CORE JAVA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4317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What is Java ?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Java used ?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Features of Java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Program Translation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Virtual Machine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system overview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Program-Development phase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Advantage of java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Disadvantage of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Object Oriented Programming language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well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Platform.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was developed by a team led by James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Gosling at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Sun Microsystems.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a first programming language which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provide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concept of writing programs that can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 executed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using the web.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JAVA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Simple.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Object Oriented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Distributed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Architecture Neutral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Robust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Interpreted and Compiled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Secure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Portable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Multi-Threaded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JAVA PROGRAM TRANSLATION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Hello.java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Hello.class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Interpreter for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WinXP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Interpreter for Mac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Interpreter for Unix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Source Program Java Compiler Java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OOP ?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Object-oriented programming is a method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implementation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language in which everything represent in the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form of Object is called Object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Oriented Programming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not only makes the program less complex but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also makes the software reuse feasible and possible.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not truly Object Oriented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Programing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Language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CONCEPTS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OOP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43000"/>
            <a:ext cx="8865592" cy="5080159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nheritance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presentation-on-core-java-10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2731" y="1371600"/>
            <a:ext cx="6076950" cy="4562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Asset Managem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Bear Stearn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ha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PMorgan Chase &amp; Co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Chi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J.P.Morgan Cazenove"/>
  <p:tag name="JPM_OBJECT_NAME" val="jpmBrandCov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azenov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Asset Manageme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Bear Stearn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ha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PMorgan Chase &amp; Co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Chin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J.P.Morgan Cazenove"/>
  <p:tag name="JPM_OBJECT_NAME" val="jpmBrandCov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azenov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Asset Manage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Bear Stear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ha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PMorgan Chase &amp; Co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Chi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J.P.Morgan Cazenove"/>
  <p:tag name="JPM_OBJECT_NAME" val="jpmBrand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azenove"/>
</p:tagLst>
</file>

<file path=ppt/theme/theme1.xml><?xml version="1.0" encoding="utf-8"?>
<a:theme xmlns:a="http://schemas.openxmlformats.org/drawingml/2006/main" name="GMR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chemeClr val="tx1"/>
          </a:solidFill>
        </a:ln>
      </a:spPr>
      <a:bodyPr wrap="square" rtlCol="0" anchor="ctr">
        <a:spAutoFit/>
      </a:bodyPr>
      <a:lstStyle>
        <a:defPPr algn="ctr" eaLnBrk="0" hangingPunct="0">
          <a:defRPr b="1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M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</a:spPr>
      <a:bodyPr wrap="square" rtlCol="0" anchor="ctr">
        <a:spAutoFit/>
      </a:bodyPr>
      <a:lstStyle>
        <a:defPPr algn="ctr" eaLnBrk="0" hangingPunct="0">
          <a:defRPr b="1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DocType xmlns="291a0c76-3e14-42c6-9422-af678ef5999e">Useful Docs</Doc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PolicyDirtyBag xmlns="microsoft.office.server.policy.changes">
  <Microsoft.Office.RecordsManagement.PolicyFeatures.PolicyAudit xmlns="" op="Delete"/>
</PolicyDirtyBag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C30B77EFCB92478CE654D48CBDF574" ma:contentTypeVersion="16" ma:contentTypeDescription="Create a new document." ma:contentTypeScope="" ma:versionID="564b7bf24158d840640095118a7287ec">
  <xsd:schema xmlns:xsd="http://www.w3.org/2001/XMLSchema" xmlns:p="http://schemas.microsoft.com/office/2006/metadata/properties" xmlns:ns2="291a0c76-3e14-42c6-9422-af678ef5999e" targetNamespace="http://schemas.microsoft.com/office/2006/metadata/properties" ma:root="true" ma:fieldsID="789a39dabce80ea757e2e936bbc7ca26" ns2:_="">
    <xsd:import namespace="291a0c76-3e14-42c6-9422-af678ef5999e"/>
    <xsd:element name="properties">
      <xsd:complexType>
        <xsd:sequence>
          <xsd:element name="documentManagement">
            <xsd:complexType>
              <xsd:all>
                <xsd:element ref="ns2:Doc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91a0c76-3e14-42c6-9422-af678ef5999e" elementFormDefault="qualified">
    <xsd:import namespace="http://schemas.microsoft.com/office/2006/documentManagement/types"/>
    <xsd:element name="DocType" ma:index="8" nillable="true" ma:displayName="DocType" ma:default="" ma:description="Useful Docs -&gt; Useful Documents&#10;eCirculars -&gt; eCirculars" ma:internalName="DocType">
      <xsd:simpleType>
        <xsd:restriction base="dms:Text">
          <xsd:maxLength value="5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06B813-094A-42AC-B09D-7506A40177C9}">
  <ds:schemaRefs>
    <ds:schemaRef ds:uri="http://purl.org/dc/dcmitype/"/>
    <ds:schemaRef ds:uri="http://purl.org/dc/terms/"/>
    <ds:schemaRef ds:uri="http://schemas.microsoft.com/office/2006/documentManagement/types"/>
    <ds:schemaRef ds:uri="291a0c76-3e14-42c6-9422-af678ef5999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BA0E7A-483F-4B0C-B3B2-EC984933E5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BAC8FC-A857-4E93-9081-18206C6551E7}">
  <ds:schemaRefs>
    <ds:schemaRef ds:uri="microsoft.office.server.policy.changes"/>
    <ds:schemaRef ds:uri=""/>
  </ds:schemaRefs>
</ds:datastoreItem>
</file>

<file path=customXml/itemProps4.xml><?xml version="1.0" encoding="utf-8"?>
<ds:datastoreItem xmlns:ds="http://schemas.openxmlformats.org/officeDocument/2006/customXml" ds:itemID="{8041FE18-CB89-4C71-8D63-ADD77F76E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1a0c76-3e14-42c6-9422-af678ef5999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GMR_Template</Template>
  <TotalTime>9863</TotalTime>
  <Pages>3</Pages>
  <Words>287</Words>
  <Application>Microsoft Office PowerPoint</Application>
  <PresentationFormat>On-screen Show (4:3)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Cambria</vt:lpstr>
      <vt:lpstr>ＭＳ Ｐゴシック</vt:lpstr>
      <vt:lpstr>Arial Black</vt:lpstr>
      <vt:lpstr>Times New Roman</vt:lpstr>
      <vt:lpstr>Arial Narrow</vt:lpstr>
      <vt:lpstr>Verdana</vt:lpstr>
      <vt:lpstr>LF_Kai</vt:lpstr>
      <vt:lpstr>GMR_Template</vt:lpstr>
      <vt:lpstr>3_GMR</vt:lpstr>
      <vt:lpstr>GMR  Institute of Technology  </vt:lpstr>
      <vt:lpstr>Slide 1</vt:lpstr>
      <vt:lpstr>TABLE OF CONTENTS</vt:lpstr>
      <vt:lpstr>WHAT IS JAVA</vt:lpstr>
      <vt:lpstr> FEATURES OF JAVA </vt:lpstr>
      <vt:lpstr>JAVA PROGRAM TRANSLATION</vt:lpstr>
      <vt:lpstr> WHAT IS OOP ? </vt:lpstr>
      <vt:lpstr> CONCEPTS OF OOP </vt:lpstr>
      <vt:lpstr>Slide 8</vt:lpstr>
      <vt:lpstr>DATA TYPES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(revised V and B)</dc:title>
  <dc:subject>Client Template</dc:subject>
  <dc:creator>Nitin Rajendran</dc:creator>
  <cp:lastModifiedBy>Windows User</cp:lastModifiedBy>
  <cp:revision>809</cp:revision>
  <cp:lastPrinted>2017-07-24T04:14:12Z</cp:lastPrinted>
  <dcterms:created xsi:type="dcterms:W3CDTF">2012-09-28T03:54:16Z</dcterms:created>
  <dcterms:modified xsi:type="dcterms:W3CDTF">2018-07-12T05:44:59Z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0x010100E1C30B77EFCB92478CE654D48CBDF574</vt:lpwstr>
  </property>
</Properties>
</file>