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handoutMasterIdLst>
    <p:handoutMasterId r:id="rId20"/>
  </p:handoutMasterIdLst>
  <p:sldIdLst>
    <p:sldId id="256" r:id="rId2"/>
    <p:sldId id="286" r:id="rId3"/>
    <p:sldId id="289" r:id="rId4"/>
    <p:sldId id="291" r:id="rId5"/>
    <p:sldId id="290" r:id="rId6"/>
    <p:sldId id="292" r:id="rId7"/>
    <p:sldId id="293" r:id="rId8"/>
    <p:sldId id="295" r:id="rId9"/>
    <p:sldId id="296" r:id="rId10"/>
    <p:sldId id="297" r:id="rId11"/>
    <p:sldId id="298" r:id="rId12"/>
    <p:sldId id="299" r:id="rId13"/>
    <p:sldId id="300" r:id="rId14"/>
    <p:sldId id="301" r:id="rId15"/>
    <p:sldId id="287" r:id="rId16"/>
    <p:sldId id="288" r:id="rId17"/>
    <p:sldId id="29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Term Paper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2B6DEB-C664-4E9A-AB2E-A21F9B548181}" type="datetime4">
              <a:rPr lang="en-US" smtClean="0"/>
              <a:pPr/>
              <a:t>November 8, 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Knowledge Representation using CBRS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325229-A7F7-447B-A166-685B5CC247B1}" type="slidenum">
              <a:rPr lang="en-US" smtClean="0"/>
              <a:pPr/>
              <a:t>‹#›</a:t>
            </a:fld>
            <a:endParaRPr lang="en-US"/>
          </a:p>
        </p:txBody>
      </p:sp>
    </p:spTree>
    <p:extLst>
      <p:ext uri="{BB962C8B-B14F-4D97-AF65-F5344CB8AC3E}">
        <p14:creationId xmlns:p14="http://schemas.microsoft.com/office/powerpoint/2010/main" val="26609487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Term Paper</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A7616-0ABB-4A53-BE34-53868D89A6BA}" type="datetime4">
              <a:rPr lang="en-US" smtClean="0"/>
              <a:pPr/>
              <a:t>November 8, 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Knowledge Representation using CBRS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320AF-68F5-4223-97CE-1D6A7CFF615F}" type="slidenum">
              <a:rPr lang="en-US" smtClean="0"/>
              <a:pPr/>
              <a:t>‹#›</a:t>
            </a:fld>
            <a:endParaRPr lang="en-US"/>
          </a:p>
        </p:txBody>
      </p:sp>
    </p:spTree>
    <p:extLst>
      <p:ext uri="{BB962C8B-B14F-4D97-AF65-F5344CB8AC3E}">
        <p14:creationId xmlns:p14="http://schemas.microsoft.com/office/powerpoint/2010/main" val="26795616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6633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D9D5696E-83F4-4FA4-BE83-6DC91BFDCB5A}" type="datetime4">
              <a:rPr lang="en-US" smtClean="0"/>
              <a:pPr/>
              <a:t>November 8, 2018</a:t>
            </a:fld>
            <a:endParaRPr lang="en-US"/>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E5201CCC-AF09-4913-A36B-E146D9D4843A}" type="datetime4">
              <a:rPr lang="en-US" smtClean="0"/>
              <a:pPr/>
              <a:t>November 8, 2018</a:t>
            </a:fld>
            <a:endParaRPr lang="en-US"/>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C630AD3A-8D80-43D6-91C6-20C1745B9658}" type="datetime4">
              <a:rPr lang="en-US" smtClean="0"/>
              <a:pPr/>
              <a:t>November 8, 2018</a:t>
            </a:fld>
            <a:endParaRPr lang="en-US"/>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76200" y="6261100"/>
            <a:ext cx="7010400" cy="457200"/>
          </a:xfrm>
          <a:prstGeom prst="rect">
            <a:avLst/>
          </a:prstGeom>
        </p:spPr>
        <p:txBody>
          <a:bodyPr/>
          <a:lstStyle>
            <a:lvl1pPr>
              <a:defRPr/>
            </a:lvl1pPr>
          </a:lstStyle>
          <a:p>
            <a:fld id="{8C7C35E1-5E27-4BF1-9628-5FB7400639FE}" type="datetime4">
              <a:rPr lang="en-US" smtClean="0"/>
              <a:pPr/>
              <a:t>November 8, 2018</a:t>
            </a:fld>
            <a:endParaRPr lang="en-US"/>
          </a:p>
        </p:txBody>
      </p:sp>
      <p:sp>
        <p:nvSpPr>
          <p:cNvPr id="6"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6200" y="6261100"/>
            <a:ext cx="70104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ABFCF994-7F22-4010-AB5E-9643C300A926}" type="datetime4">
              <a:rPr lang="en-US" smtClean="0"/>
              <a:pPr/>
              <a:t>November 8, 2018</a:t>
            </a:fld>
            <a:endParaRPr lang="en-US"/>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B90A137F-2160-43DB-BD3B-615823AC08C2}" type="datetime4">
              <a:rPr lang="en-US" smtClean="0"/>
              <a:pPr/>
              <a:t>November 8, 2018</a:t>
            </a:fld>
            <a:endParaRPr lang="en-US"/>
          </a:p>
        </p:txBody>
      </p:sp>
      <p:sp>
        <p:nvSpPr>
          <p:cNvPr id="5"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76200" y="6261100"/>
            <a:ext cx="7010400" cy="457200"/>
          </a:xfrm>
          <a:prstGeom prst="rect">
            <a:avLst/>
          </a:prstGeom>
        </p:spPr>
        <p:txBody>
          <a:bodyPr/>
          <a:lstStyle>
            <a:lvl1pPr>
              <a:defRPr/>
            </a:lvl1pPr>
          </a:lstStyle>
          <a:p>
            <a:fld id="{AF1DC5E2-3E9B-4454-A20F-59BD6F94EC5A}" type="datetime4">
              <a:rPr lang="en-US" smtClean="0"/>
              <a:pPr/>
              <a:t>November 8, 2018</a:t>
            </a:fld>
            <a:endParaRPr lang="en-US"/>
          </a:p>
        </p:txBody>
      </p:sp>
      <p:sp>
        <p:nvSpPr>
          <p:cNvPr id="6"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CD3A0649-A46E-4EE2-8A1F-76B2D3137B2F}" type="datetime4">
              <a:rPr lang="en-US" smtClean="0"/>
              <a:pPr/>
              <a:t>November 8, 2018</a:t>
            </a:fld>
            <a:endParaRPr lang="en-US"/>
          </a:p>
        </p:txBody>
      </p:sp>
      <p:sp>
        <p:nvSpPr>
          <p:cNvPr id="8"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C2C912A3-6E6C-4C27-8807-78924C855EB2}" type="datetime4">
              <a:rPr lang="en-US" smtClean="0"/>
              <a:pPr/>
              <a:t>November 8, 2018</a:t>
            </a:fld>
            <a:endParaRPr lang="en-US"/>
          </a:p>
        </p:txBody>
      </p:sp>
      <p:sp>
        <p:nvSpPr>
          <p:cNvPr id="4"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6200" y="6261100"/>
            <a:ext cx="7010400" cy="457200"/>
          </a:xfrm>
          <a:prstGeom prst="rect">
            <a:avLst/>
          </a:prstGeom>
        </p:spPr>
        <p:txBody>
          <a:bodyPr/>
          <a:lstStyle>
            <a:lvl1pPr>
              <a:defRPr/>
            </a:lvl1pPr>
          </a:lstStyle>
          <a:p>
            <a:fld id="{33C6B0EA-E476-46DF-B5EA-206C82673A56}" type="datetime4">
              <a:rPr lang="en-US" smtClean="0"/>
              <a:pPr/>
              <a:t>November 8, 2018</a:t>
            </a:fld>
            <a:endParaRPr lang="en-US"/>
          </a:p>
        </p:txBody>
      </p:sp>
      <p:sp>
        <p:nvSpPr>
          <p:cNvPr id="3"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76200" y="6261100"/>
            <a:ext cx="7010400" cy="457200"/>
          </a:xfrm>
          <a:prstGeom prst="rect">
            <a:avLst/>
          </a:prstGeom>
        </p:spPr>
        <p:txBody>
          <a:bodyPr/>
          <a:lstStyle>
            <a:lvl1pPr>
              <a:defRPr/>
            </a:lvl1pPr>
          </a:lstStyle>
          <a:p>
            <a:fld id="{8F7B91BA-264D-4822-BA09-F9BE58D09AEA}" type="datetime4">
              <a:rPr lang="en-US" smtClean="0"/>
              <a:pPr/>
              <a:t>November 8, 2018</a:t>
            </a:fld>
            <a:endParaRPr lang="en-US"/>
          </a:p>
        </p:txBody>
      </p:sp>
      <p:sp>
        <p:nvSpPr>
          <p:cNvPr id="6"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76200" y="6261100"/>
            <a:ext cx="7010400" cy="457200"/>
          </a:xfrm>
          <a:prstGeom prst="rect">
            <a:avLst/>
          </a:prstGeom>
        </p:spPr>
        <p:txBody>
          <a:bodyPr/>
          <a:lstStyle>
            <a:lvl1pPr>
              <a:defRPr/>
            </a:lvl1pPr>
          </a:lstStyle>
          <a:p>
            <a:fld id="{90615D53-C640-4B67-8393-591D2F62EA96}" type="datetime4">
              <a:rPr lang="en-US" smtClean="0"/>
              <a:pPr/>
              <a:t>November 8, 2018</a:t>
            </a:fld>
            <a:endParaRPr lang="en-US"/>
          </a:p>
        </p:txBody>
      </p:sp>
      <p:sp>
        <p:nvSpPr>
          <p:cNvPr id="6" name="Rectangle 6"/>
          <p:cNvSpPr>
            <a:spLocks noGrp="1" noChangeArrowheads="1"/>
          </p:cNvSpPr>
          <p:nvPr>
            <p:ph type="sldNum" sz="quarter" idx="11"/>
          </p:nvPr>
        </p:nvSpPr>
        <p:spPr>
          <a:xfrm>
            <a:off x="6553200" y="6248400"/>
            <a:ext cx="1905000" cy="457200"/>
          </a:xfrm>
          <a:prstGeom prst="rect">
            <a:avLst/>
          </a:prstGeom>
        </p:spPr>
        <p:txBody>
          <a:bodyPr/>
          <a:lstStyle>
            <a:lvl1pPr>
              <a:defRPr/>
            </a:lvl1pPr>
          </a:lstStyle>
          <a:p>
            <a:fld id="{26EF737C-ACD1-437D-96A3-4D47A6DAC0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762000" y="5867400"/>
            <a:ext cx="7848600" cy="0"/>
          </a:xfrm>
          <a:prstGeom prst="line">
            <a:avLst/>
          </a:prstGeom>
          <a:noFill/>
          <a:ln w="9525">
            <a:noFill/>
            <a:round/>
            <a:headEnd/>
            <a:tailEnd/>
          </a:ln>
          <a:effectLst/>
        </p:spPr>
        <p:txBody>
          <a:bodyPr anchor="ctr"/>
          <a:lstStyle/>
          <a:p>
            <a:pPr>
              <a:defRPr/>
            </a:pPr>
            <a:endParaRPr lang="en-US"/>
          </a:p>
        </p:txBody>
      </p:sp>
      <p:sp>
        <p:nvSpPr>
          <p:cNvPr id="1033" name="Line 9"/>
          <p:cNvSpPr>
            <a:spLocks noChangeShapeType="1"/>
          </p:cNvSpPr>
          <p:nvPr/>
        </p:nvSpPr>
        <p:spPr bwMode="auto">
          <a:xfrm>
            <a:off x="0" y="6629400"/>
            <a:ext cx="9144000" cy="0"/>
          </a:xfrm>
          <a:prstGeom prst="line">
            <a:avLst/>
          </a:prstGeom>
          <a:noFill/>
          <a:ln w="9525">
            <a:noFill/>
            <a:round/>
            <a:headEnd/>
            <a:tailEnd/>
          </a:ln>
          <a:effectLst/>
        </p:spPr>
        <p:txBody>
          <a:bodyPr anchor="ctr"/>
          <a:lstStyle/>
          <a:p>
            <a:pPr>
              <a:defRPr/>
            </a:pPr>
            <a:endParaRPr lang="en-US"/>
          </a:p>
        </p:txBody>
      </p:sp>
      <p:sp>
        <p:nvSpPr>
          <p:cNvPr id="1036" name="Text Box 12"/>
          <p:cNvSpPr txBox="1">
            <a:spLocks noChangeArrowheads="1"/>
          </p:cNvSpPr>
          <p:nvPr/>
        </p:nvSpPr>
        <p:spPr bwMode="auto">
          <a:xfrm>
            <a:off x="1905000" y="296863"/>
            <a:ext cx="1371600" cy="1098550"/>
          </a:xfrm>
          <a:prstGeom prst="rect">
            <a:avLst/>
          </a:prstGeom>
          <a:noFill/>
          <a:ln w="9525" algn="ctr">
            <a:noFill/>
            <a:miter lim="800000"/>
            <a:headEnd/>
            <a:tailEnd/>
          </a:ln>
          <a:effectLst/>
        </p:spPr>
        <p:txBody>
          <a:bodyPr>
            <a:spAutoFit/>
          </a:bodyPr>
          <a:lstStyle/>
          <a:p>
            <a:pPr>
              <a:defRPr/>
            </a:pPr>
            <a:endParaRPr lang="en-US" sz="6600"/>
          </a:p>
        </p:txBody>
      </p:sp>
      <p:sp>
        <p:nvSpPr>
          <p:cNvPr id="1037" name="Text Box 13"/>
          <p:cNvSpPr txBox="1">
            <a:spLocks noChangeArrowheads="1"/>
          </p:cNvSpPr>
          <p:nvPr/>
        </p:nvSpPr>
        <p:spPr bwMode="auto">
          <a:xfrm>
            <a:off x="2117725" y="-703263"/>
            <a:ext cx="1539875" cy="274638"/>
          </a:xfrm>
          <a:prstGeom prst="rect">
            <a:avLst/>
          </a:prstGeom>
          <a:noFill/>
          <a:ln w="9525" algn="ctr">
            <a:noFill/>
            <a:miter lim="800000"/>
            <a:headEnd/>
            <a:tailEnd/>
          </a:ln>
          <a:effectLst/>
        </p:spPr>
        <p:txBody>
          <a:bodyPr>
            <a:spAutoFit/>
          </a:bodyPr>
          <a:lstStyle/>
          <a:p>
            <a:pPr>
              <a:spcBef>
                <a:spcPct val="20000"/>
              </a:spcBef>
              <a:defRPr/>
            </a:pPr>
            <a:r>
              <a:rPr lang="en-US" sz="1200"/>
              <a:t>humility</a:t>
            </a:r>
          </a:p>
        </p:txBody>
      </p:sp>
      <p:sp>
        <p:nvSpPr>
          <p:cNvPr id="1039" name="Text Box 15"/>
          <p:cNvSpPr txBox="1">
            <a:spLocks noChangeArrowheads="1"/>
          </p:cNvSpPr>
          <p:nvPr/>
        </p:nvSpPr>
        <p:spPr bwMode="auto">
          <a:xfrm>
            <a:off x="1752600" y="152400"/>
            <a:ext cx="1219200" cy="304800"/>
          </a:xfrm>
          <a:prstGeom prst="rect">
            <a:avLst/>
          </a:prstGeom>
          <a:noFill/>
          <a:ln w="9525" algn="ctr">
            <a:noFill/>
            <a:miter lim="800000"/>
            <a:headEnd/>
            <a:tailEnd/>
          </a:ln>
          <a:effectLst/>
        </p:spPr>
        <p:txBody>
          <a:bodyPr>
            <a:spAutoFit/>
          </a:bodyPr>
          <a:lstStyle/>
          <a:p>
            <a:pPr algn="ctr" eaLnBrk="1" hangingPunct="1">
              <a:defRPr/>
            </a:pPr>
            <a:r>
              <a:rPr lang="en-US" sz="1400" i="1">
                <a:solidFill>
                  <a:srgbClr val="4D4D4D"/>
                </a:solidFill>
                <a:latin typeface="Arial" charset="0"/>
              </a:rPr>
              <a:t>Humility</a:t>
            </a:r>
          </a:p>
        </p:txBody>
      </p:sp>
      <p:sp>
        <p:nvSpPr>
          <p:cNvPr id="1041" name="Text Box 17"/>
          <p:cNvSpPr txBox="1">
            <a:spLocks noChangeArrowheads="1"/>
          </p:cNvSpPr>
          <p:nvPr/>
        </p:nvSpPr>
        <p:spPr bwMode="auto">
          <a:xfrm>
            <a:off x="3733800" y="152400"/>
            <a:ext cx="1981200" cy="304800"/>
          </a:xfrm>
          <a:prstGeom prst="rect">
            <a:avLst/>
          </a:prstGeom>
          <a:noFill/>
          <a:ln w="9525" algn="ctr">
            <a:noFill/>
            <a:miter lim="800000"/>
            <a:headEnd/>
            <a:tailEnd/>
          </a:ln>
          <a:effectLst/>
        </p:spPr>
        <p:txBody>
          <a:bodyPr>
            <a:spAutoFit/>
          </a:bodyPr>
          <a:lstStyle/>
          <a:p>
            <a:pPr algn="ctr" eaLnBrk="1" hangingPunct="1">
              <a:defRPr/>
            </a:pPr>
            <a:r>
              <a:rPr lang="en-US" sz="1400" i="1">
                <a:solidFill>
                  <a:srgbClr val="4D4D4D"/>
                </a:solidFill>
                <a:latin typeface="Arial" charset="0"/>
              </a:rPr>
              <a:t>Entrepreneurship</a:t>
            </a:r>
          </a:p>
        </p:txBody>
      </p:sp>
      <p:sp>
        <p:nvSpPr>
          <p:cNvPr id="1042" name="Text Box 18"/>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eaLnBrk="1" hangingPunct="1">
              <a:defRPr/>
            </a:pPr>
            <a:r>
              <a:rPr lang="en-US" sz="1400" i="1" dirty="0">
                <a:solidFill>
                  <a:srgbClr val="4D4D4D"/>
                </a:solidFill>
                <a:latin typeface="Arial" charset="0"/>
              </a:rPr>
              <a:t>Teamwork</a:t>
            </a:r>
          </a:p>
        </p:txBody>
      </p:sp>
      <p:sp>
        <p:nvSpPr>
          <p:cNvPr id="1043" name="Text Box 19"/>
          <p:cNvSpPr txBox="1">
            <a:spLocks noChangeArrowheads="1"/>
          </p:cNvSpPr>
          <p:nvPr/>
        </p:nvSpPr>
        <p:spPr bwMode="auto">
          <a:xfrm>
            <a:off x="0" y="6553200"/>
            <a:ext cx="1828800" cy="304800"/>
          </a:xfrm>
          <a:prstGeom prst="rect">
            <a:avLst/>
          </a:prstGeom>
          <a:noFill/>
          <a:ln w="9525" algn="ctr">
            <a:noFill/>
            <a:miter lim="800000"/>
            <a:headEnd/>
            <a:tailEnd/>
          </a:ln>
          <a:effectLst/>
        </p:spPr>
        <p:txBody>
          <a:bodyPr>
            <a:spAutoFit/>
          </a:bodyPr>
          <a:lstStyle/>
          <a:p>
            <a:pPr algn="ctr" eaLnBrk="1" hangingPunct="1">
              <a:defRPr/>
            </a:pPr>
            <a:r>
              <a:rPr lang="en-US" sz="1400" i="1">
                <a:solidFill>
                  <a:srgbClr val="4D4D4D"/>
                </a:solidFill>
                <a:latin typeface="Arial" charset="0"/>
              </a:rPr>
              <a:t>Deliver The Promise</a:t>
            </a:r>
          </a:p>
        </p:txBody>
      </p:sp>
      <p:sp>
        <p:nvSpPr>
          <p:cNvPr id="1044" name="Text Box 20"/>
          <p:cNvSpPr txBox="1">
            <a:spLocks noChangeArrowheads="1"/>
          </p:cNvSpPr>
          <p:nvPr/>
        </p:nvSpPr>
        <p:spPr bwMode="auto">
          <a:xfrm>
            <a:off x="2133600" y="6553200"/>
            <a:ext cx="1219200" cy="304800"/>
          </a:xfrm>
          <a:prstGeom prst="rect">
            <a:avLst/>
          </a:prstGeom>
          <a:noFill/>
          <a:ln w="9525" algn="ctr">
            <a:noFill/>
            <a:miter lim="800000"/>
            <a:headEnd/>
            <a:tailEnd/>
          </a:ln>
          <a:effectLst/>
        </p:spPr>
        <p:txBody>
          <a:bodyPr>
            <a:spAutoFit/>
          </a:bodyPr>
          <a:lstStyle/>
          <a:p>
            <a:pPr algn="ctr" eaLnBrk="1" hangingPunct="1">
              <a:defRPr/>
            </a:pPr>
            <a:r>
              <a:rPr lang="en-US" sz="1400" i="1">
                <a:solidFill>
                  <a:srgbClr val="4D4D4D"/>
                </a:solidFill>
                <a:latin typeface="Arial" charset="0"/>
              </a:rPr>
              <a:t>Learning</a:t>
            </a:r>
          </a:p>
        </p:txBody>
      </p:sp>
      <p:sp>
        <p:nvSpPr>
          <p:cNvPr id="1045" name="Text Box 21"/>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eaLnBrk="1" hangingPunct="1">
              <a:defRPr/>
            </a:pPr>
            <a:r>
              <a:rPr lang="en-US" sz="1400" i="1">
                <a:solidFill>
                  <a:srgbClr val="4D4D4D"/>
                </a:solidFill>
                <a:latin typeface="Arial" charset="0"/>
              </a:rPr>
              <a:t>Social Responsibility</a:t>
            </a:r>
          </a:p>
        </p:txBody>
      </p:sp>
      <p:sp>
        <p:nvSpPr>
          <p:cNvPr id="1046" name="Text Box 22"/>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eaLnBrk="1" hangingPunct="1">
              <a:defRPr/>
            </a:pPr>
            <a:r>
              <a:rPr lang="en-US" sz="1400" i="1">
                <a:solidFill>
                  <a:srgbClr val="4D4D4D"/>
                </a:solidFill>
                <a:latin typeface="Arial" charset="0"/>
              </a:rPr>
              <a:t>Respect for Individual</a:t>
            </a:r>
          </a:p>
        </p:txBody>
      </p:sp>
      <p:sp>
        <p:nvSpPr>
          <p:cNvPr id="1047" name="Rectangle 23"/>
          <p:cNvSpPr>
            <a:spLocks noChangeArrowheads="1"/>
          </p:cNvSpPr>
          <p:nvPr/>
        </p:nvSpPr>
        <p:spPr bwMode="auto">
          <a:xfrm>
            <a:off x="0" y="5588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a:p>
        </p:txBody>
      </p:sp>
      <p:sp>
        <p:nvSpPr>
          <p:cNvPr id="1048" name="Line 24"/>
          <p:cNvSpPr>
            <a:spLocks noChangeShapeType="1"/>
          </p:cNvSpPr>
          <p:nvPr/>
        </p:nvSpPr>
        <p:spPr bwMode="auto">
          <a:xfrm>
            <a:off x="0" y="6515100"/>
            <a:ext cx="9144000" cy="0"/>
          </a:xfrm>
          <a:prstGeom prst="line">
            <a:avLst/>
          </a:prstGeom>
          <a:noFill/>
          <a:ln w="25400">
            <a:solidFill>
              <a:srgbClr val="B2B2B2"/>
            </a:solidFill>
            <a:round/>
            <a:headEnd/>
            <a:tailEnd/>
          </a:ln>
          <a:effectLst/>
        </p:spPr>
        <p:txBody>
          <a:bodyPr wrap="none" anchor="ctr"/>
          <a:lstStyle/>
          <a:p>
            <a:pPr>
              <a:defRPr/>
            </a:pPr>
            <a:endParaRPr lang="en-US"/>
          </a:p>
        </p:txBody>
      </p:sp>
      <p:pic>
        <p:nvPicPr>
          <p:cNvPr id="2" name="Picture 19" descr="GMRLOGO.JPG"/>
          <p:cNvPicPr>
            <a:picLocks noChangeAspect="1"/>
          </p:cNvPicPr>
          <p:nvPr/>
        </p:nvPicPr>
        <p:blipFill>
          <a:blip r:embed="rId14" cstate="print"/>
          <a:srcRect/>
          <a:stretch>
            <a:fillRect/>
          </a:stretch>
        </p:blipFill>
        <p:spPr bwMode="auto">
          <a:xfrm>
            <a:off x="7569200" y="76200"/>
            <a:ext cx="1371600" cy="465138"/>
          </a:xfrm>
          <a:prstGeom prst="rect">
            <a:avLst/>
          </a:prstGeom>
          <a:noFill/>
          <a:ln w="9525">
            <a:noFill/>
            <a:miter lim="800000"/>
            <a:headEnd/>
            <a:tailEnd/>
          </a:ln>
        </p:spPr>
      </p:pic>
      <p:pic>
        <p:nvPicPr>
          <p:cNvPr id="3" name="Picture 20" descr="gmritlogo.JPG"/>
          <p:cNvPicPr>
            <a:picLocks noChangeAspect="1"/>
          </p:cNvPicPr>
          <p:nvPr/>
        </p:nvPicPr>
        <p:blipFill>
          <a:blip r:embed="rId15"/>
          <a:srcRect/>
          <a:stretch>
            <a:fillRect/>
          </a:stretch>
        </p:blipFill>
        <p:spPr bwMode="auto">
          <a:xfrm>
            <a:off x="46038" y="42863"/>
            <a:ext cx="1414462" cy="487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jcsmc.com/" TargetMode="External"/><Relationship Id="rId2" Type="http://schemas.openxmlformats.org/officeDocument/2006/relationships/hyperlink" Target="https://ieeexplore.ieee.org/document/716509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Hypervisor" TargetMode="External"/><Relationship Id="rId2" Type="http://schemas.openxmlformats.org/officeDocument/2006/relationships/hyperlink" Target="https://www.omicsonline.org/peer-reviewed/virtualization-in-cloud-compu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chemeClr val="tx1">
                    <a:lumMod val="95000"/>
                    <a:lumOff val="5000"/>
                  </a:schemeClr>
                </a:solidFill>
              </a:rPr>
              <a:t>Security </a:t>
            </a:r>
            <a:r>
              <a:rPr lang="en-US" sz="3600" b="1" smtClean="0">
                <a:solidFill>
                  <a:schemeClr val="tx1">
                    <a:lumMod val="95000"/>
                    <a:lumOff val="5000"/>
                  </a:schemeClr>
                </a:solidFill>
              </a:rPr>
              <a:t>of Hypervisors </a:t>
            </a:r>
            <a:r>
              <a:rPr lang="en-US" sz="3600" b="1" dirty="0" smtClean="0">
                <a:solidFill>
                  <a:schemeClr val="tx1">
                    <a:lumMod val="95000"/>
                    <a:lumOff val="5000"/>
                  </a:schemeClr>
                </a:solidFill>
              </a:rPr>
              <a:t>in Cloud Computing</a:t>
            </a:r>
            <a:endParaRPr lang="en-US" sz="3600" b="1" dirty="0">
              <a:solidFill>
                <a:schemeClr val="tx1">
                  <a:lumMod val="95000"/>
                  <a:lumOff val="5000"/>
                </a:schemeClr>
              </a:solidFill>
            </a:endParaRPr>
          </a:p>
        </p:txBody>
      </p:sp>
      <p:sp>
        <p:nvSpPr>
          <p:cNvPr id="3" name="Subtitle 2"/>
          <p:cNvSpPr>
            <a:spLocks noGrp="1"/>
          </p:cNvSpPr>
          <p:nvPr>
            <p:ph sz="half" idx="1"/>
          </p:nvPr>
        </p:nvSpPr>
        <p:spPr/>
        <p:txBody>
          <a:bodyPr>
            <a:normAutofit/>
          </a:bodyPr>
          <a:lstStyle/>
          <a:p>
            <a:endParaRPr lang="en-US" b="1" dirty="0" smtClean="0">
              <a:solidFill>
                <a:schemeClr val="tx1">
                  <a:lumMod val="95000"/>
                  <a:lumOff val="5000"/>
                </a:schemeClr>
              </a:solidFill>
            </a:endParaRPr>
          </a:p>
          <a:p>
            <a:endParaRPr lang="en-US" b="1" dirty="0" smtClean="0">
              <a:solidFill>
                <a:schemeClr val="tx1">
                  <a:lumMod val="95000"/>
                  <a:lumOff val="5000"/>
                </a:schemeClr>
              </a:solidFill>
            </a:endParaRPr>
          </a:p>
          <a:p>
            <a:endParaRPr lang="en-US" b="1" dirty="0" smtClean="0">
              <a:solidFill>
                <a:schemeClr val="tx1">
                  <a:lumMod val="95000"/>
                  <a:lumOff val="5000"/>
                </a:schemeClr>
              </a:solidFill>
            </a:endParaRPr>
          </a:p>
          <a:p>
            <a:endParaRPr lang="en-US" b="1" dirty="0" smtClean="0">
              <a:solidFill>
                <a:schemeClr val="tx1">
                  <a:lumMod val="95000"/>
                  <a:lumOff val="5000"/>
                </a:schemeClr>
              </a:solidFill>
            </a:endParaRPr>
          </a:p>
          <a:p>
            <a:endParaRPr lang="en-US" b="1" dirty="0" smtClean="0">
              <a:solidFill>
                <a:schemeClr val="tx1">
                  <a:lumMod val="95000"/>
                  <a:lumOff val="5000"/>
                </a:schemeClr>
              </a:solidFill>
            </a:endParaRPr>
          </a:p>
          <a:p>
            <a:endParaRPr lang="en-US" b="1" dirty="0" smtClean="0">
              <a:solidFill>
                <a:schemeClr val="tx1">
                  <a:lumMod val="95000"/>
                  <a:lumOff val="5000"/>
                </a:schemeClr>
              </a:solidFill>
            </a:endParaRPr>
          </a:p>
          <a:p>
            <a:pPr>
              <a:buNone/>
            </a:pPr>
            <a:r>
              <a:rPr lang="en-US" sz="1800" b="1" kern="1200" dirty="0" err="1" smtClean="0">
                <a:solidFill>
                  <a:schemeClr val="tx1">
                    <a:lumMod val="95000"/>
                    <a:lumOff val="5000"/>
                  </a:schemeClr>
                </a:solidFill>
              </a:rPr>
              <a:t>Kolla</a:t>
            </a:r>
            <a:r>
              <a:rPr lang="en-US" sz="1800" b="1" kern="1200" dirty="0" smtClean="0">
                <a:solidFill>
                  <a:schemeClr val="tx1">
                    <a:lumMod val="95000"/>
                    <a:lumOff val="5000"/>
                  </a:schemeClr>
                </a:solidFill>
              </a:rPr>
              <a:t> </a:t>
            </a:r>
            <a:r>
              <a:rPr lang="en-US" sz="1800" b="1" kern="1200" dirty="0" err="1" smtClean="0">
                <a:solidFill>
                  <a:schemeClr val="tx1">
                    <a:lumMod val="95000"/>
                    <a:lumOff val="5000"/>
                  </a:schemeClr>
                </a:solidFill>
              </a:rPr>
              <a:t>Ranga</a:t>
            </a:r>
            <a:r>
              <a:rPr lang="en-US" sz="1800" b="1" kern="1200" dirty="0" smtClean="0">
                <a:solidFill>
                  <a:schemeClr val="tx1">
                    <a:lumMod val="95000"/>
                    <a:lumOff val="5000"/>
                  </a:schemeClr>
                </a:solidFill>
              </a:rPr>
              <a:t> Dinakar</a:t>
            </a:r>
            <a:endParaRPr lang="en-US" sz="1800" b="1" kern="1200" dirty="0">
              <a:solidFill>
                <a:schemeClr val="tx1">
                  <a:lumMod val="95000"/>
                  <a:lumOff val="5000"/>
                </a:schemeClr>
              </a:solidFill>
            </a:endParaRPr>
          </a:p>
          <a:p>
            <a:pPr>
              <a:buNone/>
            </a:pPr>
            <a:r>
              <a:rPr lang="en-US" sz="1800" b="1" kern="1200" dirty="0">
                <a:solidFill>
                  <a:schemeClr val="tx1">
                    <a:lumMod val="95000"/>
                    <a:lumOff val="5000"/>
                  </a:schemeClr>
                </a:solidFill>
              </a:rPr>
              <a:t>B.Tech. (CSE) </a:t>
            </a:r>
            <a:r>
              <a:rPr lang="en-US" sz="1800" b="1" kern="1200" dirty="0" smtClean="0">
                <a:solidFill>
                  <a:schemeClr val="tx1">
                    <a:lumMod val="95000"/>
                    <a:lumOff val="5000"/>
                  </a:schemeClr>
                </a:solidFill>
              </a:rPr>
              <a:t> 5</a:t>
            </a:r>
            <a:r>
              <a:rPr lang="en-US" sz="1800" b="1" kern="1200" baseline="30000" dirty="0" smtClean="0">
                <a:solidFill>
                  <a:schemeClr val="tx1">
                    <a:lumMod val="95000"/>
                    <a:lumOff val="5000"/>
                  </a:schemeClr>
                </a:solidFill>
              </a:rPr>
              <a:t>Th</a:t>
            </a:r>
            <a:r>
              <a:rPr lang="en-US" sz="1800" b="1" kern="1200" dirty="0" smtClean="0">
                <a:solidFill>
                  <a:schemeClr val="tx1">
                    <a:lumMod val="95000"/>
                    <a:lumOff val="5000"/>
                  </a:schemeClr>
                </a:solidFill>
              </a:rPr>
              <a:t> Semester</a:t>
            </a:r>
            <a:endParaRPr lang="en-US" sz="1800" b="1" kern="1200" dirty="0">
              <a:solidFill>
                <a:schemeClr val="tx1">
                  <a:lumMod val="95000"/>
                  <a:lumOff val="5000"/>
                </a:schemeClr>
              </a:solidFill>
            </a:endParaRPr>
          </a:p>
          <a:p>
            <a:pPr>
              <a:buNone/>
            </a:pPr>
            <a:r>
              <a:rPr lang="en-US" sz="1800" b="1" kern="1200" dirty="0" smtClean="0">
                <a:solidFill>
                  <a:schemeClr val="tx1">
                    <a:lumMod val="95000"/>
                    <a:lumOff val="5000"/>
                  </a:schemeClr>
                </a:solidFill>
              </a:rPr>
              <a:t>16341A0597 </a:t>
            </a:r>
            <a:endParaRPr lang="en-US" sz="1800" b="1" kern="1200" dirty="0">
              <a:solidFill>
                <a:schemeClr val="tx1">
                  <a:lumMod val="95000"/>
                  <a:lumOff val="5000"/>
                </a:schemeClr>
              </a:solidFill>
            </a:endParaRPr>
          </a:p>
        </p:txBody>
      </p:sp>
      <p:sp>
        <p:nvSpPr>
          <p:cNvPr id="4" name="Subtitle 2"/>
          <p:cNvSpPr txBox="1">
            <a:spLocks/>
          </p:cNvSpPr>
          <p:nvPr/>
        </p:nvSpPr>
        <p:spPr>
          <a:xfrm>
            <a:off x="2514600" y="4876800"/>
            <a:ext cx="5843614" cy="1371600"/>
          </a:xfrm>
          <a:prstGeom prst="rect">
            <a:avLst/>
          </a:prstGeom>
        </p:spPr>
        <p:txBody>
          <a:bodyPr vert="horz">
            <a:normAutofit lnSpcReduction="10000"/>
          </a:bodyPr>
          <a:lstStyle/>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			Under the Guidance of</a:t>
            </a: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P.Someswari</a:t>
            </a: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Asst.Prof.</a:t>
            </a: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b="1" dirty="0" smtClean="0">
                <a:solidFill>
                  <a:schemeClr val="tx1">
                    <a:lumMod val="95000"/>
                    <a:lumOff val="5000"/>
                  </a:schemeClr>
                </a:solidFill>
              </a:rPr>
              <a:t>Dept. of CSE, GMRIT</a:t>
            </a:r>
            <a:endParaRPr kumimoji="0" lang="en-US" sz="1800" b="1"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20688"/>
            <a:ext cx="7772400" cy="5856312"/>
          </a:xfrm>
        </p:spPr>
        <p:txBody>
          <a:bodyPr/>
          <a:lstStyle/>
          <a:p>
            <a:r>
              <a:rPr lang="en-IN" sz="2400"/>
              <a:t>Step </a:t>
            </a:r>
            <a:r>
              <a:rPr lang="en-IN" sz="2400" smtClean="0"/>
              <a:t>1: </a:t>
            </a:r>
            <a:r>
              <a:rPr lang="en-IN" sz="2000"/>
              <a:t>Load preprocessor takes as its inputs Fcl, Scl and Tcl, and returns Fcl1 , Scl1 and Tcl1 which respectively represent the load trend of Fcl, Scl and Tcl. </a:t>
            </a:r>
            <a:endParaRPr lang="en-IN" sz="2000" smtClean="0"/>
          </a:p>
          <a:p>
            <a:r>
              <a:rPr lang="en-IN" sz="2400" smtClean="0"/>
              <a:t>Step 2: </a:t>
            </a:r>
            <a:r>
              <a:rPr lang="en-IN" sz="2000"/>
              <a:t>Load predictor takes as its inputs Fcl1 and Scl1 respectively, and returns Fcl2 and 2 1 Scl , which are the estimated caches load in the near future for Fcl1 and Scl1 . Meanwhile, choosing specified elements from Scl1 and Tcl1 to construct 2 2 Scl and </a:t>
            </a:r>
            <a:r>
              <a:rPr lang="en-IN" sz="2000" smtClean="0"/>
              <a:t>Tcl2</a:t>
            </a:r>
          </a:p>
          <a:p>
            <a:r>
              <a:rPr lang="en-IN" sz="2400"/>
              <a:t>Step </a:t>
            </a:r>
            <a:r>
              <a:rPr lang="en-IN" sz="2400" smtClean="0"/>
              <a:t>3:</a:t>
            </a:r>
            <a:r>
              <a:rPr lang="en-IN" sz="2000" smtClean="0"/>
              <a:t>Obtain </a:t>
            </a:r>
            <a:r>
              <a:rPr lang="en-IN" sz="2000"/>
              <a:t>3 Fcl , 3 1 Scl , 3 2 Scl and 3 Tcl according to 2 Fcl , 2 1 Scl , 2 2 Scl and 2 Tcl , based on the normal cloud model [8]. Fcl3 includes twofold information of the load value and its membership degree. And the same to 3 1 Scl , 3 2 Scl and Tcl3 . </a:t>
            </a:r>
            <a:endParaRPr lang="en-IN" sz="2000" smtClean="0"/>
          </a:p>
          <a:p>
            <a:r>
              <a:rPr lang="en-IN" sz="2400" smtClean="0"/>
              <a:t>Step 4: </a:t>
            </a:r>
            <a:r>
              <a:rPr lang="en-IN" sz="2000"/>
              <a:t>Distinguisher takes as its inputs Fcl3 , 3 1 Scl , 3 2 Scl and Tcl3 , and returns the result based on the co-residency probability computing algorithm and the detection rules</a:t>
            </a:r>
            <a:endParaRPr lang="en-US" sz="2000"/>
          </a:p>
        </p:txBody>
      </p:sp>
    </p:spTree>
    <p:extLst>
      <p:ext uri="{BB962C8B-B14F-4D97-AF65-F5344CB8AC3E}">
        <p14:creationId xmlns:p14="http://schemas.microsoft.com/office/powerpoint/2010/main" val="100381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4704"/>
            <a:ext cx="7772400" cy="5712296"/>
          </a:xfrm>
        </p:spPr>
        <p:txBody>
          <a:bodyPr/>
          <a:lstStyle/>
          <a:p>
            <a:pPr marL="0" indent="0">
              <a:buNone/>
            </a:pPr>
            <a:r>
              <a:rPr lang="en-US" smtClean="0"/>
              <a:t>                 Prime-trigger-probe method</a:t>
            </a:r>
          </a:p>
          <a:p>
            <a:r>
              <a:rPr lang="en-US" sz="2400" smtClean="0"/>
              <a:t>Main steps involved in this are:</a:t>
            </a:r>
          </a:p>
          <a:p>
            <a:pPr marL="0" indent="0">
              <a:buNone/>
            </a:pPr>
            <a:r>
              <a:rPr lang="en-IN" sz="2400" smtClean="0"/>
              <a:t>           (1)Prime</a:t>
            </a:r>
            <a:r>
              <a:rPr lang="en-IN" sz="2400"/>
              <a:t>: Malicious VM allocates a contiguous buffer of b bytes and fills the entire cache by reading the buffer at s-byte offsets. Here, b should be larger than cache size; s is the cache line size; </a:t>
            </a:r>
            <a:endParaRPr lang="en-IN" sz="2400" smtClean="0"/>
          </a:p>
          <a:p>
            <a:pPr marL="0" indent="0">
              <a:buNone/>
            </a:pPr>
            <a:r>
              <a:rPr lang="en-IN" sz="2400" smtClean="0"/>
              <a:t>          (2</a:t>
            </a:r>
            <a:r>
              <a:rPr lang="en-IN" sz="2400"/>
              <a:t>) Wait: Malicious VM waits for a pre-specified time interval. In this interval, cache is used by other co-resident VMs, hopefully in favor of the victim VM; </a:t>
            </a:r>
            <a:endParaRPr lang="en-IN" sz="2400" smtClean="0"/>
          </a:p>
          <a:p>
            <a:pPr marL="0" indent="0">
              <a:buNone/>
            </a:pPr>
            <a:r>
              <a:rPr lang="en-IN" sz="2400" smtClean="0"/>
              <a:t>          (3</a:t>
            </a:r>
            <a:r>
              <a:rPr lang="en-IN" sz="2400"/>
              <a:t>) Probe: Malicious VM reads the buffer at s-bytes offsets again and measures the time.</a:t>
            </a:r>
            <a:endParaRPr lang="en-US" sz="2400"/>
          </a:p>
        </p:txBody>
      </p:sp>
    </p:spTree>
    <p:extLst>
      <p:ext uri="{BB962C8B-B14F-4D97-AF65-F5344CB8AC3E}">
        <p14:creationId xmlns:p14="http://schemas.microsoft.com/office/powerpoint/2010/main" val="296996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4704"/>
            <a:ext cx="7772400" cy="5712296"/>
          </a:xfrm>
        </p:spPr>
        <p:txBody>
          <a:bodyPr/>
          <a:lstStyle/>
          <a:p>
            <a:pPr marL="0" indent="0">
              <a:buNone/>
            </a:pPr>
            <a:r>
              <a:rPr lang="en-US" u="sng" smtClean="0"/>
              <a:t>Cache-Flush</a:t>
            </a:r>
            <a:r>
              <a:rPr lang="en-US" smtClean="0"/>
              <a:t>:</a:t>
            </a:r>
          </a:p>
          <a:p>
            <a:endParaRPr lang="en-US"/>
          </a:p>
          <a:p>
            <a:endParaRPr lang="en-US" smtClean="0"/>
          </a:p>
          <a:p>
            <a:endParaRPr lang="en-US"/>
          </a:p>
          <a:p>
            <a:endParaRPr lang="en-US" smtClean="0"/>
          </a:p>
          <a:p>
            <a:endParaRPr lang="en-US"/>
          </a:p>
          <a:p>
            <a:pPr marL="0" indent="0">
              <a:buNone/>
            </a:pPr>
            <a:r>
              <a:rPr lang="en-IN" sz="2000" smtClean="0"/>
              <a:t> </a:t>
            </a:r>
          </a:p>
          <a:p>
            <a:r>
              <a:rPr lang="en-IN" sz="2000" smtClean="0"/>
              <a:t>Our </a:t>
            </a:r>
            <a:r>
              <a:rPr lang="en-IN" sz="2000"/>
              <a:t>code uses the selective cache flushing method between the prime and trigger (considered as the cache) so that the probing instance will not be able to see the cache hit data. The main code comprises of two parts: 1) Allocating the process to the cache memory and 2) Flushing the cache memory based on the domain the process switches and reporting the same to the probing instance.</a:t>
            </a:r>
            <a:endParaRPr lang="en-US" sz="20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12776"/>
            <a:ext cx="6048672" cy="3240360"/>
          </a:xfrm>
          <a:prstGeom prst="rect">
            <a:avLst/>
          </a:prstGeom>
        </p:spPr>
      </p:pic>
    </p:spTree>
    <p:extLst>
      <p:ext uri="{BB962C8B-B14F-4D97-AF65-F5344CB8AC3E}">
        <p14:creationId xmlns:p14="http://schemas.microsoft.com/office/powerpoint/2010/main" val="49159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8"/>
            <a:ext cx="7772400" cy="5784304"/>
          </a:xfrm>
        </p:spPr>
        <p:txBody>
          <a:bodyPr/>
          <a:lstStyle/>
          <a:p>
            <a:pPr marL="0" indent="0">
              <a:buNone/>
            </a:pPr>
            <a:r>
              <a:rPr lang="en-US" u="sng" smtClean="0"/>
              <a:t>Cache-Wait</a:t>
            </a:r>
            <a:r>
              <a:rPr lang="en-US" smtClean="0"/>
              <a:t>:</a:t>
            </a:r>
          </a:p>
          <a:p>
            <a:endParaRPr lang="en-US"/>
          </a:p>
          <a:p>
            <a:endParaRPr lang="en-US" smtClean="0"/>
          </a:p>
          <a:p>
            <a:endParaRPr lang="en-US"/>
          </a:p>
          <a:p>
            <a:endParaRPr lang="en-US" smtClean="0"/>
          </a:p>
          <a:p>
            <a:r>
              <a:rPr lang="en-IN" sz="2000"/>
              <a:t>Cache-Wait function waits the cache execution for the specific time. Cache-Wait operates only in one condition. When the context switch happens and the current domain requires data, both from the cache memory (cache hit) and the main memory (cache miss). And if the total time required for accessing the main memory is higher than the cache memory. Only at this particular instant, the Cache-Wait function operates That is, when context switch happens and the current VM performs cache hit and cache miss. And if the time taken for the cache miss is greater than the cache hit, at this instant Cache-Wait operates</a:t>
            </a:r>
            <a:r>
              <a:rPr lang="en-IN" sz="2000"/>
              <a:t>. </a:t>
            </a:r>
            <a:endParaRPr lang="en-US" sz="2000"/>
          </a:p>
          <a:p>
            <a:pPr marL="0" indent="0">
              <a:buNone/>
            </a:pPr>
            <a:endParaRPr lang="en-US" sz="2400" smtClean="0"/>
          </a:p>
          <a:p>
            <a:pPr marL="0" indent="0">
              <a:buNone/>
            </a:pPr>
            <a:r>
              <a:rPr lang="en-US"/>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970857"/>
            <a:ext cx="5832648" cy="2520279"/>
          </a:xfrm>
          <a:prstGeom prst="rect">
            <a:avLst/>
          </a:prstGeom>
        </p:spPr>
      </p:pic>
    </p:spTree>
    <p:extLst>
      <p:ext uri="{BB962C8B-B14F-4D97-AF65-F5344CB8AC3E}">
        <p14:creationId xmlns:p14="http://schemas.microsoft.com/office/powerpoint/2010/main" val="192282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3792"/>
            <a:ext cx="7772400" cy="1143000"/>
          </a:xfrm>
        </p:spPr>
        <p:txBody>
          <a:bodyPr/>
          <a:lstStyle/>
          <a:p>
            <a:r>
              <a:rPr lang="en-US" b="1" smtClean="0"/>
              <a:t>Conclusion</a:t>
            </a:r>
            <a:endParaRPr lang="en-US" b="1"/>
          </a:p>
        </p:txBody>
      </p:sp>
      <p:sp>
        <p:nvSpPr>
          <p:cNvPr id="3" name="Content Placeholder 2"/>
          <p:cNvSpPr>
            <a:spLocks noGrp="1"/>
          </p:cNvSpPr>
          <p:nvPr>
            <p:ph idx="1"/>
          </p:nvPr>
        </p:nvSpPr>
        <p:spPr>
          <a:xfrm>
            <a:off x="685800" y="1556792"/>
            <a:ext cx="7772400" cy="4920208"/>
          </a:xfrm>
        </p:spPr>
        <p:txBody>
          <a:bodyPr/>
          <a:lstStyle/>
          <a:p>
            <a:pPr marL="0" indent="0" algn="just">
              <a:buNone/>
            </a:pPr>
            <a:r>
              <a:rPr lang="en-IN" sz="2000" smtClean="0"/>
              <a:t>	Virtualization </a:t>
            </a:r>
            <a:r>
              <a:rPr lang="en-IN" sz="2000"/>
              <a:t>is a key enabling technology of the cloud, allowing many guest machines to share the same physical hardware. The hypervisor is supposed to be secure from attacks and effectively isolate the VMs, yet potential security flaws are evident. VM escape is the most serious of all the attacks discussed because the escaped VM would be free to compromise all the other co-resident VMs. Solving the VM escape problem in the architecture and design of hypervisors. Other attacks that focus on stealing data via side-channels and prime-trigger-probe method can be mitigated by adding noise to the side-channel. Solving the problem of hypervisor security is an important step in providing a secure cloud environment for businesses and consumers to utilize.</a:t>
            </a:r>
            <a:endParaRPr lang="en-US" sz="2000"/>
          </a:p>
          <a:p>
            <a:endParaRPr lang="en-US"/>
          </a:p>
        </p:txBody>
      </p:sp>
    </p:spTree>
    <p:extLst>
      <p:ext uri="{BB962C8B-B14F-4D97-AF65-F5344CB8AC3E}">
        <p14:creationId xmlns:p14="http://schemas.microsoft.com/office/powerpoint/2010/main" val="292559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0600"/>
            <a:ext cx="7772400" cy="563562"/>
          </a:xfrm>
        </p:spPr>
        <p:txBody>
          <a:bodyPr>
            <a:noAutofit/>
          </a:bodyPr>
          <a:lstStyle/>
          <a:p>
            <a:r>
              <a:rPr lang="en-US" sz="3200" b="1" dirty="0" smtClean="0">
                <a:solidFill>
                  <a:schemeClr val="tx1">
                    <a:lumMod val="95000"/>
                    <a:lumOff val="5000"/>
                  </a:schemeClr>
                </a:solidFill>
              </a:rPr>
              <a:t>References</a:t>
            </a:r>
            <a:endParaRPr lang="en-US" sz="3200" b="1" dirty="0">
              <a:solidFill>
                <a:schemeClr val="tx1">
                  <a:lumMod val="95000"/>
                  <a:lumOff val="5000"/>
                </a:schemeClr>
              </a:solidFill>
            </a:endParaRPr>
          </a:p>
        </p:txBody>
      </p:sp>
      <p:sp>
        <p:nvSpPr>
          <p:cNvPr id="6" name="Content Placeholder 5"/>
          <p:cNvSpPr>
            <a:spLocks noGrp="1"/>
          </p:cNvSpPr>
          <p:nvPr>
            <p:ph idx="1"/>
          </p:nvPr>
        </p:nvSpPr>
        <p:spPr>
          <a:xfrm>
            <a:off x="381000" y="1752600"/>
            <a:ext cx="8382000" cy="4495800"/>
          </a:xfrm>
        </p:spPr>
        <p:txBody>
          <a:bodyPr>
            <a:normAutofit/>
          </a:bodyPr>
          <a:lstStyle/>
          <a:p>
            <a:pPr marL="0" indent="0" algn="just">
              <a:buNone/>
            </a:pPr>
            <a:r>
              <a:rPr lang="en-US" sz="2000" dirty="0" smtClean="0"/>
              <a:t>1.   Andrew </a:t>
            </a:r>
            <a:r>
              <a:rPr lang="en-US" sz="2000" dirty="0" err="1"/>
              <a:t>R.Riddle</a:t>
            </a:r>
            <a:r>
              <a:rPr lang="en-US" sz="2000" dirty="0" smtClean="0"/>
              <a:t>, A </a:t>
            </a:r>
            <a:r>
              <a:rPr lang="en-US" sz="2000" dirty="0"/>
              <a:t>Survey on the Security of Hypervisors in Cloud </a:t>
            </a:r>
            <a:r>
              <a:rPr lang="en-US" sz="2000" dirty="0" smtClean="0"/>
              <a:t>  </a:t>
            </a:r>
            <a:r>
              <a:rPr lang="en-US" sz="2000" dirty="0" err="1" smtClean="0"/>
              <a:t>Computing,</a:t>
            </a:r>
            <a:r>
              <a:rPr lang="en-US" sz="2000" u="sng" dirty="0" err="1" smtClean="0">
                <a:hlinkClick r:id="rId2"/>
              </a:rPr>
              <a:t>https</a:t>
            </a:r>
            <a:r>
              <a:rPr lang="en-US" sz="2000" u="sng" dirty="0">
                <a:hlinkClick r:id="rId2"/>
              </a:rPr>
              <a:t>://ieeexplore.ieee.org/document/7165091/</a:t>
            </a:r>
            <a:r>
              <a:rPr lang="en-US" sz="2000" dirty="0"/>
              <a:t> </a:t>
            </a:r>
            <a:endParaRPr lang="en-US" sz="2000" dirty="0" smtClean="0"/>
          </a:p>
          <a:p>
            <a:pPr marL="0" indent="0" algn="just">
              <a:buNone/>
            </a:pPr>
            <a:endParaRPr lang="en-US" sz="2000" dirty="0"/>
          </a:p>
          <a:p>
            <a:pPr marL="0" indent="0" algn="just">
              <a:buNone/>
            </a:pPr>
            <a:r>
              <a:rPr lang="en-US" sz="2000" dirty="0" smtClean="0"/>
              <a:t> 2.  </a:t>
            </a:r>
            <a:r>
              <a:rPr lang="en-US" sz="2000" dirty="0" err="1" smtClean="0"/>
              <a:t>T.Swathi</a:t>
            </a:r>
            <a:r>
              <a:rPr lang="en-US" sz="2000" dirty="0" smtClean="0"/>
              <a:t> </a:t>
            </a:r>
            <a:r>
              <a:rPr lang="en-US" sz="2000" dirty="0"/>
              <a:t>et al, International Journal of Computer Science and Mobile </a:t>
            </a:r>
            <a:r>
              <a:rPr lang="en-US" sz="2000" dirty="0" err="1" smtClean="0"/>
              <a:t>Computing,virtualization</a:t>
            </a:r>
            <a:r>
              <a:rPr lang="en-US" sz="2000" dirty="0" smtClean="0"/>
              <a:t> </a:t>
            </a:r>
            <a:r>
              <a:rPr lang="en-US" sz="2000" dirty="0"/>
              <a:t>in cloud computing, Vol.3 Issue.5, May- 2014, pg. 540-546. Available online at </a:t>
            </a:r>
            <a:r>
              <a:rPr lang="en-US" sz="2000" u="sng" dirty="0">
                <a:hlinkClick r:id="rId3"/>
              </a:rPr>
              <a:t>http://www.ijcsmc.com/</a:t>
            </a:r>
            <a:r>
              <a:rPr lang="en-US" sz="2000" dirty="0"/>
              <a:t> </a:t>
            </a:r>
            <a:r>
              <a:rPr lang="en-US" sz="2000" dirty="0" smtClean="0"/>
              <a:t>.</a:t>
            </a:r>
          </a:p>
          <a:p>
            <a:pPr marL="0" indent="0" algn="just">
              <a:buNone/>
            </a:pPr>
            <a:endParaRPr lang="en-US" sz="2000" dirty="0"/>
          </a:p>
          <a:p>
            <a:pPr marL="0" indent="0" algn="just">
              <a:buNone/>
            </a:pPr>
            <a:r>
              <a:rPr lang="en-US" sz="2000" dirty="0"/>
              <a:t>3. </a:t>
            </a:r>
            <a:r>
              <a:rPr lang="en-US" sz="2000" dirty="0" err="1"/>
              <a:t>nancy</a:t>
            </a:r>
            <a:r>
              <a:rPr lang="en-US" sz="2000" dirty="0"/>
              <a:t> </a:t>
            </a:r>
            <a:r>
              <a:rPr lang="en-US" sz="2000" dirty="0" err="1"/>
              <a:t>jain,sakshi</a:t>
            </a:r>
            <a:r>
              <a:rPr lang="en-US" sz="2000" dirty="0"/>
              <a:t> </a:t>
            </a:r>
            <a:r>
              <a:rPr lang="en-US" sz="2000" dirty="0" err="1"/>
              <a:t>chowdary</a:t>
            </a:r>
            <a:r>
              <a:rPr lang="en-US" sz="2000" dirty="0"/>
              <a:t> “overview of virtualization in cloud  computing” </a:t>
            </a:r>
            <a:r>
              <a:rPr lang="en-US" sz="2000" dirty="0" err="1"/>
              <a:t>Poonam</a:t>
            </a:r>
            <a:r>
              <a:rPr lang="en-US" sz="2000" dirty="0"/>
              <a:t> V. </a:t>
            </a:r>
            <a:r>
              <a:rPr lang="en-US" sz="2000" dirty="0" err="1"/>
              <a:t>Kapse</a:t>
            </a:r>
            <a:r>
              <a:rPr lang="en-US" sz="2000" dirty="0"/>
              <a:t>, </a:t>
            </a:r>
            <a:endParaRPr lang="en-US" sz="2000" dirty="0" smtClean="0"/>
          </a:p>
          <a:p>
            <a:pPr marL="0" indent="0" algn="just">
              <a:buNone/>
            </a:pPr>
            <a:r>
              <a:rPr lang="en-US" sz="2000" dirty="0" smtClean="0"/>
              <a:t>R</a:t>
            </a:r>
            <a:r>
              <a:rPr lang="en-US" sz="2000" dirty="0"/>
              <a:t>. C. </a:t>
            </a:r>
            <a:r>
              <a:rPr lang="en-US" sz="2000" dirty="0" err="1"/>
              <a:t>Dharmik</a:t>
            </a:r>
            <a:r>
              <a:rPr lang="en-US" sz="2000" dirty="0"/>
              <a:t>, "An effective approach of creation of virtual machine in cloud computing", I-SMAC (</a:t>
            </a:r>
            <a:r>
              <a:rPr lang="en-US" sz="2000" dirty="0" err="1"/>
              <a:t>IoT</a:t>
            </a:r>
            <a:r>
              <a:rPr lang="en-US" sz="2000" dirty="0"/>
              <a:t> in Social Mobile Analytics and Cloud) (I-SMAC) 2017. </a:t>
            </a:r>
          </a:p>
          <a:p>
            <a:pPr marL="0" indent="0" algn="just">
              <a:buNone/>
            </a:pPr>
            <a:endParaRPr lang="en-US" sz="2000" dirty="0"/>
          </a:p>
          <a:p>
            <a:pPr marL="0" indent="0" algn="just">
              <a:buNone/>
            </a:pPr>
            <a:endParaRPr lang="en-US" sz="20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908720"/>
            <a:ext cx="7772400" cy="5647928"/>
          </a:xfrm>
        </p:spPr>
        <p:txBody>
          <a:bodyPr/>
          <a:lstStyle/>
          <a:p>
            <a:pPr marL="0" indent="0" algn="just">
              <a:lnSpc>
                <a:spcPct val="150000"/>
              </a:lnSpc>
              <a:buNone/>
            </a:pPr>
            <a:r>
              <a:rPr lang="en-US" sz="2000" smtClean="0"/>
              <a:t> </a:t>
            </a:r>
            <a:r>
              <a:rPr lang="en-US" sz="2000" dirty="0" smtClean="0"/>
              <a:t>4. Malhotra </a:t>
            </a:r>
            <a:r>
              <a:rPr lang="en-US" sz="2000" dirty="0"/>
              <a:t>L, Department of Computer Science and Engineering, Agarwal D, </a:t>
            </a:r>
            <a:r>
              <a:rPr lang="en-US" sz="2000" dirty="0" err="1"/>
              <a:t>Jaiswal</a:t>
            </a:r>
            <a:r>
              <a:rPr lang="en-US" sz="2000" dirty="0"/>
              <a:t> A (2014) Virtualization in Cloud Computing. J Inform Tech </a:t>
            </a:r>
            <a:r>
              <a:rPr lang="en-US" sz="2000" dirty="0" err="1"/>
              <a:t>Softw</a:t>
            </a:r>
            <a:r>
              <a:rPr lang="en-US" sz="2000" dirty="0"/>
              <a:t> </a:t>
            </a:r>
            <a:r>
              <a:rPr lang="en-US" sz="2000" dirty="0" err="1"/>
              <a:t>Eng</a:t>
            </a:r>
            <a:r>
              <a:rPr lang="en-US" sz="2000" dirty="0"/>
              <a:t> 4:136, journal of information technology and software engineering open access       </a:t>
            </a:r>
            <a:r>
              <a:rPr lang="en-US" sz="2000" u="sng" dirty="0">
                <a:hlinkClick r:id="rId2"/>
              </a:rPr>
              <a:t>https</a:t>
            </a:r>
            <a:r>
              <a:rPr lang="en-US" sz="2000" u="sng">
                <a:hlinkClick r:id="rId2"/>
              </a:rPr>
              <a:t>://</a:t>
            </a:r>
            <a:r>
              <a:rPr lang="en-US" sz="2000" u="sng" smtClean="0">
                <a:hlinkClick r:id="rId2"/>
              </a:rPr>
              <a:t>www.omicsonline.org/peer-reviewed/virtualization-in-cloud-computing</a:t>
            </a:r>
            <a:endParaRPr lang="en-US" sz="2000" u="sng" smtClean="0"/>
          </a:p>
          <a:p>
            <a:pPr marL="0" indent="0" algn="just">
              <a:lnSpc>
                <a:spcPct val="150000"/>
              </a:lnSpc>
              <a:buNone/>
            </a:pPr>
            <a:endParaRPr lang="en-US" sz="2000" u="sng" smtClean="0"/>
          </a:p>
          <a:p>
            <a:pPr marL="0" indent="0" algn="just">
              <a:lnSpc>
                <a:spcPct val="150000"/>
              </a:lnSpc>
              <a:buNone/>
            </a:pPr>
            <a:r>
              <a:rPr lang="en-US" sz="2000" smtClean="0"/>
              <a:t>5. S</a:t>
            </a:r>
            <a:r>
              <a:rPr lang="en-US" sz="2000"/>
              <a:t>. Yu, X. Gui, J. Lin, X. Zhang, and J. Wang, “Detecting VMs Co-residency in the Cloud: Using Cache-based Side Channel Attacks,” Elektronika Ir Elektrotechnika, 19(5), 2013, pp. 73– 78. </a:t>
            </a:r>
          </a:p>
          <a:p>
            <a:pPr marL="0" indent="0" algn="just">
              <a:lnSpc>
                <a:spcPct val="150000"/>
              </a:lnSpc>
              <a:buNone/>
            </a:pPr>
            <a:endParaRPr lang="en-US" sz="2000" smtClean="0"/>
          </a:p>
          <a:p>
            <a:pPr marL="0" indent="0" algn="just">
              <a:lnSpc>
                <a:spcPct val="150000"/>
              </a:lnSpc>
              <a:buNone/>
            </a:pPr>
            <a:r>
              <a:rPr lang="en-US" sz="2000" smtClean="0"/>
              <a:t>6.   Hypervisor </a:t>
            </a:r>
            <a:r>
              <a:rPr lang="en-US" sz="2000" u="sng" smtClean="0">
                <a:hlinkClick r:id="rId3"/>
              </a:rPr>
              <a:t>https://en.wikipedia.org/wiki/Hypervisor</a:t>
            </a:r>
            <a:endParaRPr lang="en-US" sz="2000" smtClean="0"/>
          </a:p>
          <a:p>
            <a:pPr marL="0" indent="0" algn="just">
              <a:lnSpc>
                <a:spcPct val="150000"/>
              </a:lnSpc>
              <a:buNone/>
            </a:pPr>
            <a:endParaRPr lang="en-US" sz="2000" dirty="0"/>
          </a:p>
        </p:txBody>
      </p:sp>
    </p:spTree>
    <p:extLst>
      <p:ext uri="{BB962C8B-B14F-4D97-AF65-F5344CB8AC3E}">
        <p14:creationId xmlns:p14="http://schemas.microsoft.com/office/powerpoint/2010/main" val="395068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92696"/>
            <a:ext cx="7772400" cy="5784304"/>
          </a:xfrm>
        </p:spPr>
        <p:txBody>
          <a:bodyPr/>
          <a:lstStyle/>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r>
              <a:rPr lang="en-US" smtClean="0"/>
              <a:t>		      </a:t>
            </a:r>
            <a:r>
              <a:rPr lang="en-US" sz="3600" b="1" smtClean="0"/>
              <a:t>THANK YOU</a:t>
            </a:r>
            <a:endParaRPr lang="en-US" b="1"/>
          </a:p>
        </p:txBody>
      </p:sp>
    </p:spTree>
    <p:extLst>
      <p:ext uri="{BB962C8B-B14F-4D97-AF65-F5344CB8AC3E}">
        <p14:creationId xmlns:p14="http://schemas.microsoft.com/office/powerpoint/2010/main" val="416998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62000"/>
            <a:ext cx="7772400" cy="457200"/>
          </a:xfrm>
        </p:spPr>
        <p:txBody>
          <a:bodyPr>
            <a:noAutofit/>
          </a:bodyPr>
          <a:lstStyle/>
          <a:p>
            <a:r>
              <a:rPr lang="en-US" sz="3200" b="1" dirty="0" smtClean="0">
                <a:solidFill>
                  <a:schemeClr val="tx1">
                    <a:lumMod val="95000"/>
                    <a:lumOff val="5000"/>
                  </a:schemeClr>
                </a:solidFill>
              </a:rPr>
              <a:t>Abstract</a:t>
            </a:r>
            <a:endParaRPr lang="en-US" sz="3200" b="1" dirty="0">
              <a:solidFill>
                <a:schemeClr val="tx1">
                  <a:lumMod val="95000"/>
                  <a:lumOff val="5000"/>
                </a:schemeClr>
              </a:solidFill>
            </a:endParaRPr>
          </a:p>
        </p:txBody>
      </p:sp>
      <p:sp>
        <p:nvSpPr>
          <p:cNvPr id="6" name="Content Placeholder 5"/>
          <p:cNvSpPr>
            <a:spLocks noGrp="1"/>
          </p:cNvSpPr>
          <p:nvPr>
            <p:ph idx="1"/>
          </p:nvPr>
        </p:nvSpPr>
        <p:spPr>
          <a:xfrm>
            <a:off x="304800" y="1219200"/>
            <a:ext cx="8610600" cy="5105400"/>
          </a:xfrm>
        </p:spPr>
        <p:txBody>
          <a:bodyPr>
            <a:noAutofit/>
          </a:bodyPr>
          <a:lstStyle/>
          <a:p>
            <a:pPr>
              <a:lnSpc>
                <a:spcPct val="150000"/>
              </a:lnSpc>
              <a:buFont typeface="Wingdings" panose="05000000000000000000" pitchFamily="2" charset="2"/>
              <a:buChar char="Ø"/>
            </a:pPr>
            <a:r>
              <a:rPr lang="en-US" sz="2000" dirty="0"/>
              <a:t>Virtualization in Cloud computing is making a virtual image of the storage devices or servers or network resources, so that they can be used in multiple machines at the same time. </a:t>
            </a:r>
            <a:endParaRPr lang="en-US" sz="2000" dirty="0" smtClean="0"/>
          </a:p>
          <a:p>
            <a:pPr>
              <a:lnSpc>
                <a:spcPct val="150000"/>
              </a:lnSpc>
              <a:buFont typeface="Wingdings" panose="05000000000000000000" pitchFamily="2" charset="2"/>
              <a:buChar char="Ø"/>
            </a:pPr>
            <a:r>
              <a:rPr lang="en-US" sz="2000" dirty="0" smtClean="0"/>
              <a:t> </a:t>
            </a:r>
            <a:r>
              <a:rPr lang="en-US" sz="2000" dirty="0"/>
              <a:t>A virtual machine is the software implementation of any computing device, machine or computer that executes the series of instructions or programs as an actual machine.</a:t>
            </a:r>
            <a:endParaRPr lang="en-US" sz="2000" dirty="0" smtClean="0"/>
          </a:p>
          <a:p>
            <a:pPr>
              <a:lnSpc>
                <a:spcPct val="150000"/>
              </a:lnSpc>
              <a:buFont typeface="Wingdings" panose="05000000000000000000" pitchFamily="2" charset="2"/>
              <a:buChar char="Ø"/>
            </a:pPr>
            <a:r>
              <a:rPr lang="en-US" sz="2000" dirty="0" smtClean="0">
                <a:solidFill>
                  <a:schemeClr val="tx1">
                    <a:lumMod val="95000"/>
                    <a:lumOff val="5000"/>
                  </a:schemeClr>
                </a:solidFill>
              </a:rPr>
              <a:t>Security </a:t>
            </a:r>
            <a:r>
              <a:rPr lang="en-US" sz="2000" smtClean="0">
                <a:solidFill>
                  <a:schemeClr val="tx1">
                    <a:lumMod val="95000"/>
                    <a:lumOff val="5000"/>
                  </a:schemeClr>
                </a:solidFill>
              </a:rPr>
              <a:t>of hypervisor </a:t>
            </a:r>
            <a:r>
              <a:rPr lang="en-US" sz="2000" dirty="0" smtClean="0">
                <a:solidFill>
                  <a:schemeClr val="tx1">
                    <a:lumMod val="95000"/>
                    <a:lumOff val="5000"/>
                  </a:schemeClr>
                </a:solidFill>
              </a:rPr>
              <a:t>in cloud computing solves the </a:t>
            </a:r>
            <a:r>
              <a:rPr lang="en-US" sz="2000" dirty="0"/>
              <a:t>attacks that allow a </a:t>
            </a:r>
            <a:r>
              <a:rPr lang="en-US" sz="2000" dirty="0" smtClean="0"/>
              <a:t>malicious </a:t>
            </a:r>
            <a:r>
              <a:rPr lang="en-US" sz="2000" dirty="0"/>
              <a:t>virtual machine (VM) to compromise the </a:t>
            </a:r>
            <a:r>
              <a:rPr lang="en-US" sz="2000" dirty="0" smtClean="0"/>
              <a:t>Hypervisor.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762000"/>
            <a:ext cx="7772400" cy="457200"/>
          </a:xfrm>
        </p:spPr>
        <p:txBody>
          <a:bodyPr>
            <a:noAutofit/>
          </a:bodyPr>
          <a:lstStyle/>
          <a:p>
            <a:r>
              <a:rPr lang="en-US" sz="3200" b="1" smtClean="0">
                <a:solidFill>
                  <a:schemeClr val="tx1">
                    <a:lumMod val="95000"/>
                    <a:lumOff val="5000"/>
                  </a:schemeClr>
                </a:solidFill>
              </a:rPr>
              <a:t>Introduction</a:t>
            </a:r>
            <a:endParaRPr lang="en-US" sz="3200" b="1" dirty="0">
              <a:solidFill>
                <a:schemeClr val="tx1">
                  <a:lumMod val="95000"/>
                  <a:lumOff val="5000"/>
                </a:schemeClr>
              </a:solidFill>
            </a:endParaRPr>
          </a:p>
        </p:txBody>
      </p:sp>
      <p:sp>
        <p:nvSpPr>
          <p:cNvPr id="6" name="Content Placeholder 5"/>
          <p:cNvSpPr>
            <a:spLocks noGrp="1"/>
          </p:cNvSpPr>
          <p:nvPr>
            <p:ph idx="1"/>
          </p:nvPr>
        </p:nvSpPr>
        <p:spPr>
          <a:xfrm>
            <a:off x="304800" y="1219200"/>
            <a:ext cx="8610600" cy="5105400"/>
          </a:xfrm>
        </p:spPr>
        <p:txBody>
          <a:bodyPr>
            <a:noAutofit/>
          </a:bodyPr>
          <a:lstStyle/>
          <a:p>
            <a:pPr>
              <a:lnSpc>
                <a:spcPct val="150000"/>
              </a:lnSpc>
              <a:buFont typeface="Wingdings" panose="05000000000000000000" pitchFamily="2" charset="2"/>
              <a:buChar char="Ø"/>
            </a:pPr>
            <a:r>
              <a:rPr lang="en-IN" sz="2000" smtClean="0"/>
              <a:t>Virtualization is used to </a:t>
            </a:r>
            <a:r>
              <a:rPr lang="en-IN" sz="2000"/>
              <a:t>run multiple virtual machines (VM) on a single hardware </a:t>
            </a:r>
            <a:r>
              <a:rPr lang="en-IN" sz="2000" smtClean="0"/>
              <a:t>platform.It reduces the cost for customer.</a:t>
            </a:r>
          </a:p>
          <a:p>
            <a:pPr>
              <a:lnSpc>
                <a:spcPct val="150000"/>
              </a:lnSpc>
              <a:buFont typeface="Wingdings" panose="05000000000000000000" pitchFamily="2" charset="2"/>
              <a:buChar char="Ø"/>
            </a:pPr>
            <a:r>
              <a:rPr lang="en-IN" sz="2000" smtClean="0"/>
              <a:t>There should be multiple </a:t>
            </a:r>
            <a:r>
              <a:rPr lang="en-IN" sz="2000"/>
              <a:t>VM tenants who do not trust each other to share the same physical </a:t>
            </a:r>
            <a:r>
              <a:rPr lang="en-IN" sz="2000" smtClean="0"/>
              <a:t>hardware where the data may be theft.</a:t>
            </a:r>
          </a:p>
          <a:p>
            <a:pPr>
              <a:lnSpc>
                <a:spcPct val="150000"/>
              </a:lnSpc>
              <a:buFont typeface="Wingdings" panose="05000000000000000000" pitchFamily="2" charset="2"/>
              <a:buChar char="Ø"/>
            </a:pPr>
            <a:r>
              <a:rPr lang="en-IN" sz="2000"/>
              <a:t>The hypervisor is the piece of software that manages resources and isolates the VMs from each other. If a malicious VM is able to break free from the isolation that the hypervisor is supposed to guarantee, or compromise the hypervisor itself, then all the other VMs on the same physical machine are </a:t>
            </a:r>
            <a:r>
              <a:rPr lang="en-IN" sz="2000" smtClean="0"/>
              <a:t>vulnerable it may steal data and can slow down the other VMs.</a:t>
            </a:r>
          </a:p>
          <a:p>
            <a:pPr>
              <a:lnSpc>
                <a:spcPct val="150000"/>
              </a:lnSpc>
              <a:buFont typeface="Wingdings" panose="05000000000000000000" pitchFamily="2" charset="2"/>
              <a:buChar char="Ø"/>
            </a:pPr>
            <a:endParaRPr lang="en-US" sz="2000" dirty="0" smtClean="0"/>
          </a:p>
        </p:txBody>
      </p:sp>
    </p:spTree>
    <p:extLst>
      <p:ext uri="{BB962C8B-B14F-4D97-AF65-F5344CB8AC3E}">
        <p14:creationId xmlns:p14="http://schemas.microsoft.com/office/powerpoint/2010/main" val="175480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52736"/>
            <a:ext cx="7772400" cy="5424264"/>
          </a:xfrm>
        </p:spPr>
        <p:txBody>
          <a:bodyPr/>
          <a:lstStyle/>
          <a:p>
            <a:pPr marL="342900" lvl="3" indent="-342900">
              <a:buFont typeface="Wingdings" panose="05000000000000000000" pitchFamily="2" charset="2"/>
              <a:buChar char="Ø"/>
            </a:pPr>
            <a:r>
              <a:rPr lang="en-IN"/>
              <a:t>Once co-resident, the malicious VM can attempt to compromise the hypervisor, or steal data using a </a:t>
            </a:r>
            <a:r>
              <a:rPr lang="en-IN" smtClean="0"/>
              <a:t>side-channel.</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820" y="2276872"/>
            <a:ext cx="3240360" cy="3384376"/>
          </a:xfrm>
          <a:prstGeom prst="rect">
            <a:avLst/>
          </a:prstGeom>
        </p:spPr>
      </p:pic>
    </p:spTree>
    <p:extLst>
      <p:ext uri="{BB962C8B-B14F-4D97-AF65-F5344CB8AC3E}">
        <p14:creationId xmlns:p14="http://schemas.microsoft.com/office/powerpoint/2010/main" val="417424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0648"/>
            <a:ext cx="7772400" cy="1143000"/>
          </a:xfrm>
        </p:spPr>
        <p:txBody>
          <a:bodyPr/>
          <a:lstStyle/>
          <a:p>
            <a:r>
              <a:rPr lang="en-US" sz="3200" b="1"/>
              <a:t>LITERATURE</a:t>
            </a:r>
            <a:r>
              <a:rPr lang="en-US" b="1"/>
              <a:t> </a:t>
            </a:r>
            <a:r>
              <a:rPr lang="en-US" sz="3200" b="1"/>
              <a:t>SURVEY</a:t>
            </a:r>
            <a:endParaRPr lang="en-US" sz="3200"/>
          </a:p>
        </p:txBody>
      </p:sp>
      <p:sp>
        <p:nvSpPr>
          <p:cNvPr id="3" name="Content Placeholder 2"/>
          <p:cNvSpPr>
            <a:spLocks noGrp="1"/>
          </p:cNvSpPr>
          <p:nvPr>
            <p:ph idx="1"/>
          </p:nvPr>
        </p:nvSpPr>
        <p:spPr>
          <a:xfrm>
            <a:off x="467544" y="1196752"/>
            <a:ext cx="7990656" cy="5280248"/>
          </a:xfrm>
        </p:spPr>
        <p:txBody>
          <a:bodyPr/>
          <a:lstStyle/>
          <a:p>
            <a:pPr marL="0" indent="0">
              <a:buNone/>
            </a:pPr>
            <a:r>
              <a:rPr lang="en-IN" sz="2000" b="1" smtClean="0"/>
              <a:t>[1]Andrew R.Riddle;Soon M Chung “A Survey on the Security of Hypervisors in Cloud Computing”</a:t>
            </a:r>
          </a:p>
          <a:p>
            <a:r>
              <a:rPr lang="en-IN" sz="2000" smtClean="0"/>
              <a:t>This include </a:t>
            </a:r>
            <a:r>
              <a:rPr lang="en-IN" sz="2000"/>
              <a:t>attacks that allow a malicious virtual machine (VM</a:t>
            </a:r>
            <a:r>
              <a:rPr lang="en-IN" sz="2000" smtClean="0"/>
              <a:t>).</a:t>
            </a:r>
          </a:p>
          <a:p>
            <a:r>
              <a:rPr lang="en-IN" sz="2000" smtClean="0"/>
              <a:t>Techniques </a:t>
            </a:r>
            <a:r>
              <a:rPr lang="en-IN" sz="2000"/>
              <a:t>used by malicious VMs to steal more than their allocated share of physical resources </a:t>
            </a:r>
            <a:r>
              <a:rPr lang="en-IN" sz="2000" smtClean="0"/>
              <a:t>(Xen,side-channel,co-residency)</a:t>
            </a:r>
          </a:p>
          <a:p>
            <a:r>
              <a:rPr lang="en-IN" sz="2000" smtClean="0"/>
              <a:t>Security </a:t>
            </a:r>
            <a:r>
              <a:rPr lang="en-IN" sz="2000"/>
              <a:t>requirements and architectures for hypervisors to successfully defend against such </a:t>
            </a:r>
            <a:r>
              <a:rPr lang="en-IN" sz="2000" smtClean="0"/>
              <a:t>attacks</a:t>
            </a:r>
          </a:p>
          <a:p>
            <a:pPr marL="0" indent="0">
              <a:buNone/>
            </a:pPr>
            <a:endParaRPr lang="en-IN" sz="2000"/>
          </a:p>
          <a:p>
            <a:pPr marL="0" indent="0">
              <a:buNone/>
            </a:pPr>
            <a:r>
              <a:rPr lang="en-US" sz="2000" b="1" smtClean="0"/>
              <a:t>[2]S</a:t>
            </a:r>
            <a:r>
              <a:rPr lang="en-US" sz="2000" b="1"/>
              <a:t>. Yu, X. Gui, J. Lin, X. Zhang, and J. Wang, “Detecting VMs Co-residency in the Cloud: Using Cache-based Side Channel Attacks,” Elektronika Ir Elektrotechnika, 19(5), 2013, pp. 73– 78. </a:t>
            </a:r>
            <a:endParaRPr lang="en-US" sz="2000" b="1" smtClean="0"/>
          </a:p>
          <a:p>
            <a:r>
              <a:rPr lang="en-IN" sz="2000" smtClean="0"/>
              <a:t>In this </a:t>
            </a:r>
            <a:r>
              <a:rPr lang="en-IN" sz="2000"/>
              <a:t>the VMs Co-residency Detection Scheme via cache-based side channel attacks (VCDS) to get the location of the specified VM. Using load pre-processor based on cubic spline </a:t>
            </a:r>
            <a:r>
              <a:rPr lang="en-IN" sz="2000" smtClean="0"/>
              <a:t>interpolation.</a:t>
            </a:r>
          </a:p>
          <a:p>
            <a:pPr marL="0" indent="0">
              <a:buNone/>
            </a:pPr>
            <a:r>
              <a:rPr lang="en-US" smtClean="0"/>
              <a:t>   </a:t>
            </a:r>
            <a:endParaRPr lang="en-US"/>
          </a:p>
        </p:txBody>
      </p:sp>
    </p:spTree>
    <p:extLst>
      <p:ext uri="{BB962C8B-B14F-4D97-AF65-F5344CB8AC3E}">
        <p14:creationId xmlns:p14="http://schemas.microsoft.com/office/powerpoint/2010/main" val="30349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92696"/>
            <a:ext cx="7772400" cy="5784304"/>
          </a:xfrm>
        </p:spPr>
        <p:txBody>
          <a:bodyPr/>
          <a:lstStyle/>
          <a:p>
            <a:r>
              <a:rPr lang="en-IN" sz="2000"/>
              <a:t>VCDS computes the co-residency probability to describe VMs co-residency quantitatively. The experimental results show that VCDS improves the true detection </a:t>
            </a:r>
            <a:r>
              <a:rPr lang="en-IN" sz="2000" smtClean="0"/>
              <a:t>rate.</a:t>
            </a:r>
          </a:p>
          <a:p>
            <a:pPr marL="0" indent="0">
              <a:buNone/>
            </a:pPr>
            <a:endParaRPr lang="en-IN" sz="2000" smtClean="0"/>
          </a:p>
          <a:p>
            <a:pPr marL="0" indent="0">
              <a:buNone/>
            </a:pPr>
            <a:r>
              <a:rPr lang="en-IN" sz="2000" b="1" smtClean="0"/>
              <a:t>[3]B</a:t>
            </a:r>
            <a:r>
              <a:rPr lang="en-IN" sz="2000" b="1"/>
              <a:t>. Ding, Y. He, Y. Wu, and J. Yu, “Systemic Threats to Hypervisor Non-control Data,” Information Security, 7(4), 2013, pp. 349–354. </a:t>
            </a:r>
            <a:endParaRPr lang="en-IN" sz="2000" b="1" smtClean="0"/>
          </a:p>
          <a:p>
            <a:r>
              <a:rPr lang="en-IN" sz="2000" smtClean="0"/>
              <a:t>To secure </a:t>
            </a:r>
            <a:r>
              <a:rPr lang="en-IN" sz="2000"/>
              <a:t>hypervisors mainly focus on code or control-data integrity, without paying attention to non-control data integrity</a:t>
            </a:r>
            <a:r>
              <a:rPr lang="en-IN" sz="2000" smtClean="0"/>
              <a:t>.</a:t>
            </a:r>
          </a:p>
          <a:p>
            <a:r>
              <a:rPr lang="en-IN" sz="2000" smtClean="0"/>
              <a:t>Several </a:t>
            </a:r>
            <a:r>
              <a:rPr lang="en-IN" sz="2000"/>
              <a:t>types of non-control data within the Xen </a:t>
            </a:r>
            <a:r>
              <a:rPr lang="en-IN" sz="2000" smtClean="0"/>
              <a:t>hypervisor</a:t>
            </a:r>
          </a:p>
          <a:p>
            <a:pPr marL="0" indent="0">
              <a:buNone/>
            </a:pPr>
            <a:r>
              <a:rPr lang="en-IN" sz="2000" b="1"/>
              <a:t> </a:t>
            </a:r>
            <a:r>
              <a:rPr lang="en-IN" sz="2000" b="1" smtClean="0"/>
              <a:t>	</a:t>
            </a:r>
            <a:r>
              <a:rPr lang="en-IN" sz="2000" smtClean="0"/>
              <a:t>†</a:t>
            </a:r>
            <a:r>
              <a:rPr lang="en-IN" sz="2000" b="1" smtClean="0"/>
              <a:t> </a:t>
            </a:r>
            <a:r>
              <a:rPr lang="en-IN" sz="2000"/>
              <a:t>Privilege related data </a:t>
            </a:r>
            <a:endParaRPr lang="en-IN" sz="2000" smtClean="0"/>
          </a:p>
          <a:p>
            <a:pPr marL="0" indent="0">
              <a:buNone/>
            </a:pPr>
            <a:r>
              <a:rPr lang="en-IN" sz="2000" smtClean="0"/>
              <a:t>	† </a:t>
            </a:r>
            <a:r>
              <a:rPr lang="en-IN" sz="2000"/>
              <a:t>Resource utilisation related data </a:t>
            </a:r>
            <a:endParaRPr lang="en-IN" sz="2000" smtClean="0"/>
          </a:p>
          <a:p>
            <a:pPr marL="0" indent="0">
              <a:buNone/>
            </a:pPr>
            <a:r>
              <a:rPr lang="en-IN" sz="2000"/>
              <a:t>	</a:t>
            </a:r>
            <a:r>
              <a:rPr lang="en-IN" sz="2000" smtClean="0"/>
              <a:t>† </a:t>
            </a:r>
            <a:r>
              <a:rPr lang="en-IN" sz="2000"/>
              <a:t>Security policy related </a:t>
            </a:r>
            <a:r>
              <a:rPr lang="en-IN" sz="2000" smtClean="0"/>
              <a:t>data</a:t>
            </a:r>
          </a:p>
          <a:p>
            <a:pPr marL="0" indent="0">
              <a:buNone/>
            </a:pPr>
            <a:endParaRPr lang="en-IN" sz="2000" smtClean="0"/>
          </a:p>
          <a:p>
            <a:pPr marL="0" indent="0">
              <a:buNone/>
            </a:pPr>
            <a:r>
              <a:rPr lang="en-IN" sz="2000" b="1" smtClean="0"/>
              <a:t>[4] </a:t>
            </a:r>
            <a:r>
              <a:rPr lang="en-IN" sz="2000" b="1"/>
              <a:t>J. Szefer, E. Keller, R. Lee, and J. Rexford, “Eliminating the Hypervisor Attack Surface for a More Secure Cloud,” Proc. of 18th ACM Conference on Computer and Communications Security, 2011, pp. 401–412</a:t>
            </a:r>
            <a:r>
              <a:rPr lang="en-IN" sz="2000" b="1" smtClean="0"/>
              <a:t>.</a:t>
            </a:r>
          </a:p>
          <a:p>
            <a:pPr marL="0" indent="0">
              <a:buNone/>
            </a:pPr>
            <a:endParaRPr lang="en-IN" sz="2000" b="1"/>
          </a:p>
        </p:txBody>
      </p:sp>
    </p:spTree>
    <p:extLst>
      <p:ext uri="{BB962C8B-B14F-4D97-AF65-F5344CB8AC3E}">
        <p14:creationId xmlns:p14="http://schemas.microsoft.com/office/powerpoint/2010/main" val="62234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764704"/>
            <a:ext cx="7772400" cy="5640288"/>
          </a:xfrm>
        </p:spPr>
        <p:txBody>
          <a:bodyPr/>
          <a:lstStyle/>
          <a:p>
            <a:r>
              <a:rPr lang="en-IN" sz="2000" smtClean="0"/>
              <a:t>We </a:t>
            </a:r>
            <a:r>
              <a:rPr lang="en-IN" sz="2000"/>
              <a:t>eliminate the hypervisor attack surface by enabling the guest VMs to run natively on the underlying hardware while maintaining the ability to run multiple VMs concurrently</a:t>
            </a:r>
            <a:r>
              <a:rPr lang="en-IN" sz="2000" smtClean="0"/>
              <a:t>.</a:t>
            </a:r>
          </a:p>
          <a:p>
            <a:r>
              <a:rPr lang="en-IN" sz="2000"/>
              <a:t>(i) pre-allocation of processor cores and memory </a:t>
            </a:r>
            <a:r>
              <a:rPr lang="en-IN" sz="2000" smtClean="0"/>
              <a:t>resources</a:t>
            </a:r>
          </a:p>
          <a:p>
            <a:pPr marL="0" indent="0">
              <a:buNone/>
            </a:pPr>
            <a:r>
              <a:rPr lang="en-IN" sz="2000" smtClean="0"/>
              <a:t>     (</a:t>
            </a:r>
            <a:r>
              <a:rPr lang="en-IN" sz="2000"/>
              <a:t>ii) use of virtualized I/O </a:t>
            </a:r>
            <a:r>
              <a:rPr lang="en-IN" sz="2000" smtClean="0"/>
              <a:t>devices</a:t>
            </a:r>
          </a:p>
          <a:p>
            <a:pPr marL="0" indent="0">
              <a:buNone/>
            </a:pPr>
            <a:endParaRPr lang="en-US" sz="2000" smtClean="0"/>
          </a:p>
          <a:p>
            <a:pPr marL="0" indent="0">
              <a:buNone/>
            </a:pPr>
            <a:r>
              <a:rPr lang="en-IN" sz="2000" b="1" smtClean="0"/>
              <a:t>[5] P</a:t>
            </a:r>
            <a:r>
              <a:rPr lang="en-IN" sz="2000" b="1"/>
              <a:t>. Karger, “Multi-level Security Requirements for Hypervisors,” Proc. of 21st Annual Computer Security Applications Conference (ACSAC 2005), 2005, pp. 267–275</a:t>
            </a:r>
            <a:r>
              <a:rPr lang="en-IN" sz="2000" b="1" smtClean="0"/>
              <a:t>.</a:t>
            </a:r>
          </a:p>
          <a:p>
            <a:r>
              <a:rPr lang="en-IN" sz="2000" smtClean="0"/>
              <a:t>This </a:t>
            </a:r>
            <a:r>
              <a:rPr lang="en-IN" sz="2000"/>
              <a:t>paper will describe are the requirements and implications of a multi-level secure mode of operation as was defined many years ago in DoD Directive </a:t>
            </a:r>
            <a:r>
              <a:rPr lang="en-IN" sz="2000" smtClean="0"/>
              <a:t>5200.28 </a:t>
            </a:r>
            <a:r>
              <a:rPr lang="en-IN" sz="2000"/>
              <a:t>and in the implementing </a:t>
            </a:r>
            <a:r>
              <a:rPr lang="en-IN" sz="2000" smtClean="0"/>
              <a:t>manual.</a:t>
            </a:r>
            <a:endParaRPr lang="en-US" sz="2000" b="1"/>
          </a:p>
        </p:txBody>
      </p:sp>
    </p:spTree>
    <p:extLst>
      <p:ext uri="{BB962C8B-B14F-4D97-AF65-F5344CB8AC3E}">
        <p14:creationId xmlns:p14="http://schemas.microsoft.com/office/powerpoint/2010/main" val="399839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91828"/>
            <a:ext cx="7772400" cy="1275928"/>
          </a:xfrm>
        </p:spPr>
        <p:txBody>
          <a:bodyPr/>
          <a:lstStyle/>
          <a:p>
            <a:r>
              <a:rPr lang="en-US" smtClean="0"/>
              <a:t>Methodology</a:t>
            </a:r>
            <a:endParaRPr lang="en-US"/>
          </a:p>
        </p:txBody>
      </p:sp>
      <p:sp>
        <p:nvSpPr>
          <p:cNvPr id="3" name="Content Placeholder 2"/>
          <p:cNvSpPr>
            <a:spLocks noGrp="1"/>
          </p:cNvSpPr>
          <p:nvPr>
            <p:ph idx="1"/>
          </p:nvPr>
        </p:nvSpPr>
        <p:spPr>
          <a:xfrm>
            <a:off x="685800" y="1412776"/>
            <a:ext cx="7772400" cy="5064224"/>
          </a:xfrm>
        </p:spPr>
        <p:txBody>
          <a:bodyPr/>
          <a:lstStyle/>
          <a:p>
            <a:r>
              <a:rPr lang="en-US" sz="2000" smtClean="0"/>
              <a:t>In this mainly there are </a:t>
            </a:r>
          </a:p>
          <a:p>
            <a:pPr marL="0" indent="0">
              <a:buNone/>
            </a:pPr>
            <a:r>
              <a:rPr lang="en-US" sz="2000" smtClean="0"/>
              <a:t>                     (i) </a:t>
            </a:r>
            <a:r>
              <a:rPr lang="en-US" sz="2000"/>
              <a:t>virtual machines </a:t>
            </a:r>
            <a:r>
              <a:rPr lang="en-US" sz="2000" smtClean="0"/>
              <a:t>Co-residency attacks  : using side-		            channel mechanism.</a:t>
            </a:r>
          </a:p>
          <a:p>
            <a:pPr marL="0" indent="0">
              <a:buNone/>
            </a:pPr>
            <a:r>
              <a:rPr lang="en-US" sz="2000"/>
              <a:t>	       (ii) Prime-trigger-probe </a:t>
            </a:r>
            <a:r>
              <a:rPr lang="en-US" sz="2000" smtClean="0"/>
              <a:t>method.</a:t>
            </a:r>
          </a:p>
          <a:p>
            <a:pPr marL="0" indent="0">
              <a:buNone/>
            </a:pPr>
            <a:endParaRPr lang="en-IN" sz="2000"/>
          </a:p>
          <a:p>
            <a:pPr marL="0" indent="0">
              <a:buNone/>
            </a:pPr>
            <a:r>
              <a:rPr lang="en-IN" sz="2000" smtClean="0"/>
              <a:t>(i)CACHE-BASED </a:t>
            </a:r>
            <a:r>
              <a:rPr lang="en-IN" sz="2000"/>
              <a:t>SIDE CHANNEL ATTACKS </a:t>
            </a:r>
            <a:r>
              <a:rPr lang="en-IN" sz="2000" smtClean="0"/>
              <a:t>:VMCD’S</a:t>
            </a:r>
          </a:p>
          <a:p>
            <a:r>
              <a:rPr lang="en-IN" sz="2000"/>
              <a:t>Before </a:t>
            </a:r>
            <a:r>
              <a:rPr lang="en-IN" sz="2000" smtClean="0"/>
              <a:t>detailing, </a:t>
            </a:r>
            <a:r>
              <a:rPr lang="en-IN" sz="2000"/>
              <a:t>we divide VMs into three roles in the attack scenario. They are malicious VM, victim VM and noisy VM, respectively. Malicious VM belongs to the attacker, which probes and analyzes cache activities. Victim VM is the attack target. Noisy VM resides in the same host with the malicious VM, which interferes with the attack</a:t>
            </a:r>
            <a:r>
              <a:rPr lang="en-IN" sz="2000" smtClean="0"/>
              <a:t>.</a:t>
            </a:r>
          </a:p>
          <a:p>
            <a:r>
              <a:rPr lang="en-IN" sz="2000"/>
              <a:t>Commonly, cache-based side channel attacks consist of two major steps: </a:t>
            </a:r>
            <a:endParaRPr lang="en-IN" sz="2000" smtClean="0"/>
          </a:p>
          <a:p>
            <a:pPr marL="0" indent="0">
              <a:buNone/>
            </a:pPr>
            <a:r>
              <a:rPr lang="en-IN" sz="2000" smtClean="0"/>
              <a:t>	(</a:t>
            </a:r>
            <a:r>
              <a:rPr lang="en-IN" sz="2000"/>
              <a:t>1) measuring the cache load and </a:t>
            </a:r>
            <a:endParaRPr lang="en-IN" sz="2000" smtClean="0"/>
          </a:p>
          <a:p>
            <a:pPr marL="0" indent="0">
              <a:buNone/>
            </a:pPr>
            <a:r>
              <a:rPr lang="en-IN" sz="2000" smtClean="0"/>
              <a:t>	(</a:t>
            </a:r>
            <a:r>
              <a:rPr lang="en-IN" sz="2000"/>
              <a:t>2) analyzing the cache load to extract the private information.</a:t>
            </a:r>
            <a:endParaRPr lang="en-US" sz="2000"/>
          </a:p>
        </p:txBody>
      </p:sp>
    </p:spTree>
    <p:extLst>
      <p:ext uri="{BB962C8B-B14F-4D97-AF65-F5344CB8AC3E}">
        <p14:creationId xmlns:p14="http://schemas.microsoft.com/office/powerpoint/2010/main" val="156912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764704"/>
            <a:ext cx="7772400" cy="5712296"/>
          </a:xfrm>
        </p:spPr>
        <p:txBody>
          <a:bodyPr/>
          <a:lstStyle/>
          <a:p>
            <a:endParaRPr lang="en-US" smtClean="0"/>
          </a:p>
          <a:p>
            <a:endParaRPr lang="en-US"/>
          </a:p>
          <a:p>
            <a:endParaRPr lang="en-US" smtClean="0"/>
          </a:p>
          <a:p>
            <a:r>
              <a:rPr lang="en-IN" sz="2400" smtClean="0"/>
              <a:t>Here,It consists </a:t>
            </a:r>
            <a:r>
              <a:rPr lang="en-IN" sz="2400"/>
              <a:t>three cache load measurements </a:t>
            </a:r>
            <a:r>
              <a:rPr lang="en-IN" sz="2400" smtClean="0"/>
              <a:t>sets</a:t>
            </a:r>
          </a:p>
          <a:p>
            <a:pPr marL="0" indent="0">
              <a:buNone/>
            </a:pPr>
            <a:r>
              <a:rPr lang="en-US" sz="2400" smtClean="0"/>
              <a:t>   1.</a:t>
            </a:r>
            <a:r>
              <a:rPr lang="en-IN" sz="2000" smtClean="0"/>
              <a:t>The </a:t>
            </a:r>
            <a:r>
              <a:rPr lang="en-IN" sz="2000"/>
              <a:t>first set is obtained before accessing the services of victim VM, </a:t>
            </a:r>
            <a:r>
              <a:rPr lang="en-IN" sz="2000" smtClean="0"/>
              <a:t>        marked </a:t>
            </a:r>
            <a:r>
              <a:rPr lang="en-IN" sz="2000"/>
              <a:t>as First cache load set, short for Fcl=(fcl1,fcl2,…, fcln</a:t>
            </a:r>
            <a:r>
              <a:rPr lang="en-IN" sz="2000" smtClean="0"/>
              <a:t>)</a:t>
            </a:r>
          </a:p>
          <a:p>
            <a:pPr marL="0" indent="0">
              <a:buNone/>
            </a:pPr>
            <a:r>
              <a:rPr lang="en-IN" sz="2000"/>
              <a:t>   2. The second set is probed when victim VM is doing the computation produced by accessing the service, marked as Second cache load set, short for Scl=(scl1, scl2,…,scln</a:t>
            </a:r>
            <a:r>
              <a:rPr lang="en-IN" sz="2000" smtClean="0"/>
              <a:t>)</a:t>
            </a:r>
          </a:p>
          <a:p>
            <a:pPr marL="0" indent="0">
              <a:buNone/>
            </a:pPr>
            <a:r>
              <a:rPr lang="en-IN" sz="2000"/>
              <a:t>   3. The third set is probed after the end of the service computation, marked as Third cache load set, short for Tcl=(tcl1, tcl2, …, tcln). </a:t>
            </a:r>
            <a:endParaRPr lang="en-IN" sz="2000" smtClean="0"/>
          </a:p>
          <a:p>
            <a:pPr marL="0" indent="0">
              <a:buNone/>
            </a:pPr>
            <a:endParaRPr lang="en-IN" sz="2000"/>
          </a:p>
          <a:p>
            <a:r>
              <a:rPr lang="en-IN" sz="2000"/>
              <a:t>VCDS consists of two major modules which are raw measurement processing and </a:t>
            </a:r>
            <a:r>
              <a:rPr lang="en-IN" sz="2000" smtClean="0"/>
              <a:t>distinguisher.</a:t>
            </a:r>
            <a:endParaRPr lang="en-US" sz="20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764704"/>
            <a:ext cx="6264696" cy="1440160"/>
          </a:xfrm>
          <a:prstGeom prst="rect">
            <a:avLst/>
          </a:prstGeom>
        </p:spPr>
      </p:pic>
    </p:spTree>
    <p:extLst>
      <p:ext uri="{BB962C8B-B14F-4D97-AF65-F5344CB8AC3E}">
        <p14:creationId xmlns:p14="http://schemas.microsoft.com/office/powerpoint/2010/main" val="3911245636"/>
      </p:ext>
    </p:extLst>
  </p:cSld>
  <p:clrMapOvr>
    <a:masterClrMapping/>
  </p:clrMapOvr>
</p:sld>
</file>

<file path=ppt/theme/theme1.xml><?xml version="1.0" encoding="utf-8"?>
<a:theme xmlns:a="http://schemas.openxmlformats.org/drawingml/2006/main" name="gmrit template">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gmrit template</Template>
  <TotalTime>3003</TotalTime>
  <Words>1430</Words>
  <Application>Microsoft Office PowerPoint</Application>
  <PresentationFormat>On-screen Show (4:3)</PresentationFormat>
  <Paragraphs>111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gmrit template</vt:lpstr>
      <vt:lpstr>Security of Hypervisors in Cloud Computing</vt:lpstr>
      <vt:lpstr>Abstract</vt:lpstr>
      <vt:lpstr>Introduction</vt:lpstr>
      <vt:lpstr>PowerPoint Presentation</vt:lpstr>
      <vt:lpstr>LITERATURE SURVEY</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Next-Gen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 using                             Covering Based  Rough Sets</dc:title>
  <dc:creator>ssg</dc:creator>
  <cp:lastModifiedBy>dinakar kolla</cp:lastModifiedBy>
  <cp:revision>138</cp:revision>
  <dcterms:created xsi:type="dcterms:W3CDTF">2013-03-23T15:15:03Z</dcterms:created>
  <dcterms:modified xsi:type="dcterms:W3CDTF">2018-11-08T04:12:35Z</dcterms:modified>
</cp:coreProperties>
</file>