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  <a:srgbClr val="FFFF99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35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2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4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4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3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BD25-81C1-4FEC-800E-3ED655CD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IN1102 - Aprendizagem de Máquina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7ABF3-9E0A-4478-8A1C-ACDA0FBAF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Disciplina - 2018.1</a:t>
            </a:r>
          </a:p>
        </p:txBody>
      </p:sp>
    </p:spTree>
    <p:extLst>
      <p:ext uri="{BB962C8B-B14F-4D97-AF65-F5344CB8AC3E}">
        <p14:creationId xmlns:p14="http://schemas.microsoft.com/office/powerpoint/2010/main" val="39666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824-84B9-46AE-A709-B603A5C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B60-7EBF-4872-A7A3-43FAFCBB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Pela maximização do Índice de </a:t>
            </a:r>
            <a:r>
              <a:rPr lang="pt-BR" dirty="0" err="1"/>
              <a:t>Rand</a:t>
            </a:r>
            <a:r>
              <a:rPr lang="pt-BR" dirty="0"/>
              <a:t> Ajustado (ARI):</a:t>
            </a:r>
          </a:p>
          <a:p>
            <a:endParaRPr lang="pt-B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CCC1DF-C28C-4729-9DF8-C73783A7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46"/>
              </p:ext>
            </p:extLst>
          </p:nvPr>
        </p:nvGraphicFramePr>
        <p:xfrm>
          <a:off x="2630158" y="4647352"/>
          <a:ext cx="8017563" cy="1574358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2934360765"/>
                    </a:ext>
                  </a:extLst>
                </a:gridCol>
                <a:gridCol w="977707">
                  <a:extLst>
                    <a:ext uri="{9D8B030D-6E8A-4147-A177-3AD203B41FA5}">
                      <a16:colId xmlns:a16="http://schemas.microsoft.com/office/drawing/2014/main" val="4103784475"/>
                    </a:ext>
                  </a:extLst>
                </a:gridCol>
                <a:gridCol w="803974">
                  <a:extLst>
                    <a:ext uri="{9D8B030D-6E8A-4147-A177-3AD203B41FA5}">
                      <a16:colId xmlns:a16="http://schemas.microsoft.com/office/drawing/2014/main" val="2152623862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1365674341"/>
                    </a:ext>
                  </a:extLst>
                </a:gridCol>
                <a:gridCol w="851104">
                  <a:extLst>
                    <a:ext uri="{9D8B030D-6E8A-4147-A177-3AD203B41FA5}">
                      <a16:colId xmlns:a16="http://schemas.microsoft.com/office/drawing/2014/main" val="50923617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24210743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37204766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45645168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987389178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57789517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427573144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437418328"/>
                    </a:ext>
                  </a:extLst>
                </a:gridCol>
              </a:tblGrid>
              <a:tr h="262393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não-normalizados: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59982"/>
                  </a:ext>
                </a:extLst>
              </a:tr>
              <a:tr h="2623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95035"/>
                  </a:ext>
                </a:extLst>
              </a:tr>
              <a:tr h="2623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72263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1613,615013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0,558933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00:00:49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10225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835,720425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0,514135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516949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1034,254437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0,267030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410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7A99E-AB55-4064-A82C-81171512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4577"/>
              </p:ext>
            </p:extLst>
          </p:nvPr>
        </p:nvGraphicFramePr>
        <p:xfrm>
          <a:off x="2630156" y="2742140"/>
          <a:ext cx="8017565" cy="1574358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1739367359"/>
                    </a:ext>
                  </a:extLst>
                </a:gridCol>
                <a:gridCol w="977708">
                  <a:extLst>
                    <a:ext uri="{9D8B030D-6E8A-4147-A177-3AD203B41FA5}">
                      <a16:colId xmlns:a16="http://schemas.microsoft.com/office/drawing/2014/main" val="1969500979"/>
                    </a:ext>
                  </a:extLst>
                </a:gridCol>
                <a:gridCol w="803974">
                  <a:extLst>
                    <a:ext uri="{9D8B030D-6E8A-4147-A177-3AD203B41FA5}">
                      <a16:colId xmlns:a16="http://schemas.microsoft.com/office/drawing/2014/main" val="3878186347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3341330312"/>
                    </a:ext>
                  </a:extLst>
                </a:gridCol>
                <a:gridCol w="851105">
                  <a:extLst>
                    <a:ext uri="{9D8B030D-6E8A-4147-A177-3AD203B41FA5}">
                      <a16:colId xmlns:a16="http://schemas.microsoft.com/office/drawing/2014/main" val="201148484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62695383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59404045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78867209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0464077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32597302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2003585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046681979"/>
                    </a:ext>
                  </a:extLst>
                </a:gridCol>
              </a:tblGrid>
              <a:tr h="262393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1590" marR="222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2760"/>
                  </a:ext>
                </a:extLst>
              </a:tr>
              <a:tr h="2623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 marR="222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5992"/>
                  </a:ext>
                </a:extLst>
              </a:tr>
              <a:tr h="2623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51543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0,764145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0,648560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9158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0,119314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0,415079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00:00:12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50684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1,772301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0,311697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9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5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86EC-9D79-42F5-93B1-EC1403D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7D32-D2A9-46E0-8F27-108549FF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i="1" dirty="0"/>
              <a:t>RGB </a:t>
            </a:r>
            <a:r>
              <a:rPr lang="pt-BR" i="1" dirty="0" err="1"/>
              <a:t>view</a:t>
            </a:r>
            <a:r>
              <a:rPr lang="pt-BR" dirty="0"/>
              <a:t>” apresentou os melhores resultados de ARI segundo critério de minimização da função objetivo JKCM-K-GH;</a:t>
            </a:r>
          </a:p>
          <a:p>
            <a:pPr lvl="1"/>
            <a:r>
              <a:rPr lang="pt-BR" dirty="0"/>
              <a:t>“</a:t>
            </a:r>
            <a:r>
              <a:rPr lang="pt-BR" i="1" dirty="0"/>
              <a:t>Complete </a:t>
            </a:r>
            <a:r>
              <a:rPr lang="pt-BR" i="1" dirty="0" err="1"/>
              <a:t>view</a:t>
            </a:r>
            <a:r>
              <a:rPr lang="pt-BR" dirty="0"/>
              <a:t>” em segundo lugar;</a:t>
            </a:r>
          </a:p>
          <a:p>
            <a:pPr lvl="1"/>
            <a:r>
              <a:rPr lang="pt-BR" dirty="0"/>
              <a:t>“</a:t>
            </a:r>
            <a:r>
              <a:rPr lang="pt-BR" i="1" dirty="0" err="1"/>
              <a:t>Shape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r>
              <a:rPr lang="pt-BR" dirty="0"/>
              <a:t>” em terceiro, com diferenças maiores;</a:t>
            </a:r>
          </a:p>
          <a:p>
            <a:pPr lvl="1"/>
            <a:endParaRPr lang="pt-BR" dirty="0"/>
          </a:p>
          <a:p>
            <a:r>
              <a:rPr lang="pt-BR" dirty="0"/>
              <a:t>Normalização dos dados oscilou os valores de ARI calculados, mas não mudou o cenário final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7047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36FD-2C81-432E-B5DB-CA7A64E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F46C-A54F-4F73-87A8-687CB49F7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Cleison Amorim</a:t>
            </a:r>
            <a:endParaRPr lang="pt-BR" dirty="0">
              <a:effectLst/>
            </a:endParaRPr>
          </a:p>
          <a:p>
            <a:r>
              <a:rPr lang="pt-BR" dirty="0" err="1"/>
              <a:t>Dennys</a:t>
            </a:r>
            <a:r>
              <a:rPr lang="pt-BR" dirty="0"/>
              <a:t> Azevedo</a:t>
            </a:r>
            <a:endParaRPr lang="pt-BR" dirty="0">
              <a:effectLst/>
            </a:endParaRPr>
          </a:p>
          <a:p>
            <a:r>
              <a:rPr lang="pt-BR" dirty="0" err="1"/>
              <a:t>Dinaldo</a:t>
            </a:r>
            <a:r>
              <a:rPr lang="pt-BR" dirty="0"/>
              <a:t> Pessoa</a:t>
            </a: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2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CFD-7312-45B1-91B1-2864B816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48DA-ED00-43CB-BAAE-23C302C7B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Agrupamento – KCM-K-GH</a:t>
            </a:r>
          </a:p>
        </p:txBody>
      </p:sp>
    </p:spTree>
    <p:extLst>
      <p:ext uri="{BB962C8B-B14F-4D97-AF65-F5344CB8AC3E}">
        <p14:creationId xmlns:p14="http://schemas.microsoft.com/office/powerpoint/2010/main" val="15871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C913-C9BD-4BBC-BE14-3826D41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9368D04-488F-477B-9E45-0D20DDC89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790117"/>
              </p:ext>
            </p:extLst>
          </p:nvPr>
        </p:nvGraphicFramePr>
        <p:xfrm>
          <a:off x="1370462" y="1648110"/>
          <a:ext cx="9754773" cy="4485021"/>
        </p:xfrm>
        <a:graphic>
          <a:graphicData uri="http://schemas.openxmlformats.org/drawingml/2006/table">
            <a:tbl>
              <a:tblPr firstRow="1" firstCol="1" bandRow="1"/>
              <a:tblGrid>
                <a:gridCol w="335508">
                  <a:extLst>
                    <a:ext uri="{9D8B030D-6E8A-4147-A177-3AD203B41FA5}">
                      <a16:colId xmlns:a16="http://schemas.microsoft.com/office/drawing/2014/main" val="1898021716"/>
                    </a:ext>
                  </a:extLst>
                </a:gridCol>
                <a:gridCol w="2346954">
                  <a:extLst>
                    <a:ext uri="{9D8B030D-6E8A-4147-A177-3AD203B41FA5}">
                      <a16:colId xmlns:a16="http://schemas.microsoft.com/office/drawing/2014/main" val="2196076499"/>
                    </a:ext>
                  </a:extLst>
                </a:gridCol>
                <a:gridCol w="587315">
                  <a:extLst>
                    <a:ext uri="{9D8B030D-6E8A-4147-A177-3AD203B41FA5}">
                      <a16:colId xmlns:a16="http://schemas.microsoft.com/office/drawing/2014/main" val="2926050907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718378944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373373884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4224680349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948774589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479074728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2112695915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134951295"/>
                    </a:ext>
                  </a:extLst>
                </a:gridCol>
                <a:gridCol w="92152">
                  <a:extLst>
                    <a:ext uri="{9D8B030D-6E8A-4147-A177-3AD203B41FA5}">
                      <a16:colId xmlns:a16="http://schemas.microsoft.com/office/drawing/2014/main" val="583856966"/>
                    </a:ext>
                  </a:extLst>
                </a:gridCol>
              </a:tblGrid>
              <a:tr h="176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média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desvio padrão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mín.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máx.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percentis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98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59498"/>
                  </a:ext>
                </a:extLst>
              </a:tr>
              <a:tr h="215439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REGION-CENTROID-COL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124,940476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72,858637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254,000000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188,250000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3164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123,483333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57,431428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17775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REGION-PIXEL-COUNT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13806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0,014921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0,041024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0207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0,004550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0,023573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3171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1,890820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2,649453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1,277776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63323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5,708299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44,989359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991,718400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0,349603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1,807406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757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2,406772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3,469954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44,722225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1,444444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2,555556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75084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7,904224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53,47107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-1,59E-08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1386,329000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42,16377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98,974420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2,251852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0322"/>
                  </a:ext>
                </a:extLst>
              </a:tr>
              <a:tr h="215439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RGB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INTENSITY-MEAN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37,047654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38,135291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143,444440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7,472222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53,277778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4397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32,806667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34,994538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47,333332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42883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44,205556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43,510119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9,666667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27,777779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5921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34,130741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36,303768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142,555560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46,388888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2739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-12,722963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11,588214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-18,583333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-10,888889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6993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21,473704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19,654107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4,305556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34312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-8,750741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11,606996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-33,888890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4723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45,162381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42,900582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11,777778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8974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SATURATION-MEAN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0,427259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0,228458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0,284934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0,375064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0,540228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725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-1,365147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1,544278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-3,044175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2,912480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-2,188539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-2,052625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-1,565745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1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C913-C9BD-4BBC-BE14-3826D41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CF2F8142-4870-46CE-9F8E-4190A882E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046245"/>
              </p:ext>
            </p:extLst>
          </p:nvPr>
        </p:nvGraphicFramePr>
        <p:xfrm>
          <a:off x="1370514" y="1649744"/>
          <a:ext cx="9754773" cy="4485021"/>
        </p:xfrm>
        <a:graphic>
          <a:graphicData uri="http://schemas.openxmlformats.org/drawingml/2006/table">
            <a:tbl>
              <a:tblPr firstRow="1" firstCol="1" bandRow="1"/>
              <a:tblGrid>
                <a:gridCol w="335508">
                  <a:extLst>
                    <a:ext uri="{9D8B030D-6E8A-4147-A177-3AD203B41FA5}">
                      <a16:colId xmlns:a16="http://schemas.microsoft.com/office/drawing/2014/main" val="1898021716"/>
                    </a:ext>
                  </a:extLst>
                </a:gridCol>
                <a:gridCol w="2346954">
                  <a:extLst>
                    <a:ext uri="{9D8B030D-6E8A-4147-A177-3AD203B41FA5}">
                      <a16:colId xmlns:a16="http://schemas.microsoft.com/office/drawing/2014/main" val="2196076499"/>
                    </a:ext>
                  </a:extLst>
                </a:gridCol>
                <a:gridCol w="587315">
                  <a:extLst>
                    <a:ext uri="{9D8B030D-6E8A-4147-A177-3AD203B41FA5}">
                      <a16:colId xmlns:a16="http://schemas.microsoft.com/office/drawing/2014/main" val="2926050907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718378944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373373884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4224680349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948774589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479074728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2112695915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134951295"/>
                    </a:ext>
                  </a:extLst>
                </a:gridCol>
                <a:gridCol w="92152">
                  <a:extLst>
                    <a:ext uri="{9D8B030D-6E8A-4147-A177-3AD203B41FA5}">
                      <a16:colId xmlns:a16="http://schemas.microsoft.com/office/drawing/2014/main" val="583856966"/>
                    </a:ext>
                  </a:extLst>
                </a:gridCol>
              </a:tblGrid>
              <a:tr h="176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média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desvio padrão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mín.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máx.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percentis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98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59498"/>
                  </a:ext>
                </a:extLst>
              </a:tr>
              <a:tr h="215439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REGION-CENTROID-COL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124,940476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72,858637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254,000000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188,250000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3164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123,483333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57,431428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17775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REGION-PIXEL-COUNT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13806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0,014921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0,041024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0207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0,004550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0,023573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3171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1,890820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2,649453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1,277776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63323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5,708299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44,989359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991,718400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0,349603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1,807406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757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2,406772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3,469954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44,722225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1,444444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2,555556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75084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7,904224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53,47107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-1,59E-08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1386,329000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42,16377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98,974420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2,251852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0322"/>
                  </a:ext>
                </a:extLst>
              </a:tr>
              <a:tr h="215439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RGB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INTENSITY-MEAN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37,047654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38,135291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143,444440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7,472222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53,277778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4397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32,806667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34,994538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47,333332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42883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44,205556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43,510119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9,666667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27,777779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5921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34,130741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36,303768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142,555560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46,388888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2739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-12,722963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11,588214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-18,583333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-10,888889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6993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21,473704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19,654107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4,305556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34312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-8,750741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11,606996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-33,888890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4723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45,162381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42,900582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11,777778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8974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SATURATION-MEAN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0,427259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0,228458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0,284934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0,375064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0,540228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725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-1,365147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1,544278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-3,044175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2,912480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-2,188539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-2,052625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-1,565745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11142"/>
                  </a:ext>
                </a:extLst>
              </a:tr>
            </a:tbl>
          </a:graphicData>
        </a:graphic>
      </p:graphicFrame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B4A5465B-52A5-4707-BF19-A584E5B5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4237" y="2456640"/>
            <a:ext cx="683551" cy="6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DACF-1C1C-4B97-9393-F45420C2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F1D62-552C-4286-828F-4484D99B52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42366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668CD-4BEE-43F5-8639-400E1D3A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202"/>
            <a:ext cx="2985158" cy="10082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CC5AA-C102-4DE5-8647-353490B62AE8}"/>
              </a:ext>
            </a:extLst>
          </p:cNvPr>
          <p:cNvSpPr txBox="1"/>
          <p:nvPr/>
        </p:nvSpPr>
        <p:spPr>
          <a:xfrm>
            <a:off x="6706889" y="3174500"/>
            <a:ext cx="3995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Scikit</a:t>
            </a:r>
            <a:r>
              <a:rPr lang="pt-BR" dirty="0"/>
              <a:t> </a:t>
            </a:r>
            <a:r>
              <a:rPr lang="pt-BR" dirty="0" err="1"/>
              <a:t>Learn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Scipy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Numpy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8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2AD4-76BC-4DA2-95F2-821699BB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encontrados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4115-B46E-4F34-B5CC-A89BC0C1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que não contribuíam com o algoritmo</a:t>
            </a:r>
          </a:p>
          <a:p>
            <a:pPr lvl="1"/>
            <a:r>
              <a:rPr lang="pt-BR" dirty="0"/>
              <a:t>Reduziam valores a zero e causavam problemas aritméticos;</a:t>
            </a:r>
          </a:p>
          <a:p>
            <a:pPr lvl="1"/>
            <a:r>
              <a:rPr lang="pt-BR" dirty="0"/>
              <a:t>Foram removidos;</a:t>
            </a:r>
          </a:p>
          <a:p>
            <a:pPr lvl="1"/>
            <a:endParaRPr lang="pt-BR" dirty="0"/>
          </a:p>
          <a:p>
            <a:r>
              <a:rPr lang="pt-BR" dirty="0"/>
              <a:t>Alto consumo de recursos computacionais</a:t>
            </a:r>
          </a:p>
          <a:p>
            <a:pPr lvl="1"/>
            <a:r>
              <a:rPr lang="pt-BR" dirty="0"/>
              <a:t>Cache do conjunto de dados (por visão);</a:t>
            </a:r>
          </a:p>
          <a:p>
            <a:pPr lvl="1"/>
            <a:r>
              <a:rPr lang="pt-BR" dirty="0"/>
              <a:t>Cache do parâmetro γ (por visão).</a:t>
            </a:r>
          </a:p>
        </p:txBody>
      </p:sp>
    </p:spTree>
    <p:extLst>
      <p:ext uri="{BB962C8B-B14F-4D97-AF65-F5344CB8AC3E}">
        <p14:creationId xmlns:p14="http://schemas.microsoft.com/office/powerpoint/2010/main" val="292241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CD93-05E3-4CD4-89BD-CD93EA13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0312-F55B-4090-A48F-B0AE2586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Ambiente:</a:t>
            </a:r>
          </a:p>
          <a:p>
            <a:pPr lvl="1"/>
            <a:r>
              <a:rPr lang="pt-BR" dirty="0"/>
              <a:t>Intel® Core™ i5-7300 CPU @ 2.60 GHz (2 núcleos + 4 processadores lógicos) </a:t>
            </a:r>
          </a:p>
          <a:p>
            <a:pPr lvl="1"/>
            <a:r>
              <a:rPr lang="pt-BR" dirty="0"/>
              <a:t>8 GB de memória RAM</a:t>
            </a:r>
          </a:p>
          <a:p>
            <a:pPr lvl="1"/>
            <a:endParaRPr lang="pt-BR" dirty="0"/>
          </a:p>
          <a:p>
            <a:r>
              <a:rPr lang="pt-BR" dirty="0"/>
              <a:t>Tempo médio gasto (100 iterações x 3 visões):</a:t>
            </a:r>
          </a:p>
          <a:p>
            <a:pPr lvl="1"/>
            <a:r>
              <a:rPr lang="pt-BR" dirty="0"/>
              <a:t>De 87 a 117 minutos (≈ de 1,5 a 2,0 horas)</a:t>
            </a:r>
          </a:p>
          <a:p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8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824-84B9-46AE-A709-B603A5C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B60-7EBF-4872-A7A3-43FAFCBB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Pela minimização da função objetivo JKCM-K-GH:</a:t>
            </a:r>
          </a:p>
          <a:p>
            <a:endParaRPr lang="pt-B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477A5-064A-4551-959F-F40BAF55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45567"/>
              </p:ext>
            </p:extLst>
          </p:nvPr>
        </p:nvGraphicFramePr>
        <p:xfrm>
          <a:off x="2658151" y="2710078"/>
          <a:ext cx="8017564" cy="1600572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3868687887"/>
                    </a:ext>
                  </a:extLst>
                </a:gridCol>
                <a:gridCol w="977707">
                  <a:extLst>
                    <a:ext uri="{9D8B030D-6E8A-4147-A177-3AD203B41FA5}">
                      <a16:colId xmlns:a16="http://schemas.microsoft.com/office/drawing/2014/main" val="2489292007"/>
                    </a:ext>
                  </a:extLst>
                </a:gridCol>
                <a:gridCol w="803975">
                  <a:extLst>
                    <a:ext uri="{9D8B030D-6E8A-4147-A177-3AD203B41FA5}">
                      <a16:colId xmlns:a16="http://schemas.microsoft.com/office/drawing/2014/main" val="2005791267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3731164701"/>
                    </a:ext>
                  </a:extLst>
                </a:gridCol>
                <a:gridCol w="851104">
                  <a:extLst>
                    <a:ext uri="{9D8B030D-6E8A-4147-A177-3AD203B41FA5}">
                      <a16:colId xmlns:a16="http://schemas.microsoft.com/office/drawing/2014/main" val="409728504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942687610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1108704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481635383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75291132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59792247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70929394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864672228"/>
                    </a:ext>
                  </a:extLst>
                </a:gridCol>
              </a:tblGrid>
              <a:tr h="266762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11764"/>
                  </a:ext>
                </a:extLst>
              </a:tr>
              <a:tr h="266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85910"/>
                  </a:ext>
                </a:extLst>
              </a:tr>
              <a:tr h="2667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59146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</a:t>
                      </a:r>
                      <a:r>
                        <a:rPr lang="pt-BR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0,627273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0,427593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437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472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580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52006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0,119319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0,416436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00:01:05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398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0544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1,793214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0,165376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00:00:58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629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8F242C-8391-40A7-81DB-CBBD5B8BE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70266"/>
              </p:ext>
            </p:extLst>
          </p:nvPr>
        </p:nvGraphicFramePr>
        <p:xfrm>
          <a:off x="2658146" y="4665466"/>
          <a:ext cx="8017569" cy="1600572"/>
        </p:xfrm>
        <a:graphic>
          <a:graphicData uri="http://schemas.openxmlformats.org/drawingml/2006/table">
            <a:tbl>
              <a:tblPr firstRow="1" firstCol="1" bandRow="1"/>
              <a:tblGrid>
                <a:gridCol w="1289285">
                  <a:extLst>
                    <a:ext uri="{9D8B030D-6E8A-4147-A177-3AD203B41FA5}">
                      <a16:colId xmlns:a16="http://schemas.microsoft.com/office/drawing/2014/main" val="1573561491"/>
                    </a:ext>
                  </a:extLst>
                </a:gridCol>
                <a:gridCol w="1091073">
                  <a:extLst>
                    <a:ext uri="{9D8B030D-6E8A-4147-A177-3AD203B41FA5}">
                      <a16:colId xmlns:a16="http://schemas.microsoft.com/office/drawing/2014/main" val="3459857424"/>
                    </a:ext>
                  </a:extLst>
                </a:gridCol>
                <a:gridCol w="791028">
                  <a:extLst>
                    <a:ext uri="{9D8B030D-6E8A-4147-A177-3AD203B41FA5}">
                      <a16:colId xmlns:a16="http://schemas.microsoft.com/office/drawing/2014/main" val="2781233190"/>
                    </a:ext>
                  </a:extLst>
                </a:gridCol>
                <a:gridCol w="820123">
                  <a:extLst>
                    <a:ext uri="{9D8B030D-6E8A-4147-A177-3AD203B41FA5}">
                      <a16:colId xmlns:a16="http://schemas.microsoft.com/office/drawing/2014/main" val="712200117"/>
                    </a:ext>
                  </a:extLst>
                </a:gridCol>
                <a:gridCol w="837399">
                  <a:extLst>
                    <a:ext uri="{9D8B030D-6E8A-4147-A177-3AD203B41FA5}">
                      <a16:colId xmlns:a16="http://schemas.microsoft.com/office/drawing/2014/main" val="117812502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396570008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165447044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513920553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1202595323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2908829741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235730363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518994341"/>
                    </a:ext>
                  </a:extLst>
                </a:gridCol>
              </a:tblGrid>
              <a:tr h="266762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não-normalizados: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3537"/>
                  </a:ext>
                </a:extLst>
              </a:tr>
              <a:tr h="266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9580"/>
                  </a:ext>
                </a:extLst>
              </a:tr>
              <a:tr h="2667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3595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1555,757001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0,396120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00:00:46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42560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835,720425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0,514135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28617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984,727884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0,248289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26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844</Words>
  <Application>Microsoft Office PowerPoint</Application>
  <PresentationFormat>Widescreen</PresentationFormat>
  <Paragraphs>644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IN1102 - Aprendizagem de Máquina</vt:lpstr>
      <vt:lpstr>PowerPoint Presentation</vt:lpstr>
      <vt:lpstr>Questão 1</vt:lpstr>
      <vt:lpstr>Análise dos dados</vt:lpstr>
      <vt:lpstr>Análise dos dados</vt:lpstr>
      <vt:lpstr>Implementação</vt:lpstr>
      <vt:lpstr>Problemas encontrados</vt:lpstr>
      <vt:lpstr>Execução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IN1102 - Aprendizagem de Máquina</dc:title>
  <dc:creator>Amorim, Cleison C.</dc:creator>
  <cp:lastModifiedBy>Amorim, Cleison C.</cp:lastModifiedBy>
  <cp:revision>33</cp:revision>
  <dcterms:created xsi:type="dcterms:W3CDTF">2018-06-14T00:34:42Z</dcterms:created>
  <dcterms:modified xsi:type="dcterms:W3CDTF">2018-06-14T02:37:23Z</dcterms:modified>
</cp:coreProperties>
</file>