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4037" r:id="rId1"/>
  </p:sldMasterIdLst>
  <p:sldIdLst>
    <p:sldId id="257" r:id="rId2"/>
    <p:sldId id="256" r:id="rId3"/>
    <p:sldId id="265" r:id="rId4"/>
    <p:sldId id="266" r:id="rId5"/>
    <p:sldId id="264" r:id="rId6"/>
    <p:sldId id="259" r:id="rId7"/>
    <p:sldId id="260" r:id="rId8"/>
    <p:sldId id="261" r:id="rId9"/>
    <p:sldId id="267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7"/>
    <p:restoredTop sz="94721"/>
  </p:normalViewPr>
  <p:slideViewPr>
    <p:cSldViewPr snapToGrid="0" snapToObjects="1">
      <p:cViewPr varScale="1">
        <p:scale>
          <a:sx n="85" d="100"/>
          <a:sy n="85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781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92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36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090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548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533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40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64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98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8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867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16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911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795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927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872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03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
רמה שניה
רמה שלישית
רמה רביעית
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DBBFC5-4292-194A-9B39-901798D6E71B}" type="datetimeFigureOut">
              <a:rPr lang="he-IL" smtClean="0"/>
              <a:t>כ"ט.טבת.תשפ"ב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06D11F-1736-2940-8684-31492FF7D8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9625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  <p:sldLayoutId id="2147484054" r:id="rId17"/>
  </p:sldLayoutIdLst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eksforgeeks.org/understanding-logistic-regress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ACD534-18D8-3743-9565-62D5D19D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967"/>
          </a:xfrm>
        </p:spPr>
        <p:txBody>
          <a:bodyPr>
            <a:normAutofit/>
          </a:bodyPr>
          <a:lstStyle/>
          <a:p>
            <a:br>
              <a:rPr lang="he-IL" sz="2000" dirty="0"/>
            </a:br>
            <a:br>
              <a:rPr lang="he-IL" sz="2000" dirty="0"/>
            </a:br>
            <a:endParaRPr lang="he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4DF868D-EB01-944F-8AD6-E346F218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45" y="576718"/>
            <a:ext cx="4382064" cy="270739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F583FE5-5D84-2941-8AD8-4945EFFE9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354" y="3657599"/>
            <a:ext cx="4541336" cy="300656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1E9B74A-7F37-3040-A5FE-8BD1D7927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217" y="1567096"/>
            <a:ext cx="3833583" cy="26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7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B162A8-9B6E-8141-B864-9FD58D4D6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04" y="536471"/>
            <a:ext cx="10515600" cy="4351338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600" u="sng" dirty="0"/>
              <a:t>activation layer</a:t>
            </a:r>
            <a:endParaRPr lang="he-IL" sz="2600" u="sng" dirty="0"/>
          </a:p>
          <a:p>
            <a:pPr marL="0" indent="0" rtl="0">
              <a:buNone/>
            </a:pPr>
            <a:r>
              <a:rPr lang="he-IL" sz="2600" dirty="0"/>
              <a:t>מגדירה איך לסכום את המשקלים משכבת נוירונים אחת לבאה אחריה.</a:t>
            </a:r>
          </a:p>
          <a:p>
            <a:pPr marL="0" indent="0" rtl="0">
              <a:buNone/>
            </a:pPr>
            <a:r>
              <a:rPr lang="he-IL" sz="2600" dirty="0"/>
              <a:t>קיימים מספר סוגי </a:t>
            </a:r>
            <a:r>
              <a:rPr lang="he-IL" sz="2600" dirty="0" err="1"/>
              <a:t>אקטיבציות</a:t>
            </a:r>
            <a:r>
              <a:rPr lang="he-IL" sz="2600" dirty="0"/>
              <a:t>:</a:t>
            </a:r>
          </a:p>
          <a:p>
            <a:pPr marL="0" indent="0" rtl="0">
              <a:buNone/>
            </a:pPr>
            <a:r>
              <a:rPr lang="he-IL" sz="2600" u="sng" dirty="0"/>
              <a:t>:</a:t>
            </a:r>
            <a:r>
              <a:rPr lang="en-US" sz="2600" u="sng" dirty="0" err="1"/>
              <a:t>ReLU</a:t>
            </a:r>
            <a:r>
              <a:rPr lang="en-US" sz="2600" u="sng" dirty="0"/>
              <a:t> activation layer</a:t>
            </a:r>
            <a:r>
              <a:rPr lang="en-US" sz="2600" dirty="0">
                <a:effectLst/>
              </a:rPr>
              <a:t> </a:t>
            </a:r>
            <a:endParaRPr lang="he-IL" sz="2600" dirty="0">
              <a:effectLst/>
            </a:endParaRPr>
          </a:p>
          <a:p>
            <a:pPr marL="0" indent="0" rtl="0">
              <a:buNone/>
            </a:pPr>
            <a:r>
              <a:rPr lang="en-US" sz="2600" dirty="0"/>
              <a:t> </a:t>
            </a:r>
            <a:r>
              <a:rPr lang="he-IL" sz="2600" dirty="0"/>
              <a:t>פונקציה לינארית חלקית אשר תוציא את הקלט ישירות אם חיובי אחרת אפס.</a:t>
            </a:r>
          </a:p>
          <a:p>
            <a:pPr marL="0" indent="0" rtl="0">
              <a:buNone/>
            </a:pPr>
            <a:r>
              <a:rPr lang="he-IL" sz="2600" dirty="0"/>
              <a:t>היתרון שלה היא שהיא לא מפעילה את כל הנוירונים בו זמנית ולכן מהירה יותר</a:t>
            </a:r>
          </a:p>
          <a:p>
            <a:pPr marL="0" indent="0" rtl="0">
              <a:buNone/>
            </a:pPr>
            <a:endParaRPr lang="he-IL" sz="32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E31796D-9072-894C-8F45-179D0058D3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4302176"/>
            <a:ext cx="3837481" cy="1965575"/>
          </a:xfrm>
          <a:prstGeom prst="rect">
            <a:avLst/>
          </a:prstGeom>
        </p:spPr>
      </p:pic>
      <p:sp>
        <p:nvSpPr>
          <p:cNvPr id="7" name="תיבת טקסט 1">
            <a:extLst>
              <a:ext uri="{FF2B5EF4-FFF2-40B4-BE49-F238E27FC236}">
                <a16:creationId xmlns:a16="http://schemas.microsoft.com/office/drawing/2014/main" id="{8BF74A95-2C06-AB48-8E3F-AA52B94766D5}"/>
              </a:ext>
            </a:extLst>
          </p:cNvPr>
          <p:cNvSpPr txBox="1"/>
          <p:nvPr/>
        </p:nvSpPr>
        <p:spPr>
          <a:xfrm>
            <a:off x="252731" y="6376659"/>
            <a:ext cx="4034456" cy="481341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en-US" sz="24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ReLU</a:t>
            </a:r>
            <a:r>
              <a:rPr lang="en-US" sz="2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function- max(0.0, x)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5EE2E98-1E0E-BC42-A071-EFCF0E2C9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31" y="4887809"/>
            <a:ext cx="5491814" cy="15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49E539-4290-3F4B-9210-0DA4C3FB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21" y="506491"/>
            <a:ext cx="10515600" cy="2761366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400" u="sng" dirty="0"/>
              <a:t>Sigmoid </a:t>
            </a:r>
            <a:r>
              <a:rPr lang="he-IL" sz="2400" u="sng" dirty="0"/>
              <a:t>)</a:t>
            </a:r>
            <a:r>
              <a:rPr lang="en-US" sz="2400" u="sng" dirty="0"/>
              <a:t> logistic function</a:t>
            </a:r>
            <a:r>
              <a:rPr lang="he-IL" sz="2400" u="sng" dirty="0"/>
              <a:t>( </a:t>
            </a:r>
            <a:r>
              <a:rPr lang="en-US" sz="2400" u="sng" dirty="0"/>
              <a:t>activation layer</a:t>
            </a:r>
            <a:endParaRPr lang="he-IL" sz="2400" u="sng" dirty="0"/>
          </a:p>
          <a:p>
            <a:pPr marL="0" indent="0" rtl="0">
              <a:buNone/>
            </a:pPr>
            <a:r>
              <a:rPr lang="he-IL" sz="2400" dirty="0">
                <a:effectLst/>
              </a:rPr>
              <a:t>הקלט לפונקציה הופך לערך </a:t>
            </a:r>
            <a:r>
              <a:rPr lang="he-IL" sz="2400" dirty="0"/>
              <a:t>[0,1] ואזי אם יותר הערך&gt;0.5 יסווג ל 1 אחרת  יסווג ל 0.</a:t>
            </a:r>
          </a:p>
          <a:p>
            <a:pPr marL="0" indent="0" rtl="0">
              <a:buNone/>
            </a:pPr>
            <a:r>
              <a:rPr lang="he-IL" sz="2400" dirty="0"/>
              <a:t>שימושי בעיקר למודלים של חיזוי בין שני תחומים.</a:t>
            </a:r>
          </a:p>
          <a:p>
            <a:pPr marL="0" indent="0" rtl="0">
              <a:buNone/>
            </a:pPr>
            <a:r>
              <a:rPr lang="he-IL" sz="2400" dirty="0">
                <a:effectLst/>
              </a:rPr>
              <a:t>החיסרון הגדול הוא </a:t>
            </a:r>
            <a:r>
              <a:rPr lang="he-IL" sz="2400" dirty="0" err="1">
                <a:effectLst/>
              </a:rPr>
              <a:t>ב״עלמות</a:t>
            </a:r>
            <a:r>
              <a:rPr lang="he-IL" sz="2400" dirty="0">
                <a:effectLst/>
              </a:rPr>
              <a:t>״ </a:t>
            </a:r>
            <a:r>
              <a:rPr lang="he-IL" sz="2400" dirty="0" err="1">
                <a:effectLst/>
              </a:rPr>
              <a:t>הגרדיינט</a:t>
            </a:r>
            <a:r>
              <a:rPr lang="he-IL" sz="2400" dirty="0">
                <a:effectLst/>
              </a:rPr>
              <a:t> דבר שהופך את ההתקדמות לאיטית.</a:t>
            </a:r>
            <a:r>
              <a:rPr lang="en-US" sz="2400" dirty="0">
                <a:effectLst/>
              </a:rPr>
              <a:t> </a:t>
            </a:r>
            <a:endParaRPr lang="he-IL" sz="2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045823F-E69D-234C-AD30-D4E9FB262F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43" y="3567660"/>
            <a:ext cx="3212350" cy="2221678"/>
          </a:xfrm>
          <a:prstGeom prst="rect">
            <a:avLst/>
          </a:prstGeom>
        </p:spPr>
      </p:pic>
      <p:sp>
        <p:nvSpPr>
          <p:cNvPr id="5" name="תיבת טקסט 15">
            <a:extLst>
              <a:ext uri="{FF2B5EF4-FFF2-40B4-BE49-F238E27FC236}">
                <a16:creationId xmlns:a16="http://schemas.microsoft.com/office/drawing/2014/main" id="{280933B2-5F94-A34B-A164-533EBEAFCEB5}"/>
              </a:ext>
            </a:extLst>
          </p:cNvPr>
          <p:cNvSpPr txBox="1"/>
          <p:nvPr/>
        </p:nvSpPr>
        <p:spPr>
          <a:xfrm>
            <a:off x="958121" y="5899865"/>
            <a:ext cx="3739779" cy="429161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20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r>
              <a:rPr lang="en-US" sz="20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-1.0 / (1.0 + e^-x)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000" i="1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76BF9CE-EA0B-A74E-A601-94875363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030" y="4281332"/>
            <a:ext cx="2171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9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BD19DE7-8EBF-664B-B0AB-46E9EABF1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54" y="884419"/>
            <a:ext cx="6183895" cy="5491397"/>
          </a:xfrm>
        </p:spPr>
      </p:pic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F5F36FAB-3140-D248-9913-34AD5D9B78F8}"/>
              </a:ext>
            </a:extLst>
          </p:cNvPr>
          <p:cNvSpPr txBox="1">
            <a:spLocks/>
          </p:cNvSpPr>
          <p:nvPr/>
        </p:nvSpPr>
        <p:spPr>
          <a:xfrm>
            <a:off x="7240249" y="-256359"/>
            <a:ext cx="4221554" cy="263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Font typeface="Arial"/>
              <a:buNone/>
            </a:pPr>
            <a:r>
              <a:rPr lang="he-IL" sz="2400" dirty="0"/>
              <a:t>מימוש  שלי של השכבות במודל </a:t>
            </a:r>
          </a:p>
        </p:txBody>
      </p:sp>
    </p:spTree>
    <p:extLst>
      <p:ext uri="{BB962C8B-B14F-4D97-AF65-F5344CB8AC3E}">
        <p14:creationId xmlns:p14="http://schemas.microsoft.com/office/powerpoint/2010/main" val="413821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E72E8-66BA-2C4B-84F8-8CFE6503D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138" y="-721427"/>
            <a:ext cx="9144000" cy="2387600"/>
          </a:xfrm>
        </p:spPr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dirty="0"/>
              <a:t>Gender Classification</a:t>
            </a:r>
            <a:endParaRPr lang="he-IL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A1CEC2B-D593-DA44-AD42-975ECD819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38" y="2347521"/>
            <a:ext cx="5506283" cy="330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3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B7BA49-F256-2C46-A282-6679DEC7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394" y="238318"/>
            <a:ext cx="7489410" cy="91592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44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regression</a:t>
            </a:r>
            <a:r>
              <a:rPr lang="en-US" sz="4400" dirty="0"/>
              <a:t> </a:t>
            </a:r>
            <a:endParaRPr lang="he-IL" sz="44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EB1A8CD-1E9F-2048-8293-6C1F53A81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7"/>
          <a:stretch/>
        </p:blipFill>
        <p:spPr>
          <a:xfrm>
            <a:off x="1648917" y="1621957"/>
            <a:ext cx="8493385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64A187-BBB3-CF48-8D0C-C284E51A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44" y="598081"/>
            <a:ext cx="10131425" cy="601133"/>
          </a:xfrm>
        </p:spPr>
        <p:txBody>
          <a:bodyPr>
            <a:normAutofit fontScale="77500" lnSpcReduction="20000"/>
          </a:bodyPr>
          <a:lstStyle/>
          <a:p>
            <a:pPr marL="0" indent="0" algn="ctr" rtl="0">
              <a:buNone/>
            </a:pPr>
            <a:r>
              <a:rPr lang="en-US" sz="4400" u="sng" dirty="0"/>
              <a:t>Neural Network (NN</a:t>
            </a:r>
            <a:r>
              <a:rPr lang="en-US" sz="5200" u="sng" dirty="0"/>
              <a:t>)</a:t>
            </a:r>
            <a:endParaRPr lang="he-IL" sz="52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3CB7C99-CE3E-104F-B83F-7350B2CB2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59" y="1734662"/>
            <a:ext cx="3794593" cy="45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EE5428B8-190B-7A45-B2DA-832EF5E5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141303"/>
            <a:ext cx="9867900" cy="31877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6C4347-E471-7E48-B4D6-EC9D9B20AD69}"/>
              </a:ext>
            </a:extLst>
          </p:cNvPr>
          <p:cNvSpPr txBox="1"/>
          <p:nvPr/>
        </p:nvSpPr>
        <p:spPr>
          <a:xfrm>
            <a:off x="1252615" y="944381"/>
            <a:ext cx="9548735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u="sng" dirty="0"/>
              <a:t>Convolutional Neural Network (CNN)-</a:t>
            </a:r>
            <a:r>
              <a:rPr lang="en-US" sz="4400" dirty="0"/>
              <a:t> </a:t>
            </a:r>
            <a:endParaRPr lang="he-IL" sz="44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79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A861F4-A858-924A-B037-11F3396E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151" y="581442"/>
            <a:ext cx="10515600" cy="2685841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400" u="sng" dirty="0"/>
              <a:t>Convolutional layers</a:t>
            </a:r>
            <a:r>
              <a:rPr lang="en-US" sz="2400" dirty="0">
                <a:effectLst/>
              </a:rPr>
              <a:t> </a:t>
            </a:r>
          </a:p>
          <a:p>
            <a:pPr marL="0" indent="0" rtl="0">
              <a:buNone/>
            </a:pPr>
            <a:r>
              <a:rPr lang="he-IL" sz="2400" dirty="0"/>
              <a:t>רעיון- בין כל פיקסלים קרובים יש קשר.</a:t>
            </a:r>
          </a:p>
          <a:p>
            <a:pPr marL="0" indent="0" rtl="0">
              <a:buNone/>
            </a:pPr>
            <a:r>
              <a:rPr lang="he-IL" sz="2400" dirty="0"/>
              <a:t>בעזרת מטריצת </a:t>
            </a:r>
            <a:r>
              <a:rPr lang="he-IL" sz="2400" dirty="0" err="1"/>
              <a:t>הקרנל</a:t>
            </a:r>
            <a:r>
              <a:rPr lang="he-IL" sz="2400" dirty="0"/>
              <a:t> נקבל ייצוג חדש של פיקסל אשר מושפע מהסביבה שלו.</a:t>
            </a:r>
          </a:p>
          <a:p>
            <a:pPr marL="0" indent="0" rtl="0">
              <a:buNone/>
            </a:pPr>
            <a:r>
              <a:rPr lang="he-IL" sz="2400" dirty="0"/>
              <a:t>זהו בעצם פילטר, ובכל </a:t>
            </a:r>
            <a:r>
              <a:rPr lang="he-IL" sz="2400" dirty="0" err="1"/>
              <a:t>קונבולציה</a:t>
            </a:r>
            <a:r>
              <a:rPr lang="he-IL" sz="2400" dirty="0"/>
              <a:t> נלמד אפקט של התמונה.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4323897-E822-AA44-8496-CF9A604835E3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6" y="3267283"/>
            <a:ext cx="5042660" cy="33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88FDC6-D77E-7D42-9D54-8EB26BA4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7463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Max-Pooling layers</a:t>
            </a:r>
            <a:endParaRPr lang="he-IL" sz="2400" u="sng" dirty="0"/>
          </a:p>
          <a:p>
            <a:pPr marL="0" indent="0">
              <a:buNone/>
            </a:pPr>
            <a:r>
              <a:rPr lang="he-IL" sz="2400" dirty="0"/>
              <a:t>צמצום ממד התמונה וקבלת פיקסלים משמעותיים. (חיסרון- תמונת החתול מהמצגת בכיתה)</a:t>
            </a:r>
          </a:p>
          <a:p>
            <a:pPr marL="0" indent="0">
              <a:buNone/>
            </a:pPr>
            <a:r>
              <a:rPr lang="he-IL" sz="2400" dirty="0"/>
              <a:t>צורת חישוב: עוברים על כל הפיקסלים בגודל חלון קבוע , לוקחים את הפיקסל הגדול מבניהם ושמים אותו בהתאם בחלון החדש שנוצר.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1F5ACBE-1DB2-E84F-9AC0-8CEA37AB69C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49" y="3880501"/>
            <a:ext cx="5996066" cy="24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0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F35450-B42A-3B40-93E9-02BA2E77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141" y="611422"/>
            <a:ext cx="10515600" cy="3046178"/>
          </a:xfrm>
        </p:spPr>
        <p:txBody>
          <a:bodyPr/>
          <a:lstStyle/>
          <a:p>
            <a:pPr marL="0" indent="0" rtl="0">
              <a:buNone/>
            </a:pPr>
            <a:r>
              <a:rPr lang="en-US" sz="2400" u="sng" dirty="0"/>
              <a:t>Dropout layer</a:t>
            </a:r>
          </a:p>
          <a:p>
            <a:pPr marL="0" indent="0" rtl="0">
              <a:buNone/>
            </a:pPr>
            <a:r>
              <a:rPr lang="he-IL" sz="2400" dirty="0">
                <a:effectLst/>
              </a:rPr>
              <a:t>נועד למנוע התאמת יתר .</a:t>
            </a:r>
          </a:p>
          <a:p>
            <a:pPr marL="0" indent="0" rtl="0">
              <a:buNone/>
            </a:pPr>
            <a:r>
              <a:rPr lang="he-IL" sz="2400" dirty="0">
                <a:effectLst/>
              </a:rPr>
              <a:t>נתון </a:t>
            </a:r>
            <a:r>
              <a:rPr lang="he-IL" sz="2400" dirty="0"/>
              <a:t>אחוז וקלט של שכבת נוירונים , ובשכבה זאת ״יבחרו״ אחוז נוירונים באופן אקראי מהם יתעלמו.</a:t>
            </a:r>
          </a:p>
          <a:p>
            <a:pPr marL="0" indent="0" rtl="0">
              <a:buNone/>
            </a:pPr>
            <a:endParaRPr lang="he-IL" dirty="0">
              <a:effectLst/>
            </a:endParaRPr>
          </a:p>
          <a:p>
            <a:pPr marL="0" indent="0" rtl="0">
              <a:buNone/>
            </a:pPr>
            <a:endParaRPr lang="en-US" dirty="0">
              <a:effectLst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30AF728-9951-EF4F-9A9A-FBDE34050C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33" y="2979217"/>
            <a:ext cx="5604916" cy="334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9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CCCFFF-AC6D-9E43-A84E-928442AC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378" y="-256359"/>
            <a:ext cx="10131425" cy="3649133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400" u="sng" dirty="0" err="1"/>
              <a:t>danse</a:t>
            </a:r>
            <a:r>
              <a:rPr lang="en-US" sz="2400" u="sng" dirty="0"/>
              <a:t> layer-</a:t>
            </a:r>
          </a:p>
          <a:p>
            <a:pPr marL="0" indent="0" rtl="0">
              <a:buNone/>
            </a:pPr>
            <a:r>
              <a:rPr lang="he-IL" sz="2400" dirty="0"/>
              <a:t>שכבה צפופה מזינה את כל הפלטים מהשכבה הקודמת לכל הנוירונים שלה, </a:t>
            </a:r>
            <a:endParaRPr lang="en-US" sz="2400" dirty="0"/>
          </a:p>
          <a:p>
            <a:pPr marL="0" indent="0" rtl="0">
              <a:buNone/>
            </a:pPr>
            <a:r>
              <a:rPr lang="he-IL" sz="2400" dirty="0"/>
              <a:t>כל נוירון מספק פלט אחד לשכבה הבאה. זוהי השכבה הבסיסית ביותר ברשתות עצביות</a:t>
            </a:r>
            <a:r>
              <a:rPr lang="en-US" sz="2400" dirty="0"/>
              <a:t>.</a:t>
            </a:r>
            <a:endParaRPr lang="he-IL" sz="24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4FC2214-2BD8-234A-B58B-2BB7B8C6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07" y="2832689"/>
            <a:ext cx="6144198" cy="34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9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מי">
  <a:themeElements>
    <a:clrScheme name="שמימי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שמימ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מימי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{8677EDD9-B218-724F-B526-AC3867754EC3}tf10001058</Template>
  <TotalTime>1058</TotalTime>
  <Words>272</Words>
  <Application>Microsoft Macintosh PowerPoint</Application>
  <PresentationFormat>מסך רחב</PresentationFormat>
  <Paragraphs>33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שמימי</vt:lpstr>
      <vt:lpstr>  </vt:lpstr>
      <vt:lpstr>Gender Classification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Classification</dc:title>
  <dc:creator>Microsoft Office User</dc:creator>
  <cp:lastModifiedBy>Microsoft Office User</cp:lastModifiedBy>
  <cp:revision>14</cp:revision>
  <dcterms:created xsi:type="dcterms:W3CDTF">2022-01-02T14:27:32Z</dcterms:created>
  <dcterms:modified xsi:type="dcterms:W3CDTF">2022-01-03T08:06:32Z</dcterms:modified>
</cp:coreProperties>
</file>