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ileron Bold" charset="1" panose="00000800000000000000"/>
      <p:regular r:id="rId19"/>
    </p:embeddedFont>
    <p:embeddedFont>
      <p:font typeface="Aileron" charset="1" panose="00000500000000000000"/>
      <p:regular r:id="rId20"/>
    </p:embeddedFont>
    <p:embeddedFont>
      <p:font typeface="Poppins" charset="1" panose="00000500000000000000"/>
      <p:regular r:id="rId21"/>
    </p:embeddedFont>
    <p:embeddedFont>
      <p:font typeface="Poppins Bold" charset="1" panose="00000800000000000000"/>
      <p:regular r:id="rId22"/>
    </p:embeddedFont>
    <p:embeddedFont>
      <p:font typeface="Poppins Bold Italics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27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jpe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jpe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34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76775">
            <a:off x="-6141645" y="-3650102"/>
            <a:ext cx="18272703" cy="17940472"/>
          </a:xfrm>
          <a:custGeom>
            <a:avLst/>
            <a:gdLst/>
            <a:ahLst/>
            <a:cxnLst/>
            <a:rect r="r" b="b" t="t" l="l"/>
            <a:pathLst>
              <a:path h="17940472" w="18272703">
                <a:moveTo>
                  <a:pt x="0" y="0"/>
                </a:moveTo>
                <a:lnTo>
                  <a:pt x="18272704" y="0"/>
                </a:lnTo>
                <a:lnTo>
                  <a:pt x="18272704" y="17940473"/>
                </a:lnTo>
                <a:lnTo>
                  <a:pt x="0" y="1794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302134">
            <a:off x="13509748" y="-4275200"/>
            <a:ext cx="8172698" cy="8024104"/>
          </a:xfrm>
          <a:custGeom>
            <a:avLst/>
            <a:gdLst/>
            <a:ahLst/>
            <a:cxnLst/>
            <a:rect r="r" b="b" t="t" l="l"/>
            <a:pathLst>
              <a:path h="8024104" w="8172698">
                <a:moveTo>
                  <a:pt x="0" y="0"/>
                </a:moveTo>
                <a:lnTo>
                  <a:pt x="8172698" y="0"/>
                </a:lnTo>
                <a:lnTo>
                  <a:pt x="8172698" y="8024104"/>
                </a:lnTo>
                <a:lnTo>
                  <a:pt x="0" y="80241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51018" y="3831136"/>
            <a:ext cx="8408282" cy="5427164"/>
          </a:xfrm>
          <a:custGeom>
            <a:avLst/>
            <a:gdLst/>
            <a:ahLst/>
            <a:cxnLst/>
            <a:rect r="r" b="b" t="t" l="l"/>
            <a:pathLst>
              <a:path h="5427164" w="8408282">
                <a:moveTo>
                  <a:pt x="0" y="0"/>
                </a:moveTo>
                <a:lnTo>
                  <a:pt x="8408282" y="0"/>
                </a:lnTo>
                <a:lnTo>
                  <a:pt x="8408282" y="5427164"/>
                </a:lnTo>
                <a:lnTo>
                  <a:pt x="0" y="54271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782502">
            <a:off x="-3218386" y="6638745"/>
            <a:ext cx="8172698" cy="8024104"/>
          </a:xfrm>
          <a:custGeom>
            <a:avLst/>
            <a:gdLst/>
            <a:ahLst/>
            <a:cxnLst/>
            <a:rect r="r" b="b" t="t" l="l"/>
            <a:pathLst>
              <a:path h="8024104" w="8172698">
                <a:moveTo>
                  <a:pt x="0" y="0"/>
                </a:moveTo>
                <a:lnTo>
                  <a:pt x="8172698" y="0"/>
                </a:lnTo>
                <a:lnTo>
                  <a:pt x="8172698" y="8024104"/>
                </a:lnTo>
                <a:lnTo>
                  <a:pt x="0" y="80241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77692" y="1550324"/>
            <a:ext cx="6922118" cy="473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04"/>
              </a:lnSpc>
            </a:pPr>
            <a:r>
              <a:rPr lang="en-US" sz="11392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Financial Data project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600858" y="1219719"/>
            <a:ext cx="3618053" cy="838606"/>
          </a:xfrm>
          <a:custGeom>
            <a:avLst/>
            <a:gdLst/>
            <a:ahLst/>
            <a:cxnLst/>
            <a:rect r="r" b="b" t="t" l="l"/>
            <a:pathLst>
              <a:path h="838606" w="3618053">
                <a:moveTo>
                  <a:pt x="0" y="0"/>
                </a:moveTo>
                <a:lnTo>
                  <a:pt x="3618052" y="0"/>
                </a:lnTo>
                <a:lnTo>
                  <a:pt x="3618052" y="838606"/>
                </a:lnTo>
                <a:lnTo>
                  <a:pt x="0" y="8386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0615" t="0" r="-89665" b="-712135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7232022" y="5647239"/>
            <a:ext cx="2135576" cy="494992"/>
          </a:xfrm>
          <a:custGeom>
            <a:avLst/>
            <a:gdLst/>
            <a:ahLst/>
            <a:cxnLst/>
            <a:rect r="r" b="b" t="t" l="l"/>
            <a:pathLst>
              <a:path h="494992" w="2135576">
                <a:moveTo>
                  <a:pt x="2135576" y="0"/>
                </a:moveTo>
                <a:lnTo>
                  <a:pt x="0" y="0"/>
                </a:lnTo>
                <a:lnTo>
                  <a:pt x="0" y="494992"/>
                </a:lnTo>
                <a:lnTo>
                  <a:pt x="2135576" y="494992"/>
                </a:lnTo>
                <a:lnTo>
                  <a:pt x="213557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0615" t="0" r="-89665" b="-712135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969521" y="-9852856"/>
            <a:ext cx="12704157" cy="13000542"/>
          </a:xfrm>
          <a:custGeom>
            <a:avLst/>
            <a:gdLst/>
            <a:ahLst/>
            <a:cxnLst/>
            <a:rect r="r" b="b" t="t" l="l"/>
            <a:pathLst>
              <a:path h="13000542" w="12704157">
                <a:moveTo>
                  <a:pt x="12704157" y="0"/>
                </a:moveTo>
                <a:lnTo>
                  <a:pt x="0" y="0"/>
                </a:lnTo>
                <a:lnTo>
                  <a:pt x="0" y="13000543"/>
                </a:lnTo>
                <a:lnTo>
                  <a:pt x="12704157" y="13000543"/>
                </a:lnTo>
                <a:lnTo>
                  <a:pt x="127041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993428">
            <a:off x="7363207" y="577593"/>
            <a:ext cx="15359471" cy="15080208"/>
          </a:xfrm>
          <a:custGeom>
            <a:avLst/>
            <a:gdLst/>
            <a:ahLst/>
            <a:cxnLst/>
            <a:rect r="r" b="b" t="t" l="l"/>
            <a:pathLst>
              <a:path h="15080208" w="15359471">
                <a:moveTo>
                  <a:pt x="0" y="0"/>
                </a:moveTo>
                <a:lnTo>
                  <a:pt x="15359471" y="0"/>
                </a:lnTo>
                <a:lnTo>
                  <a:pt x="15359471" y="15080207"/>
                </a:lnTo>
                <a:lnTo>
                  <a:pt x="0" y="150802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13352" y="2335975"/>
            <a:ext cx="7145948" cy="5781721"/>
          </a:xfrm>
          <a:custGeom>
            <a:avLst/>
            <a:gdLst/>
            <a:ahLst/>
            <a:cxnLst/>
            <a:rect r="r" b="b" t="t" l="l"/>
            <a:pathLst>
              <a:path h="5781721" w="7145948">
                <a:moveTo>
                  <a:pt x="0" y="0"/>
                </a:moveTo>
                <a:lnTo>
                  <a:pt x="7145948" y="0"/>
                </a:lnTo>
                <a:lnTo>
                  <a:pt x="7145948" y="5781721"/>
                </a:lnTo>
                <a:lnTo>
                  <a:pt x="0" y="57817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50770" y="3748094"/>
            <a:ext cx="7595451" cy="2369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7"/>
              </a:lnSpc>
            </a:pPr>
            <a:r>
              <a:rPr lang="en-US" sz="9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POWER BI Dashboard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074378" y="1621778"/>
            <a:ext cx="4923444" cy="1141174"/>
          </a:xfrm>
          <a:custGeom>
            <a:avLst/>
            <a:gdLst/>
            <a:ahLst/>
            <a:cxnLst/>
            <a:rect r="r" b="b" t="t" l="l"/>
            <a:pathLst>
              <a:path h="1141174" w="4923444">
                <a:moveTo>
                  <a:pt x="0" y="0"/>
                </a:moveTo>
                <a:lnTo>
                  <a:pt x="4923444" y="0"/>
                </a:lnTo>
                <a:lnTo>
                  <a:pt x="4923444" y="1141174"/>
                </a:lnTo>
                <a:lnTo>
                  <a:pt x="0" y="11411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0615" t="0" r="-89665" b="-71213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482822" y="6536964"/>
            <a:ext cx="3933299" cy="911675"/>
          </a:xfrm>
          <a:custGeom>
            <a:avLst/>
            <a:gdLst/>
            <a:ahLst/>
            <a:cxnLst/>
            <a:rect r="r" b="b" t="t" l="l"/>
            <a:pathLst>
              <a:path h="911675" w="3933299">
                <a:moveTo>
                  <a:pt x="0" y="0"/>
                </a:moveTo>
                <a:lnTo>
                  <a:pt x="3933299" y="0"/>
                </a:lnTo>
                <a:lnTo>
                  <a:pt x="3933299" y="911675"/>
                </a:lnTo>
                <a:lnTo>
                  <a:pt x="0" y="911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0615" t="0" r="-89665" b="-712135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7039580" y="6097545"/>
            <a:ext cx="2477320" cy="2904445"/>
          </a:xfrm>
          <a:custGeom>
            <a:avLst/>
            <a:gdLst/>
            <a:ahLst/>
            <a:cxnLst/>
            <a:rect r="r" b="b" t="t" l="l"/>
            <a:pathLst>
              <a:path h="2904445" w="2477320">
                <a:moveTo>
                  <a:pt x="2477320" y="0"/>
                </a:moveTo>
                <a:lnTo>
                  <a:pt x="0" y="0"/>
                </a:lnTo>
                <a:lnTo>
                  <a:pt x="0" y="2904445"/>
                </a:lnTo>
                <a:lnTo>
                  <a:pt x="2477320" y="2904445"/>
                </a:lnTo>
                <a:lnTo>
                  <a:pt x="247732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4873" t="-24274" r="-375601" b="-162264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3548367">
            <a:off x="17325691" y="5741561"/>
            <a:ext cx="2477320" cy="2904445"/>
          </a:xfrm>
          <a:custGeom>
            <a:avLst/>
            <a:gdLst/>
            <a:ahLst/>
            <a:cxnLst/>
            <a:rect r="r" b="b" t="t" l="l"/>
            <a:pathLst>
              <a:path h="2904445" w="2477320">
                <a:moveTo>
                  <a:pt x="2477320" y="0"/>
                </a:moveTo>
                <a:lnTo>
                  <a:pt x="0" y="0"/>
                </a:lnTo>
                <a:lnTo>
                  <a:pt x="0" y="2904445"/>
                </a:lnTo>
                <a:lnTo>
                  <a:pt x="2477320" y="2904445"/>
                </a:lnTo>
                <a:lnTo>
                  <a:pt x="247732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4873" t="-24274" r="-375601" b="-162264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257745">
            <a:off x="1728509" y="9052623"/>
            <a:ext cx="6531409" cy="6683785"/>
          </a:xfrm>
          <a:custGeom>
            <a:avLst/>
            <a:gdLst/>
            <a:ahLst/>
            <a:cxnLst/>
            <a:rect r="r" b="b" t="t" l="l"/>
            <a:pathLst>
              <a:path h="6683785" w="6531409">
                <a:moveTo>
                  <a:pt x="6531409" y="0"/>
                </a:moveTo>
                <a:lnTo>
                  <a:pt x="0" y="0"/>
                </a:lnTo>
                <a:lnTo>
                  <a:pt x="0" y="6683785"/>
                </a:lnTo>
                <a:lnTo>
                  <a:pt x="6531409" y="6683785"/>
                </a:lnTo>
                <a:lnTo>
                  <a:pt x="65314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257745">
            <a:off x="16101223" y="-5047299"/>
            <a:ext cx="6531409" cy="6683785"/>
          </a:xfrm>
          <a:custGeom>
            <a:avLst/>
            <a:gdLst/>
            <a:ahLst/>
            <a:cxnLst/>
            <a:rect r="r" b="b" t="t" l="l"/>
            <a:pathLst>
              <a:path h="6683785" w="6531409">
                <a:moveTo>
                  <a:pt x="6531409" y="0"/>
                </a:moveTo>
                <a:lnTo>
                  <a:pt x="0" y="0"/>
                </a:lnTo>
                <a:lnTo>
                  <a:pt x="0" y="6683786"/>
                </a:lnTo>
                <a:lnTo>
                  <a:pt x="6531409" y="6683786"/>
                </a:lnTo>
                <a:lnTo>
                  <a:pt x="65314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11" t="-1927" r="-5909" b="-9008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37882"/>
            <a:ext cx="18288000" cy="10049118"/>
          </a:xfrm>
          <a:custGeom>
            <a:avLst/>
            <a:gdLst/>
            <a:ahLst/>
            <a:cxnLst/>
            <a:rect r="r" b="b" t="t" l="l"/>
            <a:pathLst>
              <a:path h="10049118" w="18288000">
                <a:moveTo>
                  <a:pt x="0" y="0"/>
                </a:moveTo>
                <a:lnTo>
                  <a:pt x="18288000" y="0"/>
                </a:lnTo>
                <a:lnTo>
                  <a:pt x="18288000" y="10049118"/>
                </a:lnTo>
                <a:lnTo>
                  <a:pt x="0" y="10049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" t="0" r="-278" b="-251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159125"/>
          </a:xfrm>
          <a:custGeom>
            <a:avLst/>
            <a:gdLst/>
            <a:ahLst/>
            <a:cxnLst/>
            <a:rect r="r" b="b" t="t" l="l"/>
            <a:pathLst>
              <a:path h="10159125" w="18288000">
                <a:moveTo>
                  <a:pt x="0" y="0"/>
                </a:moveTo>
                <a:lnTo>
                  <a:pt x="18288000" y="0"/>
                </a:lnTo>
                <a:lnTo>
                  <a:pt x="18288000" y="10159125"/>
                </a:lnTo>
                <a:lnTo>
                  <a:pt x="0" y="101591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40" t="-1871" r="0" b="-1653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234655">
            <a:off x="7492429" y="-3490476"/>
            <a:ext cx="15359471" cy="15080208"/>
          </a:xfrm>
          <a:custGeom>
            <a:avLst/>
            <a:gdLst/>
            <a:ahLst/>
            <a:cxnLst/>
            <a:rect r="r" b="b" t="t" l="l"/>
            <a:pathLst>
              <a:path h="15080208" w="15359471">
                <a:moveTo>
                  <a:pt x="0" y="0"/>
                </a:moveTo>
                <a:lnTo>
                  <a:pt x="15359471" y="0"/>
                </a:lnTo>
                <a:lnTo>
                  <a:pt x="15359471" y="15080207"/>
                </a:lnTo>
                <a:lnTo>
                  <a:pt x="0" y="15080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383294"/>
            <a:ext cx="2477320" cy="2904445"/>
          </a:xfrm>
          <a:custGeom>
            <a:avLst/>
            <a:gdLst/>
            <a:ahLst/>
            <a:cxnLst/>
            <a:rect r="r" b="b" t="t" l="l"/>
            <a:pathLst>
              <a:path h="2904445" w="2477320">
                <a:moveTo>
                  <a:pt x="2477320" y="0"/>
                </a:moveTo>
                <a:lnTo>
                  <a:pt x="0" y="0"/>
                </a:lnTo>
                <a:lnTo>
                  <a:pt x="0" y="2904445"/>
                </a:lnTo>
                <a:lnTo>
                  <a:pt x="2477320" y="2904445"/>
                </a:lnTo>
                <a:lnTo>
                  <a:pt x="247732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873" t="-24274" r="-375601" b="-16226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26010" y="2097189"/>
            <a:ext cx="5338453" cy="2571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99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Table of content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23122" y="2440126"/>
            <a:ext cx="5998796" cy="1609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is the material point that will be delivered in the presentation.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79119" y="6077044"/>
            <a:ext cx="3595587" cy="101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2"/>
              </a:lnSpc>
            </a:pPr>
            <a:r>
              <a:rPr lang="en-US" sz="2873" spc="26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sources and objectives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99541" y="6077044"/>
            <a:ext cx="3555751" cy="101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2"/>
              </a:lnSpc>
            </a:pPr>
            <a:r>
              <a:rPr lang="en-US" sz="2873" spc="26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cleaning &amp; transformations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97952" y="7608461"/>
            <a:ext cx="2156905" cy="101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2"/>
              </a:lnSpc>
            </a:pPr>
            <a:r>
              <a:rPr lang="en-US" sz="2873" spc="26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Handling large files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95838" y="7608432"/>
            <a:ext cx="2899700" cy="101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2"/>
              </a:lnSpc>
            </a:pPr>
            <a:r>
              <a:rPr lang="en-US" sz="2873" spc="26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EDA &amp; Visualization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81332" y="7608461"/>
            <a:ext cx="4032876" cy="101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2"/>
              </a:lnSpc>
            </a:pPr>
            <a:r>
              <a:rPr lang="en-US" sz="2873" spc="26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key insights &amp; recommendations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1394" y="6090219"/>
            <a:ext cx="1369866" cy="73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06"/>
              </a:lnSpc>
            </a:pPr>
            <a:r>
              <a:rPr lang="en-US" sz="523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73716" y="6090219"/>
            <a:ext cx="1421822" cy="73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06"/>
              </a:lnSpc>
            </a:pPr>
            <a:r>
              <a:rPr lang="en-US" sz="523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02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6873591">
            <a:off x="-1514196" y="7892067"/>
            <a:ext cx="5085792" cy="5170399"/>
          </a:xfrm>
          <a:custGeom>
            <a:avLst/>
            <a:gdLst/>
            <a:ahLst/>
            <a:cxnLst/>
            <a:rect r="r" b="b" t="t" l="l"/>
            <a:pathLst>
              <a:path h="5170399" w="5085792">
                <a:moveTo>
                  <a:pt x="0" y="0"/>
                </a:moveTo>
                <a:lnTo>
                  <a:pt x="5085792" y="0"/>
                </a:lnTo>
                <a:lnTo>
                  <a:pt x="5085792" y="5170399"/>
                </a:lnTo>
                <a:lnTo>
                  <a:pt x="0" y="51703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66560" y="7562056"/>
            <a:ext cx="1564699" cy="73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06"/>
              </a:lnSpc>
            </a:pPr>
            <a:r>
              <a:rPr lang="en-US" sz="523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03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12889" y="7562056"/>
            <a:ext cx="1421822" cy="73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06"/>
              </a:lnSpc>
            </a:pPr>
            <a:r>
              <a:rPr lang="en-US" sz="523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04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694958" y="7562056"/>
            <a:ext cx="1324423" cy="73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06"/>
              </a:lnSpc>
            </a:pPr>
            <a:r>
              <a:rPr lang="en-US" sz="523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05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5400000">
            <a:off x="16378945" y="8311281"/>
            <a:ext cx="1615503" cy="1894038"/>
          </a:xfrm>
          <a:custGeom>
            <a:avLst/>
            <a:gdLst/>
            <a:ahLst/>
            <a:cxnLst/>
            <a:rect r="r" b="b" t="t" l="l"/>
            <a:pathLst>
              <a:path h="1894038" w="1615503">
                <a:moveTo>
                  <a:pt x="0" y="0"/>
                </a:moveTo>
                <a:lnTo>
                  <a:pt x="1615503" y="0"/>
                </a:lnTo>
                <a:lnTo>
                  <a:pt x="1615503" y="1894038"/>
                </a:lnTo>
                <a:lnTo>
                  <a:pt x="0" y="18940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873" t="-24274" r="-375601" b="-162264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2490985">
            <a:off x="13701227" y="-4846132"/>
            <a:ext cx="7425961" cy="7549498"/>
          </a:xfrm>
          <a:custGeom>
            <a:avLst/>
            <a:gdLst/>
            <a:ahLst/>
            <a:cxnLst/>
            <a:rect r="r" b="b" t="t" l="l"/>
            <a:pathLst>
              <a:path h="7549498" w="7425961">
                <a:moveTo>
                  <a:pt x="0" y="0"/>
                </a:moveTo>
                <a:lnTo>
                  <a:pt x="7425960" y="0"/>
                </a:lnTo>
                <a:lnTo>
                  <a:pt x="7425960" y="7549498"/>
                </a:lnTo>
                <a:lnTo>
                  <a:pt x="0" y="75494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234655">
            <a:off x="-5432043" y="193949"/>
            <a:ext cx="15359471" cy="15080208"/>
          </a:xfrm>
          <a:custGeom>
            <a:avLst/>
            <a:gdLst/>
            <a:ahLst/>
            <a:cxnLst/>
            <a:rect r="r" b="b" t="t" l="l"/>
            <a:pathLst>
              <a:path h="15080208" w="15359471">
                <a:moveTo>
                  <a:pt x="0" y="0"/>
                </a:moveTo>
                <a:lnTo>
                  <a:pt x="15359471" y="0"/>
                </a:lnTo>
                <a:lnTo>
                  <a:pt x="15359471" y="15080207"/>
                </a:lnTo>
                <a:lnTo>
                  <a:pt x="0" y="15080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25222">
            <a:off x="-1345448" y="-2725149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1" y="0"/>
                </a:lnTo>
                <a:lnTo>
                  <a:pt x="40699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8377" y="6641209"/>
            <a:ext cx="5720565" cy="4836478"/>
          </a:xfrm>
          <a:custGeom>
            <a:avLst/>
            <a:gdLst/>
            <a:ahLst/>
            <a:cxnLst/>
            <a:rect r="r" b="b" t="t" l="l"/>
            <a:pathLst>
              <a:path h="4836478" w="5720565">
                <a:moveTo>
                  <a:pt x="0" y="0"/>
                </a:moveTo>
                <a:lnTo>
                  <a:pt x="5720566" y="0"/>
                </a:lnTo>
                <a:lnTo>
                  <a:pt x="5720566" y="4836478"/>
                </a:lnTo>
                <a:lnTo>
                  <a:pt x="0" y="4836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173582">
            <a:off x="16151256" y="-1759251"/>
            <a:ext cx="7063773" cy="7141683"/>
          </a:xfrm>
          <a:custGeom>
            <a:avLst/>
            <a:gdLst/>
            <a:ahLst/>
            <a:cxnLst/>
            <a:rect r="r" b="b" t="t" l="l"/>
            <a:pathLst>
              <a:path h="7141683" w="7063773">
                <a:moveTo>
                  <a:pt x="0" y="0"/>
                </a:moveTo>
                <a:lnTo>
                  <a:pt x="7063773" y="0"/>
                </a:lnTo>
                <a:lnTo>
                  <a:pt x="7063773" y="7141683"/>
                </a:lnTo>
                <a:lnTo>
                  <a:pt x="0" y="7141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756997" y="6420156"/>
            <a:ext cx="3897811" cy="313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credit_score(300-850).</a:t>
            </a:r>
          </a:p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current_age:</a:t>
            </a:r>
          </a:p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main:45 year</a:t>
            </a:r>
          </a:p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max:101 year</a:t>
            </a:r>
          </a:p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min:18 year</a:t>
            </a:r>
          </a:p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Retirement_age:</a:t>
            </a:r>
          </a:p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avg:66year</a:t>
            </a:r>
          </a:p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range:50-79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876087" y="6223353"/>
            <a:ext cx="3667441" cy="3911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 :7.4m-23.7m</a:t>
            </a:r>
          </a:p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client_id:2000 distinguished clients, each client has completed thousands of transactions.</a:t>
            </a:r>
          </a:p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Card_id(0-6144):6000 different card.</a:t>
            </a:r>
          </a:p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Merchant_id(1001-99928):</a:t>
            </a:r>
          </a:p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more than 100000 merchants.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768673" y="694188"/>
            <a:ext cx="2886413" cy="669024"/>
          </a:xfrm>
          <a:custGeom>
            <a:avLst/>
            <a:gdLst/>
            <a:ahLst/>
            <a:cxnLst/>
            <a:rect r="r" b="b" t="t" l="l"/>
            <a:pathLst>
              <a:path h="669024" w="2886413">
                <a:moveTo>
                  <a:pt x="0" y="0"/>
                </a:moveTo>
                <a:lnTo>
                  <a:pt x="2886412" y="0"/>
                </a:lnTo>
                <a:lnTo>
                  <a:pt x="2886412" y="669024"/>
                </a:lnTo>
                <a:lnTo>
                  <a:pt x="0" y="6690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0615" t="0" r="-89665" b="-71213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85961" y="8185354"/>
            <a:ext cx="2477320" cy="2904445"/>
          </a:xfrm>
          <a:custGeom>
            <a:avLst/>
            <a:gdLst/>
            <a:ahLst/>
            <a:cxnLst/>
            <a:rect r="r" b="b" t="t" l="l"/>
            <a:pathLst>
              <a:path h="2904445" w="2477320">
                <a:moveTo>
                  <a:pt x="0" y="0"/>
                </a:moveTo>
                <a:lnTo>
                  <a:pt x="2477321" y="0"/>
                </a:lnTo>
                <a:lnTo>
                  <a:pt x="2477321" y="2904445"/>
                </a:lnTo>
                <a:lnTo>
                  <a:pt x="0" y="29044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4873" t="-24274" r="-375601" b="-162264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600950" y="3600450"/>
            <a:ext cx="3086100" cy="30861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B75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18377" y="1384244"/>
            <a:ext cx="6808715" cy="119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9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Data Sources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026810" y="1859435"/>
            <a:ext cx="2919420" cy="459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1"/>
              </a:lnSpc>
            </a:pPr>
            <a:r>
              <a:rPr lang="en-US" b="true" sz="253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goals 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042172" y="2918808"/>
            <a:ext cx="3514871" cy="2740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clean and standadize datasets for reliability.</a:t>
            </a:r>
          </a:p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perform EDA and build visualizations.</a:t>
            </a:r>
          </a:p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Derive actionable insights and prepare a reproducible workflow.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66991" y="1847085"/>
            <a:ext cx="2415519" cy="459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1"/>
              </a:lnSpc>
            </a:pPr>
            <a:r>
              <a:rPr lang="en-US" b="true" sz="253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cards data: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66991" y="2491049"/>
            <a:ext cx="3201784" cy="3521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id(0-6145)-primary key</a:t>
            </a:r>
          </a:p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client_id(0-1999):~2000 special clients ,Each client can have more than one card. </a:t>
            </a:r>
          </a:p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num_card_issues:(1-3):</a:t>
            </a:r>
          </a:p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each customer have 1-3</a:t>
            </a:r>
          </a:p>
          <a:p>
            <a:pPr algn="l">
              <a:lnSpc>
                <a:spcPts val="3115"/>
              </a:lnSpc>
            </a:pPr>
            <a:r>
              <a:rPr lang="en-US" sz="20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card.</a:t>
            </a:r>
          </a:p>
          <a:p>
            <a:pPr algn="l">
              <a:lnSpc>
                <a:spcPts val="3115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9026286" y="5849630"/>
            <a:ext cx="3628521" cy="459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1"/>
              </a:lnSpc>
            </a:pPr>
            <a:r>
              <a:rPr lang="en-US" b="true" sz="253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users data: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666991" y="5849630"/>
            <a:ext cx="4085633" cy="459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1"/>
              </a:lnSpc>
            </a:pPr>
            <a:r>
              <a:rPr lang="en-US" b="true" sz="253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Transactions data: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0" y="3141826"/>
            <a:ext cx="8554045" cy="249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sets:(transactions ,cards,users)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source: kaggle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Environment:python (pandas) for cleaning</a:t>
            </a:r>
          </a:p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numpy,seaborn,plotly,matplotlib for visualization.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234655">
            <a:off x="8909710" y="-1485889"/>
            <a:ext cx="15359471" cy="15080208"/>
          </a:xfrm>
          <a:custGeom>
            <a:avLst/>
            <a:gdLst/>
            <a:ahLst/>
            <a:cxnLst/>
            <a:rect r="r" b="b" t="t" l="l"/>
            <a:pathLst>
              <a:path h="15080208" w="15359471">
                <a:moveTo>
                  <a:pt x="0" y="0"/>
                </a:moveTo>
                <a:lnTo>
                  <a:pt x="15359471" y="0"/>
                </a:lnTo>
                <a:lnTo>
                  <a:pt x="15359471" y="15080208"/>
                </a:lnTo>
                <a:lnTo>
                  <a:pt x="0" y="15080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4208" y="2795114"/>
            <a:ext cx="6358212" cy="5433381"/>
          </a:xfrm>
          <a:custGeom>
            <a:avLst/>
            <a:gdLst/>
            <a:ahLst/>
            <a:cxnLst/>
            <a:rect r="r" b="b" t="t" l="l"/>
            <a:pathLst>
              <a:path h="5433381" w="6358212">
                <a:moveTo>
                  <a:pt x="0" y="0"/>
                </a:moveTo>
                <a:lnTo>
                  <a:pt x="6358212" y="0"/>
                </a:lnTo>
                <a:lnTo>
                  <a:pt x="6358212" y="5433381"/>
                </a:lnTo>
                <a:lnTo>
                  <a:pt x="0" y="5433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64098" y="3468755"/>
            <a:ext cx="512407" cy="872519"/>
          </a:xfrm>
          <a:custGeom>
            <a:avLst/>
            <a:gdLst/>
            <a:ahLst/>
            <a:cxnLst/>
            <a:rect r="r" b="b" t="t" l="l"/>
            <a:pathLst>
              <a:path h="872519" w="512407">
                <a:moveTo>
                  <a:pt x="0" y="0"/>
                </a:moveTo>
                <a:lnTo>
                  <a:pt x="512407" y="0"/>
                </a:lnTo>
                <a:lnTo>
                  <a:pt x="512407" y="872519"/>
                </a:lnTo>
                <a:lnTo>
                  <a:pt x="0" y="8725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74476" y="904625"/>
            <a:ext cx="9954456" cy="2316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10"/>
              </a:lnSpc>
            </a:pPr>
            <a:r>
              <a:rPr lang="en-US" sz="9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Recommendations &amp; Next Steps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43654" y="4537590"/>
            <a:ext cx="4865702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Active Dashboard using power bi.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664098" y="6945006"/>
            <a:ext cx="512407" cy="872519"/>
          </a:xfrm>
          <a:custGeom>
            <a:avLst/>
            <a:gdLst/>
            <a:ahLst/>
            <a:cxnLst/>
            <a:rect r="r" b="b" t="t" l="l"/>
            <a:pathLst>
              <a:path h="872519" w="512407">
                <a:moveTo>
                  <a:pt x="0" y="0"/>
                </a:moveTo>
                <a:lnTo>
                  <a:pt x="512407" y="0"/>
                </a:lnTo>
                <a:lnTo>
                  <a:pt x="512407" y="872519"/>
                </a:lnTo>
                <a:lnTo>
                  <a:pt x="0" y="8725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755936" y="6945006"/>
            <a:ext cx="512407" cy="872519"/>
          </a:xfrm>
          <a:custGeom>
            <a:avLst/>
            <a:gdLst/>
            <a:ahLst/>
            <a:cxnLst/>
            <a:rect r="r" b="b" t="t" l="l"/>
            <a:pathLst>
              <a:path h="872519" w="512407">
                <a:moveTo>
                  <a:pt x="0" y="0"/>
                </a:moveTo>
                <a:lnTo>
                  <a:pt x="512406" y="0"/>
                </a:lnTo>
                <a:lnTo>
                  <a:pt x="512406" y="872519"/>
                </a:lnTo>
                <a:lnTo>
                  <a:pt x="0" y="8725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755936" y="3468755"/>
            <a:ext cx="512407" cy="872519"/>
          </a:xfrm>
          <a:custGeom>
            <a:avLst/>
            <a:gdLst/>
            <a:ahLst/>
            <a:cxnLst/>
            <a:rect r="r" b="b" t="t" l="l"/>
            <a:pathLst>
              <a:path h="872519" w="512407">
                <a:moveTo>
                  <a:pt x="0" y="0"/>
                </a:moveTo>
                <a:lnTo>
                  <a:pt x="512406" y="0"/>
                </a:lnTo>
                <a:lnTo>
                  <a:pt x="512406" y="872519"/>
                </a:lnTo>
                <a:lnTo>
                  <a:pt x="0" y="8725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589446" y="-423522"/>
            <a:ext cx="2477320" cy="2904445"/>
          </a:xfrm>
          <a:custGeom>
            <a:avLst/>
            <a:gdLst/>
            <a:ahLst/>
            <a:cxnLst/>
            <a:rect r="r" b="b" t="t" l="l"/>
            <a:pathLst>
              <a:path h="2904445" w="2477320">
                <a:moveTo>
                  <a:pt x="2477320" y="0"/>
                </a:moveTo>
                <a:lnTo>
                  <a:pt x="0" y="0"/>
                </a:lnTo>
                <a:lnTo>
                  <a:pt x="0" y="2904444"/>
                </a:lnTo>
                <a:lnTo>
                  <a:pt x="2477320" y="2904444"/>
                </a:lnTo>
                <a:lnTo>
                  <a:pt x="247732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44873" t="-24274" r="-375601" b="-16226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6873591">
            <a:off x="16523870" y="8764392"/>
            <a:ext cx="5085792" cy="5170399"/>
          </a:xfrm>
          <a:custGeom>
            <a:avLst/>
            <a:gdLst/>
            <a:ahLst/>
            <a:cxnLst/>
            <a:rect r="r" b="b" t="t" l="l"/>
            <a:pathLst>
              <a:path h="5170399" w="5085792">
                <a:moveTo>
                  <a:pt x="0" y="0"/>
                </a:moveTo>
                <a:lnTo>
                  <a:pt x="5085792" y="0"/>
                </a:lnTo>
                <a:lnTo>
                  <a:pt x="5085792" y="5170398"/>
                </a:lnTo>
                <a:lnTo>
                  <a:pt x="0" y="51703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913686">
            <a:off x="2669635" y="-3266628"/>
            <a:ext cx="5085792" cy="5170399"/>
          </a:xfrm>
          <a:custGeom>
            <a:avLst/>
            <a:gdLst/>
            <a:ahLst/>
            <a:cxnLst/>
            <a:rect r="r" b="b" t="t" l="l"/>
            <a:pathLst>
              <a:path h="5170399" w="5085792">
                <a:moveTo>
                  <a:pt x="0" y="0"/>
                </a:moveTo>
                <a:lnTo>
                  <a:pt x="5085792" y="0"/>
                </a:lnTo>
                <a:lnTo>
                  <a:pt x="5085792" y="5170399"/>
                </a:lnTo>
                <a:lnTo>
                  <a:pt x="0" y="5170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307462" y="7840801"/>
            <a:ext cx="3738086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Statistics</a:t>
            </a: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extracted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from the data.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42757" y="7876510"/>
            <a:ext cx="3651171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Real plots  showing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 geographical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distribution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078902" y="4466470"/>
            <a:ext cx="437888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plots showing relations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between columns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234655">
            <a:off x="-6361358" y="-1171957"/>
            <a:ext cx="15359471" cy="15080208"/>
          </a:xfrm>
          <a:custGeom>
            <a:avLst/>
            <a:gdLst/>
            <a:ahLst/>
            <a:cxnLst/>
            <a:rect r="r" b="b" t="t" l="l"/>
            <a:pathLst>
              <a:path h="15080208" w="15359471">
                <a:moveTo>
                  <a:pt x="0" y="0"/>
                </a:moveTo>
                <a:lnTo>
                  <a:pt x="15359470" y="0"/>
                </a:lnTo>
                <a:lnTo>
                  <a:pt x="15359470" y="15080208"/>
                </a:lnTo>
                <a:lnTo>
                  <a:pt x="0" y="15080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71158" y="-5491136"/>
            <a:ext cx="16688441" cy="18017210"/>
          </a:xfrm>
          <a:custGeom>
            <a:avLst/>
            <a:gdLst/>
            <a:ahLst/>
            <a:cxnLst/>
            <a:rect r="r" b="b" t="t" l="l"/>
            <a:pathLst>
              <a:path h="18017210" w="16688441">
                <a:moveTo>
                  <a:pt x="0" y="0"/>
                </a:moveTo>
                <a:lnTo>
                  <a:pt x="16688441" y="0"/>
                </a:lnTo>
                <a:lnTo>
                  <a:pt x="16688441" y="18017210"/>
                </a:lnTo>
                <a:lnTo>
                  <a:pt x="0" y="18017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656302"/>
            <a:ext cx="6422341" cy="4974395"/>
          </a:xfrm>
          <a:custGeom>
            <a:avLst/>
            <a:gdLst/>
            <a:ahLst/>
            <a:cxnLst/>
            <a:rect r="r" b="b" t="t" l="l"/>
            <a:pathLst>
              <a:path h="4974395" w="6422341">
                <a:moveTo>
                  <a:pt x="0" y="0"/>
                </a:moveTo>
                <a:lnTo>
                  <a:pt x="6422341" y="0"/>
                </a:lnTo>
                <a:lnTo>
                  <a:pt x="6422341" y="4974396"/>
                </a:lnTo>
                <a:lnTo>
                  <a:pt x="0" y="49743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44000" y="2281006"/>
            <a:ext cx="7081324" cy="340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75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SOME PLOTS FROM ANALYSIS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693056" y="613025"/>
            <a:ext cx="2477320" cy="2904445"/>
          </a:xfrm>
          <a:custGeom>
            <a:avLst/>
            <a:gdLst/>
            <a:ahLst/>
            <a:cxnLst/>
            <a:rect r="r" b="b" t="t" l="l"/>
            <a:pathLst>
              <a:path h="2904445" w="2477320">
                <a:moveTo>
                  <a:pt x="2477320" y="0"/>
                </a:moveTo>
                <a:lnTo>
                  <a:pt x="0" y="0"/>
                </a:lnTo>
                <a:lnTo>
                  <a:pt x="0" y="2904444"/>
                </a:lnTo>
                <a:lnTo>
                  <a:pt x="2477320" y="2904444"/>
                </a:lnTo>
                <a:lnTo>
                  <a:pt x="247732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44873" t="-24274" r="-375601" b="-16226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24369" y="8494646"/>
            <a:ext cx="3294683" cy="763654"/>
          </a:xfrm>
          <a:custGeom>
            <a:avLst/>
            <a:gdLst/>
            <a:ahLst/>
            <a:cxnLst/>
            <a:rect r="r" b="b" t="t" l="l"/>
            <a:pathLst>
              <a:path h="763654" w="3294683">
                <a:moveTo>
                  <a:pt x="0" y="0"/>
                </a:moveTo>
                <a:lnTo>
                  <a:pt x="3294683" y="0"/>
                </a:lnTo>
                <a:lnTo>
                  <a:pt x="3294683" y="763654"/>
                </a:lnTo>
                <a:lnTo>
                  <a:pt x="0" y="7636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0615" t="0" r="-89665" b="-71213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89315" y="2065247"/>
            <a:ext cx="4197371" cy="972882"/>
          </a:xfrm>
          <a:custGeom>
            <a:avLst/>
            <a:gdLst/>
            <a:ahLst/>
            <a:cxnLst/>
            <a:rect r="r" b="b" t="t" l="l"/>
            <a:pathLst>
              <a:path h="972882" w="4197371">
                <a:moveTo>
                  <a:pt x="0" y="0"/>
                </a:moveTo>
                <a:lnTo>
                  <a:pt x="4197370" y="0"/>
                </a:lnTo>
                <a:lnTo>
                  <a:pt x="4197370" y="972882"/>
                </a:lnTo>
                <a:lnTo>
                  <a:pt x="0" y="9728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0615" t="0" r="-89665" b="-71213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6946316"/>
            <a:ext cx="4940362" cy="684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Next Slide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164516" y="7127195"/>
            <a:ext cx="1040293" cy="436923"/>
          </a:xfrm>
          <a:custGeom>
            <a:avLst/>
            <a:gdLst/>
            <a:ahLst/>
            <a:cxnLst/>
            <a:rect r="r" b="b" t="t" l="l"/>
            <a:pathLst>
              <a:path h="436923" w="1040293">
                <a:moveTo>
                  <a:pt x="0" y="0"/>
                </a:moveTo>
                <a:lnTo>
                  <a:pt x="1040293" y="0"/>
                </a:lnTo>
                <a:lnTo>
                  <a:pt x="1040293" y="436923"/>
                </a:lnTo>
                <a:lnTo>
                  <a:pt x="0" y="4369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234655">
            <a:off x="-6361358" y="-1171957"/>
            <a:ext cx="15359471" cy="15080208"/>
          </a:xfrm>
          <a:custGeom>
            <a:avLst/>
            <a:gdLst/>
            <a:ahLst/>
            <a:cxnLst/>
            <a:rect r="r" b="b" t="t" l="l"/>
            <a:pathLst>
              <a:path h="15080208" w="15359471">
                <a:moveTo>
                  <a:pt x="0" y="0"/>
                </a:moveTo>
                <a:lnTo>
                  <a:pt x="15359470" y="0"/>
                </a:lnTo>
                <a:lnTo>
                  <a:pt x="15359470" y="15080208"/>
                </a:lnTo>
                <a:lnTo>
                  <a:pt x="0" y="15080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547159">
            <a:off x="15264622" y="5435074"/>
            <a:ext cx="7568009" cy="7744570"/>
          </a:xfrm>
          <a:custGeom>
            <a:avLst/>
            <a:gdLst/>
            <a:ahLst/>
            <a:cxnLst/>
            <a:rect r="r" b="b" t="t" l="l"/>
            <a:pathLst>
              <a:path h="7744570" w="7568009">
                <a:moveTo>
                  <a:pt x="0" y="0"/>
                </a:moveTo>
                <a:lnTo>
                  <a:pt x="7568010" y="0"/>
                </a:lnTo>
                <a:lnTo>
                  <a:pt x="7568010" y="7744570"/>
                </a:lnTo>
                <a:lnTo>
                  <a:pt x="0" y="7744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548772" y="6402914"/>
            <a:ext cx="2477320" cy="2904445"/>
          </a:xfrm>
          <a:custGeom>
            <a:avLst/>
            <a:gdLst/>
            <a:ahLst/>
            <a:cxnLst/>
            <a:rect r="r" b="b" t="t" l="l"/>
            <a:pathLst>
              <a:path h="2904445" w="2477320">
                <a:moveTo>
                  <a:pt x="2477321" y="0"/>
                </a:moveTo>
                <a:lnTo>
                  <a:pt x="0" y="0"/>
                </a:lnTo>
                <a:lnTo>
                  <a:pt x="0" y="2904445"/>
                </a:lnTo>
                <a:lnTo>
                  <a:pt x="2477321" y="2904445"/>
                </a:lnTo>
                <a:lnTo>
                  <a:pt x="247732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4873" t="-24274" r="-375601" b="-16226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87353" y="1490432"/>
            <a:ext cx="3294683" cy="763654"/>
          </a:xfrm>
          <a:custGeom>
            <a:avLst/>
            <a:gdLst/>
            <a:ahLst/>
            <a:cxnLst/>
            <a:rect r="r" b="b" t="t" l="l"/>
            <a:pathLst>
              <a:path h="763654" w="3294683">
                <a:moveTo>
                  <a:pt x="0" y="0"/>
                </a:moveTo>
                <a:lnTo>
                  <a:pt x="3294683" y="0"/>
                </a:lnTo>
                <a:lnTo>
                  <a:pt x="3294683" y="763654"/>
                </a:lnTo>
                <a:lnTo>
                  <a:pt x="0" y="763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0615" t="0" r="-89665" b="-71213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025802">
            <a:off x="-2450586" y="-1683701"/>
            <a:ext cx="4272851" cy="4343933"/>
          </a:xfrm>
          <a:custGeom>
            <a:avLst/>
            <a:gdLst/>
            <a:ahLst/>
            <a:cxnLst/>
            <a:rect r="r" b="b" t="t" l="l"/>
            <a:pathLst>
              <a:path h="4343933" w="4272851">
                <a:moveTo>
                  <a:pt x="0" y="0"/>
                </a:moveTo>
                <a:lnTo>
                  <a:pt x="4272851" y="0"/>
                </a:lnTo>
                <a:lnTo>
                  <a:pt x="4272851" y="4343933"/>
                </a:lnTo>
                <a:lnTo>
                  <a:pt x="0" y="43439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70376" y="879329"/>
            <a:ext cx="9872693" cy="5791233"/>
          </a:xfrm>
          <a:custGeom>
            <a:avLst/>
            <a:gdLst/>
            <a:ahLst/>
            <a:cxnLst/>
            <a:rect r="r" b="b" t="t" l="l"/>
            <a:pathLst>
              <a:path h="5791233" w="9872693">
                <a:moveTo>
                  <a:pt x="0" y="0"/>
                </a:moveTo>
                <a:lnTo>
                  <a:pt x="9872693" y="0"/>
                </a:lnTo>
                <a:lnTo>
                  <a:pt x="9872693" y="5791233"/>
                </a:lnTo>
                <a:lnTo>
                  <a:pt x="0" y="579123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3423" r="-17403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34800" y="7167401"/>
            <a:ext cx="9818400" cy="2316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10"/>
              </a:lnSpc>
            </a:pPr>
            <a:r>
              <a:rPr lang="en-US" sz="9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Top 10 Merchant category codes.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88980" y="2640035"/>
            <a:ext cx="2564220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b="true" sz="2499" i="true">
                <a:solidFill>
                  <a:srgbClr val="FFFAEF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$2000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196051">
            <a:off x="-5227350" y="-2699679"/>
            <a:ext cx="6897972" cy="6872105"/>
          </a:xfrm>
          <a:custGeom>
            <a:avLst/>
            <a:gdLst/>
            <a:ahLst/>
            <a:cxnLst/>
            <a:rect r="r" b="b" t="t" l="l"/>
            <a:pathLst>
              <a:path h="6872105" w="6897972">
                <a:moveTo>
                  <a:pt x="0" y="0"/>
                </a:moveTo>
                <a:lnTo>
                  <a:pt x="6897972" y="0"/>
                </a:lnTo>
                <a:lnTo>
                  <a:pt x="6897972" y="6872105"/>
                </a:lnTo>
                <a:lnTo>
                  <a:pt x="0" y="6872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2234655">
            <a:off x="11742061" y="-2067758"/>
            <a:ext cx="15359471" cy="15080208"/>
          </a:xfrm>
          <a:custGeom>
            <a:avLst/>
            <a:gdLst/>
            <a:ahLst/>
            <a:cxnLst/>
            <a:rect r="r" b="b" t="t" l="l"/>
            <a:pathLst>
              <a:path h="15080208" w="15359471">
                <a:moveTo>
                  <a:pt x="15359470" y="0"/>
                </a:moveTo>
                <a:lnTo>
                  <a:pt x="0" y="0"/>
                </a:lnTo>
                <a:lnTo>
                  <a:pt x="0" y="15080207"/>
                </a:lnTo>
                <a:lnTo>
                  <a:pt x="15359470" y="15080207"/>
                </a:lnTo>
                <a:lnTo>
                  <a:pt x="1535947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96051">
            <a:off x="14362916" y="7907052"/>
            <a:ext cx="6897972" cy="6872105"/>
          </a:xfrm>
          <a:custGeom>
            <a:avLst/>
            <a:gdLst/>
            <a:ahLst/>
            <a:cxnLst/>
            <a:rect r="r" b="b" t="t" l="l"/>
            <a:pathLst>
              <a:path h="6872105" w="6897972">
                <a:moveTo>
                  <a:pt x="0" y="0"/>
                </a:moveTo>
                <a:lnTo>
                  <a:pt x="6897973" y="0"/>
                </a:lnTo>
                <a:lnTo>
                  <a:pt x="6897973" y="6872105"/>
                </a:lnTo>
                <a:lnTo>
                  <a:pt x="0" y="6872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71557" y="736373"/>
            <a:ext cx="3294683" cy="763654"/>
          </a:xfrm>
          <a:custGeom>
            <a:avLst/>
            <a:gdLst/>
            <a:ahLst/>
            <a:cxnLst/>
            <a:rect r="r" b="b" t="t" l="l"/>
            <a:pathLst>
              <a:path h="763654" w="3294683">
                <a:moveTo>
                  <a:pt x="0" y="0"/>
                </a:moveTo>
                <a:lnTo>
                  <a:pt x="3294684" y="0"/>
                </a:lnTo>
                <a:lnTo>
                  <a:pt x="3294684" y="763654"/>
                </a:lnTo>
                <a:lnTo>
                  <a:pt x="0" y="7636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0615" t="0" r="-89665" b="-712135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587794" y="4020123"/>
            <a:ext cx="2477320" cy="2904445"/>
          </a:xfrm>
          <a:custGeom>
            <a:avLst/>
            <a:gdLst/>
            <a:ahLst/>
            <a:cxnLst/>
            <a:rect r="r" b="b" t="t" l="l"/>
            <a:pathLst>
              <a:path h="2904445" w="2477320">
                <a:moveTo>
                  <a:pt x="2477321" y="0"/>
                </a:moveTo>
                <a:lnTo>
                  <a:pt x="0" y="0"/>
                </a:lnTo>
                <a:lnTo>
                  <a:pt x="0" y="2904445"/>
                </a:lnTo>
                <a:lnTo>
                  <a:pt x="2477321" y="2904445"/>
                </a:lnTo>
                <a:lnTo>
                  <a:pt x="247732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44873" t="-24274" r="-375601" b="-16226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250466"/>
            <a:ext cx="17126339" cy="5585956"/>
          </a:xfrm>
          <a:custGeom>
            <a:avLst/>
            <a:gdLst/>
            <a:ahLst/>
            <a:cxnLst/>
            <a:rect r="r" b="b" t="t" l="l"/>
            <a:pathLst>
              <a:path h="5585956" w="17126339">
                <a:moveTo>
                  <a:pt x="0" y="0"/>
                </a:moveTo>
                <a:lnTo>
                  <a:pt x="17126339" y="0"/>
                </a:lnTo>
                <a:lnTo>
                  <a:pt x="17126339" y="5585956"/>
                </a:lnTo>
                <a:lnTo>
                  <a:pt x="0" y="558595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3289" t="-5431" r="-5480" b="-1695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15130" y="280926"/>
            <a:ext cx="13459475" cy="452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89"/>
              </a:lnSpc>
            </a:pPr>
            <a:r>
              <a:rPr lang="en-US" sz="6756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Geographical distribution of individuals based on yearly income (color) and total debt (size)</a:t>
            </a:r>
          </a:p>
          <a:p>
            <a:pPr algn="l">
              <a:lnSpc>
                <a:spcPts val="7620"/>
              </a:lnSpc>
            </a:pPr>
          </a:p>
          <a:p>
            <a:pPr algn="l">
              <a:lnSpc>
                <a:spcPts val="762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2164">
            <a:off x="13238375" y="-2463214"/>
            <a:ext cx="8589997" cy="8557785"/>
          </a:xfrm>
          <a:custGeom>
            <a:avLst/>
            <a:gdLst/>
            <a:ahLst/>
            <a:cxnLst/>
            <a:rect r="r" b="b" t="t" l="l"/>
            <a:pathLst>
              <a:path h="8557785" w="8589997">
                <a:moveTo>
                  <a:pt x="0" y="0"/>
                </a:moveTo>
                <a:lnTo>
                  <a:pt x="8589997" y="0"/>
                </a:lnTo>
                <a:lnTo>
                  <a:pt x="8589997" y="8557784"/>
                </a:lnTo>
                <a:lnTo>
                  <a:pt x="0" y="855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34655">
            <a:off x="-8837934" y="-154598"/>
            <a:ext cx="15359471" cy="15080208"/>
          </a:xfrm>
          <a:custGeom>
            <a:avLst/>
            <a:gdLst/>
            <a:ahLst/>
            <a:cxnLst/>
            <a:rect r="r" b="b" t="t" l="l"/>
            <a:pathLst>
              <a:path h="15080208" w="15359471">
                <a:moveTo>
                  <a:pt x="0" y="0"/>
                </a:moveTo>
                <a:lnTo>
                  <a:pt x="15359471" y="0"/>
                </a:lnTo>
                <a:lnTo>
                  <a:pt x="15359471" y="15080208"/>
                </a:lnTo>
                <a:lnTo>
                  <a:pt x="0" y="15080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206534">
            <a:off x="-3925058" y="7539802"/>
            <a:ext cx="6897972" cy="6872105"/>
          </a:xfrm>
          <a:custGeom>
            <a:avLst/>
            <a:gdLst/>
            <a:ahLst/>
            <a:cxnLst/>
            <a:rect r="r" b="b" t="t" l="l"/>
            <a:pathLst>
              <a:path h="6872105" w="6897972">
                <a:moveTo>
                  <a:pt x="0" y="0"/>
                </a:moveTo>
                <a:lnTo>
                  <a:pt x="6897973" y="0"/>
                </a:lnTo>
                <a:lnTo>
                  <a:pt x="6897973" y="6872105"/>
                </a:lnTo>
                <a:lnTo>
                  <a:pt x="0" y="6872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151897"/>
            <a:ext cx="5513950" cy="1278044"/>
          </a:xfrm>
          <a:custGeom>
            <a:avLst/>
            <a:gdLst/>
            <a:ahLst/>
            <a:cxnLst/>
            <a:rect r="r" b="b" t="t" l="l"/>
            <a:pathLst>
              <a:path h="1278044" w="5513950">
                <a:moveTo>
                  <a:pt x="0" y="0"/>
                </a:moveTo>
                <a:lnTo>
                  <a:pt x="5513950" y="0"/>
                </a:lnTo>
                <a:lnTo>
                  <a:pt x="5513950" y="1278044"/>
                </a:lnTo>
                <a:lnTo>
                  <a:pt x="0" y="1278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0615" t="0" r="-89665" b="-712135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5400000">
            <a:off x="10951899" y="8316637"/>
            <a:ext cx="2477320" cy="2904445"/>
          </a:xfrm>
          <a:custGeom>
            <a:avLst/>
            <a:gdLst/>
            <a:ahLst/>
            <a:cxnLst/>
            <a:rect r="r" b="b" t="t" l="l"/>
            <a:pathLst>
              <a:path h="2904445" w="2477320">
                <a:moveTo>
                  <a:pt x="2477321" y="0"/>
                </a:moveTo>
                <a:lnTo>
                  <a:pt x="0" y="0"/>
                </a:lnTo>
                <a:lnTo>
                  <a:pt x="0" y="2904445"/>
                </a:lnTo>
                <a:lnTo>
                  <a:pt x="2477321" y="2904445"/>
                </a:lnTo>
                <a:lnTo>
                  <a:pt x="247732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44873" t="-24274" r="-375601" b="-16226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93243" y="1815678"/>
            <a:ext cx="10804666" cy="8173462"/>
          </a:xfrm>
          <a:custGeom>
            <a:avLst/>
            <a:gdLst/>
            <a:ahLst/>
            <a:cxnLst/>
            <a:rect r="r" b="b" t="t" l="l"/>
            <a:pathLst>
              <a:path h="8173462" w="10804666">
                <a:moveTo>
                  <a:pt x="0" y="0"/>
                </a:moveTo>
                <a:lnTo>
                  <a:pt x="10804666" y="0"/>
                </a:lnTo>
                <a:lnTo>
                  <a:pt x="10804666" y="8173462"/>
                </a:lnTo>
                <a:lnTo>
                  <a:pt x="0" y="81734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17" t="0" r="-24" b="-19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069056" y="515884"/>
            <a:ext cx="12149888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Correlation heatmap showing the relationships between age, income, debt, credit score, and number of credit cards."</a:t>
            </a: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234655">
            <a:off x="-6361358" y="-1171957"/>
            <a:ext cx="15359471" cy="15080208"/>
          </a:xfrm>
          <a:custGeom>
            <a:avLst/>
            <a:gdLst/>
            <a:ahLst/>
            <a:cxnLst/>
            <a:rect r="r" b="b" t="t" l="l"/>
            <a:pathLst>
              <a:path h="15080208" w="15359471">
                <a:moveTo>
                  <a:pt x="0" y="0"/>
                </a:moveTo>
                <a:lnTo>
                  <a:pt x="15359470" y="0"/>
                </a:lnTo>
                <a:lnTo>
                  <a:pt x="15359470" y="15080208"/>
                </a:lnTo>
                <a:lnTo>
                  <a:pt x="0" y="15080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98840" y="-8433465"/>
            <a:ext cx="13622071" cy="13939871"/>
          </a:xfrm>
          <a:custGeom>
            <a:avLst/>
            <a:gdLst/>
            <a:ahLst/>
            <a:cxnLst/>
            <a:rect r="r" b="b" t="t" l="l"/>
            <a:pathLst>
              <a:path h="13939871" w="13622071">
                <a:moveTo>
                  <a:pt x="0" y="0"/>
                </a:moveTo>
                <a:lnTo>
                  <a:pt x="13622071" y="0"/>
                </a:lnTo>
                <a:lnTo>
                  <a:pt x="13622071" y="13939871"/>
                </a:lnTo>
                <a:lnTo>
                  <a:pt x="0" y="139398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88768" y="4925372"/>
            <a:ext cx="6810382" cy="5361628"/>
          </a:xfrm>
          <a:custGeom>
            <a:avLst/>
            <a:gdLst/>
            <a:ahLst/>
            <a:cxnLst/>
            <a:rect r="r" b="b" t="t" l="l"/>
            <a:pathLst>
              <a:path h="5361628" w="6810382">
                <a:moveTo>
                  <a:pt x="0" y="0"/>
                </a:moveTo>
                <a:lnTo>
                  <a:pt x="6810382" y="0"/>
                </a:lnTo>
                <a:lnTo>
                  <a:pt x="6810382" y="5361628"/>
                </a:lnTo>
                <a:lnTo>
                  <a:pt x="0" y="5361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00000">
            <a:off x="-6139644" y="2602361"/>
            <a:ext cx="6522343" cy="6674508"/>
          </a:xfrm>
          <a:custGeom>
            <a:avLst/>
            <a:gdLst/>
            <a:ahLst/>
            <a:cxnLst/>
            <a:rect r="r" b="b" t="t" l="l"/>
            <a:pathLst>
              <a:path h="6674508" w="6522343">
                <a:moveTo>
                  <a:pt x="0" y="0"/>
                </a:moveTo>
                <a:lnTo>
                  <a:pt x="6522343" y="0"/>
                </a:lnTo>
                <a:lnTo>
                  <a:pt x="6522343" y="6674508"/>
                </a:lnTo>
                <a:lnTo>
                  <a:pt x="0" y="6674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481755" y="831844"/>
            <a:ext cx="2477320" cy="2904445"/>
          </a:xfrm>
          <a:custGeom>
            <a:avLst/>
            <a:gdLst/>
            <a:ahLst/>
            <a:cxnLst/>
            <a:rect r="r" b="b" t="t" l="l"/>
            <a:pathLst>
              <a:path h="2904445" w="2477320">
                <a:moveTo>
                  <a:pt x="2477321" y="0"/>
                </a:moveTo>
                <a:lnTo>
                  <a:pt x="0" y="0"/>
                </a:lnTo>
                <a:lnTo>
                  <a:pt x="0" y="2904445"/>
                </a:lnTo>
                <a:lnTo>
                  <a:pt x="2477321" y="2904445"/>
                </a:lnTo>
                <a:lnTo>
                  <a:pt x="247732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44873" t="-24274" r="-375601" b="-16226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214906" y="8810761"/>
            <a:ext cx="3294683" cy="763654"/>
          </a:xfrm>
          <a:custGeom>
            <a:avLst/>
            <a:gdLst/>
            <a:ahLst/>
            <a:cxnLst/>
            <a:rect r="r" b="b" t="t" l="l"/>
            <a:pathLst>
              <a:path h="763654" w="3294683">
                <a:moveTo>
                  <a:pt x="0" y="0"/>
                </a:moveTo>
                <a:lnTo>
                  <a:pt x="3294683" y="0"/>
                </a:lnTo>
                <a:lnTo>
                  <a:pt x="3294683" y="763654"/>
                </a:lnTo>
                <a:lnTo>
                  <a:pt x="0" y="7636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0615" t="0" r="-89665" b="-71213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567564" y="712585"/>
            <a:ext cx="2221218" cy="514842"/>
          </a:xfrm>
          <a:custGeom>
            <a:avLst/>
            <a:gdLst/>
            <a:ahLst/>
            <a:cxnLst/>
            <a:rect r="r" b="b" t="t" l="l"/>
            <a:pathLst>
              <a:path h="514842" w="2221218">
                <a:moveTo>
                  <a:pt x="0" y="0"/>
                </a:moveTo>
                <a:lnTo>
                  <a:pt x="2221218" y="0"/>
                </a:lnTo>
                <a:lnTo>
                  <a:pt x="2221218" y="514842"/>
                </a:lnTo>
                <a:lnTo>
                  <a:pt x="0" y="5148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0615" t="0" r="-89665" b="-71213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33893" y="831844"/>
            <a:ext cx="9075696" cy="6981040"/>
          </a:xfrm>
          <a:custGeom>
            <a:avLst/>
            <a:gdLst/>
            <a:ahLst/>
            <a:cxnLst/>
            <a:rect r="r" b="b" t="t" l="l"/>
            <a:pathLst>
              <a:path h="6981040" w="9075696">
                <a:moveTo>
                  <a:pt x="0" y="0"/>
                </a:moveTo>
                <a:lnTo>
                  <a:pt x="9075696" y="0"/>
                </a:lnTo>
                <a:lnTo>
                  <a:pt x="9075696" y="6981040"/>
                </a:lnTo>
                <a:lnTo>
                  <a:pt x="0" y="698104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160" t="0" r="-116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595513" y="350818"/>
            <a:ext cx="7934796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Comparison of the number of transactions performed using chip technology versus traditional swipe method."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DAGz1ztjVWY</dc:identifier>
  <dcterms:modified xsi:type="dcterms:W3CDTF">2011-08-01T06:04:30Z</dcterms:modified>
  <cp:revision>1</cp:revision>
  <dc:title>Yellow Simple Illustrative Finance Report Presentation</dc:title>
</cp:coreProperties>
</file>