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6" r:id="rId3"/>
    <p:sldId id="269" r:id="rId4"/>
    <p:sldId id="270" r:id="rId5"/>
    <p:sldId id="267" r:id="rId6"/>
    <p:sldId id="258" r:id="rId7"/>
    <p:sldId id="286" r:id="rId8"/>
    <p:sldId id="283" r:id="rId9"/>
    <p:sldId id="282" r:id="rId10"/>
    <p:sldId id="285" r:id="rId11"/>
    <p:sldId id="280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7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2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5E79-824E-4B51-9C33-F43FB99F73F8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9C5-76CC-4B7B-8494-AD1A3631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632" y="-53526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Predicting Risk Diabetes</a:t>
            </a:r>
            <a:br>
              <a:rPr lang="en-US" sz="4000" b="1" dirty="0"/>
            </a:br>
            <a:r>
              <a:rPr lang="en-US" sz="4000" b="1" dirty="0"/>
              <a:t>Type II</a:t>
            </a:r>
            <a:endParaRPr lang="en-ID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EE671-2D86-4B2B-813F-91A87F82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77" b="25920"/>
          <a:stretch/>
        </p:blipFill>
        <p:spPr>
          <a:xfrm>
            <a:off x="3654844" y="2044755"/>
            <a:ext cx="5447576" cy="129403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9EC4EA2-23AD-4A3D-A0DD-1E620536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931" y="3647582"/>
            <a:ext cx="9343506" cy="2387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Job Connector Data Science and Machine Learning </a:t>
            </a:r>
            <a:r>
              <a:rPr lang="en-US" sz="2000" b="1" dirty="0" err="1"/>
              <a:t>Purwadhika</a:t>
            </a:r>
            <a:r>
              <a:rPr lang="en-US" sz="2000" b="1" dirty="0"/>
              <a:t> JCDS-0406 </a:t>
            </a:r>
          </a:p>
          <a:p>
            <a:pPr algn="ctr"/>
            <a:r>
              <a:rPr lang="en-US" sz="2000" dirty="0"/>
              <a:t>DINA NADHIRAH</a:t>
            </a:r>
          </a:p>
        </p:txBody>
      </p:sp>
    </p:spTree>
    <p:extLst>
      <p:ext uri="{BB962C8B-B14F-4D97-AF65-F5344CB8AC3E}">
        <p14:creationId xmlns:p14="http://schemas.microsoft.com/office/powerpoint/2010/main" val="322788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II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776578"/>
              </p:ext>
            </p:extLst>
          </p:nvPr>
        </p:nvGraphicFramePr>
        <p:xfrm>
          <a:off x="-40354" y="474742"/>
          <a:ext cx="8201892" cy="352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Precission</a:t>
                      </a:r>
                      <a:r>
                        <a:rPr lang="en-US" dirty="0"/>
                        <a:t>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0.92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0.64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E670BE-A90D-4D91-A18D-668DA67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277" y="625563"/>
            <a:ext cx="4099723" cy="283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28E9E-9426-437D-BAEA-E44BA793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77" y="3664025"/>
            <a:ext cx="4099723" cy="275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CE639-8754-4A23-A7A7-6034CF07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09" y="4052329"/>
            <a:ext cx="3949416" cy="2806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60F15-1F7E-46CB-A8F5-88BAA424E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277" y="4023360"/>
            <a:ext cx="4071000" cy="28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8517"/>
            <a:ext cx="9603275" cy="1049235"/>
          </a:xfrm>
        </p:spPr>
        <p:txBody>
          <a:bodyPr/>
          <a:lstStyle/>
          <a:p>
            <a:r>
              <a:rPr lang="en-US" dirty="0" err="1"/>
              <a:t>SuMMARY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367A5-2647-4E88-BEBE-42A7832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2015732"/>
            <a:ext cx="11155680" cy="4842268"/>
          </a:xfrm>
        </p:spPr>
        <p:txBody>
          <a:bodyPr/>
          <a:lstStyle/>
          <a:p>
            <a:r>
              <a:rPr lang="en-US" dirty="0"/>
              <a:t>Part Highlight :</a:t>
            </a:r>
          </a:p>
          <a:p>
            <a:pPr marL="0" indent="0">
              <a:buNone/>
            </a:pPr>
            <a:r>
              <a:rPr lang="en-US" dirty="0"/>
              <a:t>	- Normal and underweight can be risk diabetes/prediabetes/undiagnosed diabetes</a:t>
            </a:r>
          </a:p>
          <a:p>
            <a:pPr marL="0" indent="0">
              <a:buNone/>
            </a:pPr>
            <a:r>
              <a:rPr lang="en-US" dirty="0"/>
              <a:t>	- Percentage of prediabetes/undiagnosed </a:t>
            </a:r>
            <a:r>
              <a:rPr lang="en-US" dirty="0" err="1"/>
              <a:t>diabtes</a:t>
            </a:r>
            <a:r>
              <a:rPr lang="en-US" dirty="0"/>
              <a:t> data : 28.6%</a:t>
            </a:r>
          </a:p>
          <a:p>
            <a:r>
              <a:rPr lang="en-US" dirty="0"/>
              <a:t>Recommendation :</a:t>
            </a:r>
          </a:p>
          <a:p>
            <a:pPr marL="0" indent="0">
              <a:buNone/>
            </a:pPr>
            <a:r>
              <a:rPr lang="en-US" dirty="0"/>
              <a:t>	- Glucose Biochemistry Profile for predicting prediabetes/ undiagnosed-diabetes 	(requires further analysis)</a:t>
            </a:r>
          </a:p>
          <a:p>
            <a:pPr marL="0" indent="0">
              <a:buNone/>
            </a:pPr>
            <a:r>
              <a:rPr lang="en-US" dirty="0"/>
              <a:t>	- Add amount of data (from previous years but be careful with data duplication)</a:t>
            </a:r>
          </a:p>
          <a:p>
            <a:pPr marL="0" indent="0">
              <a:buNone/>
            </a:pPr>
            <a:r>
              <a:rPr lang="en-US" dirty="0"/>
              <a:t>	- Complete data with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513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A2CD-30E4-4496-8A04-855B1777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4E5B-066E-49CB-BE47-D4452712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0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C86-3748-4E85-81FB-41B8F2BC0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F09F5-99C4-47E2-922C-4A2DB4F8B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2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F0E3-C819-4675-A544-CCD9BAF0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1" y="514350"/>
            <a:ext cx="10515600" cy="12001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Types of diabetes</a:t>
            </a:r>
            <a:b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229-4A9D-44B7-B39C-EA7FB166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1" y="2000251"/>
            <a:ext cx="11196637" cy="57435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 1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The pancreas produces no insulin.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Type 2 diabetes.</a:t>
            </a: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pancreas doesn’t make enough insulin or your body can’t use it effectively.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CDC notes that 90 to 95 percent of diagnosed cases are type 2 diabetes.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Gestational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Expectant mothers are unable to make and use all of the insulin they need during pregnancy.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5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1913E-1FC4-455C-B868-2CB3EB39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6" y="1"/>
            <a:ext cx="10436948" cy="6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880F-1A50-447D-B936-EBB8D09A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BDA6-52F2-41D0-B259-F1CDF9D4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A3514-6D1D-4A9A-A9BF-B73AA244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8" y="0"/>
            <a:ext cx="10973867" cy="525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8328E-3B26-4D1B-B254-0ACC83CD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3924"/>
            <a:ext cx="4709630" cy="3704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B13FE-1924-45BF-B1AF-B193B3624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70" y="3226364"/>
            <a:ext cx="4721629" cy="1929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5B214-C1DC-465E-ADE0-59A867D2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29" y="4835456"/>
            <a:ext cx="7458371" cy="20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10E78A-6F07-4FA4-9E6B-595A16A402E3}"/>
              </a:ext>
            </a:extLst>
          </p:cNvPr>
          <p:cNvSpPr txBox="1"/>
          <p:nvPr/>
        </p:nvSpPr>
        <p:spPr>
          <a:xfrm>
            <a:off x="0" y="6488668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u="sng" dirty="0">
                <a:latin typeface="Helvetica Neue"/>
              </a:rPr>
              <a:t>https://wwwn.cdc.gov/media/release/2017/p0718-diabetes-report.html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9529B-D6A7-4428-A261-409BB531607F}"/>
              </a:ext>
            </a:extLst>
          </p:cNvPr>
          <p:cNvSpPr txBox="1"/>
          <p:nvPr/>
        </p:nvSpPr>
        <p:spPr>
          <a:xfrm>
            <a:off x="196452" y="219754"/>
            <a:ext cx="11733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Prediabetes</a:t>
            </a:r>
            <a:endParaRPr lang="en-US" b="0" i="0" dirty="0">
              <a:solidFill>
                <a:srgbClr val="231F20"/>
              </a:solidFill>
              <a:effectLst/>
              <a:latin typeface="Proxima Nova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Blood glucose levels are higher than what’s considered normal, but not high enough to qualify as diabetes.</a:t>
            </a:r>
          </a:p>
        </p:txBody>
      </p:sp>
      <p:pic>
        <p:nvPicPr>
          <p:cNvPr id="1026" name="Picture 2" descr="ISDH: Prediabetes">
            <a:extLst>
              <a:ext uri="{FF2B5EF4-FFF2-40B4-BE49-F238E27FC236}">
                <a16:creationId xmlns:a16="http://schemas.microsoft.com/office/drawing/2014/main" id="{E0F8AAFD-19B3-450B-A301-F0E1A7C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2" y="866085"/>
            <a:ext cx="80772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034C9-AD6C-441B-AEE7-85A2C9C6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11201400" cy="5863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B45A5-C17D-42AD-A38E-38ED493663CD}"/>
              </a:ext>
            </a:extLst>
          </p:cNvPr>
          <p:cNvSpPr txBox="1"/>
          <p:nvPr/>
        </p:nvSpPr>
        <p:spPr>
          <a:xfrm>
            <a:off x="452426" y="5807249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b="0" i="0" u="sng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https://wwwn.cdc.gov/nchs/nhanes/continuousnhanes/default.aspx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052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1D897-A1A8-4311-B729-9BC294A1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-1"/>
            <a:ext cx="5448307" cy="312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F55B6-4D8F-4162-9080-71948263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19" y="0"/>
            <a:ext cx="5601185" cy="312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07DDD-944D-49BA-B082-17D7C762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5" y="3293706"/>
            <a:ext cx="5448306" cy="356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8C67B-356C-47CA-81CC-FB6EB270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20" y="3293706"/>
            <a:ext cx="5601185" cy="35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054B-3877-46B2-9DB3-7ABAFC3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2" y="183326"/>
            <a:ext cx="9603275" cy="1049235"/>
          </a:xfrm>
        </p:spPr>
        <p:txBody>
          <a:bodyPr/>
          <a:lstStyle/>
          <a:p>
            <a:r>
              <a:rPr lang="en-US" dirty="0"/>
              <a:t>Selecting Features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3E8A7-0641-4717-A1FE-7C8A01FED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906694"/>
              </p:ext>
            </p:extLst>
          </p:nvPr>
        </p:nvGraphicFramePr>
        <p:xfrm>
          <a:off x="648393" y="707942"/>
          <a:ext cx="10789917" cy="561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39">
                  <a:extLst>
                    <a:ext uri="{9D8B030D-6E8A-4147-A177-3AD203B41FA5}">
                      <a16:colId xmlns:a16="http://schemas.microsoft.com/office/drawing/2014/main" val="2606627825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521084723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3890875902"/>
                    </a:ext>
                  </a:extLst>
                </a:gridCol>
              </a:tblGrid>
              <a:tr h="413428">
                <a:tc>
                  <a:txBody>
                    <a:bodyPr/>
                    <a:lstStyle/>
                    <a:p>
                      <a:r>
                        <a:rPr lang="en-US" dirty="0"/>
                        <a:t>Criteria Selecting Features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Case1 (Risk Diabetes)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Case2 (Risk Prediabetes/ </a:t>
                      </a:r>
                      <a:r>
                        <a:rPr lang="en-US" dirty="0" err="1"/>
                        <a:t>Undiagnose</a:t>
                      </a:r>
                      <a:r>
                        <a:rPr lang="en-US" dirty="0"/>
                        <a:t> Diabetes)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89214"/>
                  </a:ext>
                </a:extLst>
              </a:tr>
              <a:tr h="419171">
                <a:tc rowSpan="1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Missing Values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Peforma</a:t>
                      </a:r>
                      <a:r>
                        <a:rPr lang="en-US" dirty="0"/>
                        <a:t>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Features which does not reduce the model's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arthritis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arthritis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331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3302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238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6997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770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142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55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arm_circumference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0404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glucose_mg</a:t>
                      </a:r>
                      <a:r>
                        <a:rPr lang="en-ID" dirty="0"/>
                        <a:t>/dL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0423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>
                          <a:highlight>
                            <a:srgbClr val="FFFF00"/>
                          </a:highlight>
                        </a:rPr>
                        <a:t>vigorous_recreational_activities</a:t>
                      </a:r>
                      <a:r>
                        <a:rPr lang="en-ID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vigorous_recreational_activities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6606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>
                          <a:highlight>
                            <a:srgbClr val="FFFF00"/>
                          </a:highlight>
                        </a:rPr>
                        <a:t>arm_circumference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086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8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324180"/>
              </p:ext>
            </p:extLst>
          </p:nvPr>
        </p:nvGraphicFramePr>
        <p:xfrm>
          <a:off x="0" y="764771"/>
          <a:ext cx="8201892" cy="297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X-BIOPRO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B2A226-79BB-4C67-ABC0-FB39D718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09" y="188651"/>
            <a:ext cx="3958371" cy="282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9CD17-DB3A-4514-A986-5C56F22F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469" y="3429000"/>
            <a:ext cx="3958283" cy="28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714E-0C2F-41E9-97B0-B926582B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46" y="3870911"/>
            <a:ext cx="4157523" cy="2955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B4EE-22CF-4474-B080-0C12AD08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0911"/>
            <a:ext cx="4115545" cy="29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54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4192</TotalTime>
  <Words>363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Helvetica Neue</vt:lpstr>
      <vt:lpstr>Proxima Nova</vt:lpstr>
      <vt:lpstr>Gallery</vt:lpstr>
      <vt:lpstr>Predicting Risk Diabetes Type II</vt:lpstr>
      <vt:lpstr>Types of diabetes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Features </vt:lpstr>
      <vt:lpstr>Case 1</vt:lpstr>
      <vt:lpstr>Case II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Nadhirah</dc:creator>
  <cp:lastModifiedBy>Dina Nadhirah</cp:lastModifiedBy>
  <cp:revision>56</cp:revision>
  <dcterms:created xsi:type="dcterms:W3CDTF">2020-11-11T06:24:30Z</dcterms:created>
  <dcterms:modified xsi:type="dcterms:W3CDTF">2020-11-16T09:45:02Z</dcterms:modified>
</cp:coreProperties>
</file>