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6" r:id="rId3"/>
    <p:sldId id="269" r:id="rId4"/>
    <p:sldId id="270" r:id="rId5"/>
    <p:sldId id="267" r:id="rId6"/>
    <p:sldId id="290" r:id="rId7"/>
    <p:sldId id="258" r:id="rId8"/>
    <p:sldId id="286" r:id="rId9"/>
    <p:sldId id="283" r:id="rId10"/>
    <p:sldId id="282" r:id="rId11"/>
    <p:sldId id="295" r:id="rId12"/>
    <p:sldId id="280" r:id="rId13"/>
    <p:sldId id="29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7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7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2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5E79-824E-4B51-9C33-F43FB99F73F8}" type="datetimeFigureOut">
              <a:rPr lang="en-ID" smtClean="0"/>
              <a:t>21/11/2020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89C00B-0356-4713-BB9B-19132D695E7A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continuousnhanes/default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9C5-76CC-4B7B-8494-AD1A3631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632" y="-53526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Predicting Risk Diabetes</a:t>
            </a:r>
            <a:br>
              <a:rPr lang="en-US" sz="4000" b="1" dirty="0"/>
            </a:br>
            <a:r>
              <a:rPr lang="en-US" sz="4000" b="1" dirty="0"/>
              <a:t>Type II</a:t>
            </a:r>
            <a:endParaRPr lang="en-ID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EE671-2D86-4B2B-813F-91A87F82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77" b="25920"/>
          <a:stretch/>
        </p:blipFill>
        <p:spPr>
          <a:xfrm>
            <a:off x="3654844" y="2044755"/>
            <a:ext cx="5447576" cy="129403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9EC4EA2-23AD-4A3D-A0DD-1E620536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931" y="3647582"/>
            <a:ext cx="9343506" cy="2387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Job Connector Data Science and Machine Learning </a:t>
            </a:r>
            <a:r>
              <a:rPr lang="en-US" sz="2000" b="1" dirty="0" err="1"/>
              <a:t>Purwadhika</a:t>
            </a:r>
            <a:r>
              <a:rPr lang="en-US" sz="2000" b="1" dirty="0"/>
              <a:t> JCDS-0406 </a:t>
            </a:r>
          </a:p>
          <a:p>
            <a:pPr algn="ctr"/>
            <a:r>
              <a:rPr lang="en-US" sz="2000" dirty="0"/>
              <a:t>DINA NADHIRAH</a:t>
            </a:r>
          </a:p>
        </p:txBody>
      </p:sp>
    </p:spTree>
    <p:extLst>
      <p:ext uri="{BB962C8B-B14F-4D97-AF65-F5344CB8AC3E}">
        <p14:creationId xmlns:p14="http://schemas.microsoft.com/office/powerpoint/2010/main" val="322788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9046"/>
              </p:ext>
            </p:extLst>
          </p:nvPr>
        </p:nvGraphicFramePr>
        <p:xfrm>
          <a:off x="0" y="764771"/>
          <a:ext cx="8201892" cy="297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 risk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B2A226-79BB-4C67-ABC0-FB39D718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09" y="188651"/>
            <a:ext cx="3958371" cy="282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9CD17-DB3A-4514-A986-5C56F22F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469" y="3429000"/>
            <a:ext cx="3958283" cy="28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714E-0C2F-41E9-97B0-B926582B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46" y="3870911"/>
            <a:ext cx="4157523" cy="2955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B4EE-22CF-4474-B080-0C12AD08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70911"/>
            <a:ext cx="4115545" cy="29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Case II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F96B-DBD1-469F-A104-89FBB712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79317"/>
              </p:ext>
            </p:extLst>
          </p:nvPr>
        </p:nvGraphicFramePr>
        <p:xfrm>
          <a:off x="-40354" y="474742"/>
          <a:ext cx="8201892" cy="352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285722595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418261936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79244562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169703754"/>
                    </a:ext>
                  </a:extLst>
                </a:gridCol>
              </a:tblGrid>
              <a:tr h="5663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Precission</a:t>
                      </a:r>
                      <a:r>
                        <a:rPr lang="en-US" dirty="0"/>
                        <a:t> prediabetic/ undiagnosed diabetic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6565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4443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0.92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0.64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0.68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66821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2116"/>
                  </a:ext>
                </a:extLst>
              </a:tr>
              <a:tr h="566304">
                <a:tc>
                  <a:txBody>
                    <a:bodyPr/>
                    <a:lstStyle/>
                    <a:p>
                      <a:r>
                        <a:rPr lang="en-ID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55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365169-1AC8-4D2F-B903-687C0AF6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00" y="343132"/>
            <a:ext cx="3688400" cy="2613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A4A79-0C14-4D08-9DB1-051738D7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221" y="3261062"/>
            <a:ext cx="3680779" cy="2636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261C61-5E09-4D3E-905D-5DAE85A2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138" y="4228872"/>
            <a:ext cx="3688400" cy="2629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F8CFD-F4F7-48FE-BCC7-6A067F42B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27" y="4270146"/>
            <a:ext cx="374936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8517"/>
            <a:ext cx="9603275" cy="1049235"/>
          </a:xfrm>
        </p:spPr>
        <p:txBody>
          <a:bodyPr/>
          <a:lstStyle/>
          <a:p>
            <a:r>
              <a:rPr lang="en-US" dirty="0" err="1"/>
              <a:t>SuMMARY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367A5-2647-4E88-BEBE-42A7832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82467"/>
            <a:ext cx="11155680" cy="4842268"/>
          </a:xfrm>
        </p:spPr>
        <p:txBody>
          <a:bodyPr/>
          <a:lstStyle/>
          <a:p>
            <a:r>
              <a:rPr lang="en-US" dirty="0"/>
              <a:t>Part Highlight :</a:t>
            </a:r>
          </a:p>
          <a:p>
            <a:pPr marL="0" indent="0">
              <a:buNone/>
            </a:pPr>
            <a:r>
              <a:rPr lang="en-US" dirty="0"/>
              <a:t>	- Normal and underweight can be risk diabetes/prediabetes/undiagnosed diabetes</a:t>
            </a:r>
          </a:p>
          <a:p>
            <a:pPr marL="0" indent="0">
              <a:buNone/>
            </a:pPr>
            <a:r>
              <a:rPr lang="en-US" dirty="0"/>
              <a:t>	- Percentage of prediabetes/undiagnosed diabetes data : 28.6%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Prediabet</a:t>
            </a:r>
            <a:r>
              <a:rPr lang="en-US" dirty="0"/>
              <a:t> can take diabetic pill for prevent or delay diabetes</a:t>
            </a:r>
          </a:p>
          <a:p>
            <a:r>
              <a:rPr lang="en-US" dirty="0"/>
              <a:t>Recommendation :</a:t>
            </a:r>
          </a:p>
          <a:p>
            <a:pPr marL="0" indent="0">
              <a:buNone/>
            </a:pPr>
            <a:r>
              <a:rPr lang="en-US" dirty="0"/>
              <a:t>	- Glucose Biochemistry Profile for predicting prediabetes/ undiagnosed-diabetes 	(requires further analysis)</a:t>
            </a:r>
          </a:p>
          <a:p>
            <a:pPr marL="0" indent="0">
              <a:buNone/>
            </a:pPr>
            <a:r>
              <a:rPr lang="en-US" dirty="0"/>
              <a:t>	- Add amount of data (from previous years but be careful with data duplication)</a:t>
            </a:r>
          </a:p>
          <a:p>
            <a:pPr marL="0" indent="0">
              <a:buNone/>
            </a:pPr>
            <a:r>
              <a:rPr lang="en-US" dirty="0"/>
              <a:t>	- Multinomial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513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A47-BB5B-4EED-9C24-B4635EA7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8517"/>
            <a:ext cx="9603275" cy="1049235"/>
          </a:xfrm>
        </p:spPr>
        <p:txBody>
          <a:bodyPr/>
          <a:lstStyle/>
          <a:p>
            <a:r>
              <a:rPr lang="en-US" dirty="0" err="1"/>
              <a:t>SuMMARY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367A5-2647-4E88-BEBE-42A7832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782467"/>
            <a:ext cx="11155680" cy="4842268"/>
          </a:xfrm>
        </p:spPr>
        <p:txBody>
          <a:bodyPr/>
          <a:lstStyle/>
          <a:p>
            <a:r>
              <a:rPr lang="en-US" dirty="0"/>
              <a:t>Recommendation :</a:t>
            </a:r>
          </a:p>
          <a:p>
            <a:pPr marL="0" indent="0">
              <a:buNone/>
            </a:pPr>
            <a:r>
              <a:rPr lang="en-US" dirty="0"/>
              <a:t>	- Feature Engineering in data physical activity, nutrition, diet</a:t>
            </a:r>
          </a:p>
          <a:p>
            <a:pPr marL="0" indent="0">
              <a:buNone/>
            </a:pPr>
            <a:r>
              <a:rPr lang="en-US" dirty="0"/>
              <a:t>	- Predict risk hypertension from data NHANES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911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C86-3748-4E85-81FB-41B8F2BC0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42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F0E3-C819-4675-A544-CCD9BAF0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1" y="514350"/>
            <a:ext cx="10515600" cy="12001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Types of diabetes</a:t>
            </a:r>
            <a:b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229-4A9D-44B7-B39C-EA7FB166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1" y="2000251"/>
            <a:ext cx="11196637" cy="57435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Type 1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The pancreas produces no insulin.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Type 2 diabetes.</a:t>
            </a: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pancreas doesn’t make enough insulin or your body can’t use it effectively.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highlight>
                  <a:srgbClr val="FFFF00"/>
                </a:highlight>
                <a:latin typeface="Proxima Nova"/>
              </a:rPr>
              <a:t>The CDC notes that 90 to 95 percent of diagnosed cases are type 2 diabetes.</a:t>
            </a:r>
          </a:p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Gestational diabetes.</a:t>
            </a: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Expectant mothers are unable to make and use all of the insulin they need during pregnancy.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5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1913E-1FC4-455C-B868-2CB3EB39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6" y="1"/>
            <a:ext cx="10436948" cy="6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A3514-6D1D-4A9A-A9BF-B73AA2449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3" t="24978" r="43201" b="39802"/>
          <a:stretch/>
        </p:blipFill>
        <p:spPr>
          <a:xfrm>
            <a:off x="0" y="-36374"/>
            <a:ext cx="5025722" cy="318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8328E-3B26-4D1B-B254-0ACC83CD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331"/>
            <a:ext cx="4957050" cy="3898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B13FE-1924-45BF-B1AF-B193B3624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22" y="30477"/>
            <a:ext cx="7166278" cy="292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5B214-C1DC-465E-ADE0-59A867D2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050" y="4771923"/>
            <a:ext cx="7210951" cy="20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60050-91EB-46B2-87BB-91D8E715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t="61536" r="33708" b="3992"/>
          <a:stretch/>
        </p:blipFill>
        <p:spPr>
          <a:xfrm>
            <a:off x="4957051" y="2959331"/>
            <a:ext cx="7125212" cy="18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10E78A-6F07-4FA4-9E6B-595A16A402E3}"/>
              </a:ext>
            </a:extLst>
          </p:cNvPr>
          <p:cNvSpPr txBox="1"/>
          <p:nvPr/>
        </p:nvSpPr>
        <p:spPr>
          <a:xfrm>
            <a:off x="0" y="6488668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u="sng" dirty="0">
                <a:latin typeface="Helvetica Neue"/>
              </a:rPr>
              <a:t>https://wwwn.cdc.gov/media/release/2017/p0718-diabetes-report.html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9529B-D6A7-4428-A261-409BB531607F}"/>
              </a:ext>
            </a:extLst>
          </p:cNvPr>
          <p:cNvSpPr txBox="1"/>
          <p:nvPr/>
        </p:nvSpPr>
        <p:spPr>
          <a:xfrm>
            <a:off x="196452" y="219754"/>
            <a:ext cx="11733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Proxima Nova"/>
              </a:rPr>
              <a:t>Prediabetes</a:t>
            </a:r>
            <a:endParaRPr lang="en-US" b="0" i="0" dirty="0">
              <a:solidFill>
                <a:srgbClr val="231F20"/>
              </a:solidFill>
              <a:effectLst/>
              <a:latin typeface="Proxima Nova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31F20"/>
                </a:solidFill>
                <a:effectLst/>
                <a:latin typeface="Proxima Nova"/>
              </a:rPr>
              <a:t>Blood glucose levels are higher than what’s considered normal, but not high enough to qualify as diabetes.</a:t>
            </a:r>
          </a:p>
        </p:txBody>
      </p:sp>
      <p:pic>
        <p:nvPicPr>
          <p:cNvPr id="1026" name="Picture 2" descr="ISDH: Prediabetes">
            <a:extLst>
              <a:ext uri="{FF2B5EF4-FFF2-40B4-BE49-F238E27FC236}">
                <a16:creationId xmlns:a16="http://schemas.microsoft.com/office/drawing/2014/main" id="{E0F8AAFD-19B3-450B-A301-F0E1A7C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2" y="866085"/>
            <a:ext cx="80772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9C88-BF71-4AE2-A658-F15963C2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EF66-DE7E-4AD8-8CF2-6918C27E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risk diabetes </a:t>
            </a:r>
          </a:p>
          <a:p>
            <a:r>
              <a:rPr lang="en-US" sz="2800" dirty="0"/>
              <a:t>Prediction risk prediabetes/undiagnosed diabetes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9807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034C9-AD6C-441B-AEE7-85A2C9C6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11201400" cy="5863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B45A5-C17D-42AD-A38E-38ED493663CD}"/>
              </a:ext>
            </a:extLst>
          </p:cNvPr>
          <p:cNvSpPr txBox="1"/>
          <p:nvPr/>
        </p:nvSpPr>
        <p:spPr>
          <a:xfrm>
            <a:off x="452426" y="5807249"/>
            <a:ext cx="986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Source Data :  </a:t>
            </a:r>
            <a:r>
              <a:rPr lang="en-ID" b="0" i="0" u="sng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https://wwwn.cdc.gov/nchs/nhanes/continuousnhanes/default.aspx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05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1D897-A1A8-4311-B729-9BC294A1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-1"/>
            <a:ext cx="5448307" cy="312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F55B6-4D8F-4162-9080-71948263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19" y="0"/>
            <a:ext cx="5601185" cy="312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07DDD-944D-49BA-B082-17D7C762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5" y="3293706"/>
            <a:ext cx="5448306" cy="356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8C67B-356C-47CA-81CC-FB6EB270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20" y="3293706"/>
            <a:ext cx="5601185" cy="35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054B-3877-46B2-9DB3-7ABAFC3F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2" y="183326"/>
            <a:ext cx="9603275" cy="1049235"/>
          </a:xfrm>
        </p:spPr>
        <p:txBody>
          <a:bodyPr/>
          <a:lstStyle/>
          <a:p>
            <a:r>
              <a:rPr lang="en-US" dirty="0"/>
              <a:t>Selecting Features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3E8A7-0641-4717-A1FE-7C8A01FED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892138"/>
              </p:ext>
            </p:extLst>
          </p:nvPr>
        </p:nvGraphicFramePr>
        <p:xfrm>
          <a:off x="648393" y="707942"/>
          <a:ext cx="10789917" cy="561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39">
                  <a:extLst>
                    <a:ext uri="{9D8B030D-6E8A-4147-A177-3AD203B41FA5}">
                      <a16:colId xmlns:a16="http://schemas.microsoft.com/office/drawing/2014/main" val="2606627825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521084723"/>
                    </a:ext>
                  </a:extLst>
                </a:gridCol>
                <a:gridCol w="3596639">
                  <a:extLst>
                    <a:ext uri="{9D8B030D-6E8A-4147-A177-3AD203B41FA5}">
                      <a16:colId xmlns:a16="http://schemas.microsoft.com/office/drawing/2014/main" val="3890875902"/>
                    </a:ext>
                  </a:extLst>
                </a:gridCol>
              </a:tblGrid>
              <a:tr h="413428">
                <a:tc>
                  <a:txBody>
                    <a:bodyPr/>
                    <a:lstStyle/>
                    <a:p>
                      <a:r>
                        <a:rPr lang="en-US" dirty="0"/>
                        <a:t>Criteria Selecting Features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Case1 (Risk Diabetes)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Case2 (Risk Prediabetes/ </a:t>
                      </a:r>
                      <a:r>
                        <a:rPr lang="en-US" dirty="0" err="1"/>
                        <a:t>Undiagnose</a:t>
                      </a:r>
                      <a:r>
                        <a:rPr lang="en-US" dirty="0"/>
                        <a:t> Diabetes)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89214"/>
                  </a:ext>
                </a:extLst>
              </a:tr>
              <a:tr h="419171">
                <a:tc rowSpan="1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Missing Values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Peforma</a:t>
                      </a:r>
                      <a:r>
                        <a:rPr lang="en-US" dirty="0"/>
                        <a:t>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Minimal Features which does not reduce the model's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arthritis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arthritis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331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diabetic_relative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3302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trike="sngStrike" dirty="0" err="1"/>
                        <a:t>diabetic_relative</a:t>
                      </a:r>
                      <a:endParaRPr lang="en-ID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2385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high_bp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6997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high_chol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770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systolic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27142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bmi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55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arm_circumference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trike="sngStrike" dirty="0" err="1"/>
                        <a:t>arm_circumference</a:t>
                      </a:r>
                      <a:endParaRPr lang="en-ID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04044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/>
                        <a:t>WH_ratio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0423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trike="sngStrike" dirty="0" err="1"/>
                        <a:t>vigorous_recreational_activities</a:t>
                      </a:r>
                      <a:r>
                        <a:rPr lang="en-ID" strike="sng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trike="sngStrike" dirty="0" err="1"/>
                        <a:t>head%_fat</a:t>
                      </a:r>
                      <a:r>
                        <a:rPr lang="en-ID" strike="sng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66060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glucose_mg</a:t>
                      </a:r>
                      <a:r>
                        <a:rPr lang="en-ID" dirty="0"/>
                        <a:t>/dL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08679"/>
                  </a:ext>
                </a:extLst>
              </a:tr>
              <a:tr h="419171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vigorous_recreational_activities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822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7333</TotalTime>
  <Words>410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Helvetica Neue</vt:lpstr>
      <vt:lpstr>Proxima Nova</vt:lpstr>
      <vt:lpstr>Gallery</vt:lpstr>
      <vt:lpstr>Predicting Risk Diabetes Type II</vt:lpstr>
      <vt:lpstr>Types of diabetes 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Selecting Features </vt:lpstr>
      <vt:lpstr>Case 1</vt:lpstr>
      <vt:lpstr>Case II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Nadhirah</dc:creator>
  <cp:lastModifiedBy>Dina Nadhirah</cp:lastModifiedBy>
  <cp:revision>79</cp:revision>
  <dcterms:created xsi:type="dcterms:W3CDTF">2020-11-11T06:24:30Z</dcterms:created>
  <dcterms:modified xsi:type="dcterms:W3CDTF">2020-11-21T10:42:10Z</dcterms:modified>
</cp:coreProperties>
</file>