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6" r:id="rId3"/>
    <p:sldId id="269" r:id="rId4"/>
    <p:sldId id="270" r:id="rId5"/>
    <p:sldId id="267" r:id="rId6"/>
    <p:sldId id="290" r:id="rId7"/>
    <p:sldId id="258" r:id="rId8"/>
    <p:sldId id="286" r:id="rId9"/>
    <p:sldId id="283" r:id="rId10"/>
    <p:sldId id="293" r:id="rId11"/>
    <p:sldId id="282" r:id="rId12"/>
    <p:sldId id="294" r:id="rId13"/>
    <p:sldId id="285" r:id="rId14"/>
    <p:sldId id="295" r:id="rId15"/>
    <p:sldId id="280" r:id="rId16"/>
    <p:sldId id="291" r:id="rId17"/>
    <p:sldId id="288" r:id="rId18"/>
    <p:sldId id="287" r:id="rId19"/>
    <p:sldId id="289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47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05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7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85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57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7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76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9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628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72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56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3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n.cdc.gov/nchs/nhanes/continuousnhanes/default.asp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49C5-76CC-4B7B-8494-AD1A36319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6632" y="-535261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Predicting Risk Diabetes</a:t>
            </a:r>
            <a:br>
              <a:rPr lang="en-US" sz="4000" b="1" dirty="0"/>
            </a:br>
            <a:r>
              <a:rPr lang="en-US" sz="4000" b="1" dirty="0"/>
              <a:t>Type II</a:t>
            </a:r>
            <a:endParaRPr lang="en-ID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EE671-2D86-4B2B-813F-91A87F829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77" b="25920"/>
          <a:stretch/>
        </p:blipFill>
        <p:spPr>
          <a:xfrm>
            <a:off x="3654844" y="2044755"/>
            <a:ext cx="5447576" cy="1294033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9EC4EA2-23AD-4A3D-A0DD-1E6205366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4931" y="3647582"/>
            <a:ext cx="9343506" cy="23876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Job Connector Data Science and Machine Learning </a:t>
            </a:r>
            <a:r>
              <a:rPr lang="en-US" sz="2000" b="1" dirty="0" err="1"/>
              <a:t>Purwadhika</a:t>
            </a:r>
            <a:r>
              <a:rPr lang="en-US" sz="2000" b="1" dirty="0"/>
              <a:t> JCDS-0406 </a:t>
            </a:r>
          </a:p>
          <a:p>
            <a:pPr algn="ctr"/>
            <a:r>
              <a:rPr lang="en-US" sz="2000" dirty="0"/>
              <a:t>DINA NADHIRAH</a:t>
            </a:r>
          </a:p>
        </p:txBody>
      </p:sp>
    </p:spTree>
    <p:extLst>
      <p:ext uri="{BB962C8B-B14F-4D97-AF65-F5344CB8AC3E}">
        <p14:creationId xmlns:p14="http://schemas.microsoft.com/office/powerpoint/2010/main" val="3227882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054B-3877-46B2-9DB3-7ABAFC3F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42" y="183326"/>
            <a:ext cx="9603275" cy="1049235"/>
          </a:xfrm>
        </p:spPr>
        <p:txBody>
          <a:bodyPr/>
          <a:lstStyle/>
          <a:p>
            <a:r>
              <a:rPr lang="en-US" dirty="0"/>
              <a:t>Selecting Features FAT 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93E8A7-0641-4717-A1FE-7C8A01FED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62546"/>
              </p:ext>
            </p:extLst>
          </p:nvPr>
        </p:nvGraphicFramePr>
        <p:xfrm>
          <a:off x="648393" y="707942"/>
          <a:ext cx="10789917" cy="561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639">
                  <a:extLst>
                    <a:ext uri="{9D8B030D-6E8A-4147-A177-3AD203B41FA5}">
                      <a16:colId xmlns:a16="http://schemas.microsoft.com/office/drawing/2014/main" val="2606627825"/>
                    </a:ext>
                  </a:extLst>
                </a:gridCol>
                <a:gridCol w="3596639">
                  <a:extLst>
                    <a:ext uri="{9D8B030D-6E8A-4147-A177-3AD203B41FA5}">
                      <a16:colId xmlns:a16="http://schemas.microsoft.com/office/drawing/2014/main" val="521084723"/>
                    </a:ext>
                  </a:extLst>
                </a:gridCol>
                <a:gridCol w="3596639">
                  <a:extLst>
                    <a:ext uri="{9D8B030D-6E8A-4147-A177-3AD203B41FA5}">
                      <a16:colId xmlns:a16="http://schemas.microsoft.com/office/drawing/2014/main" val="3890875902"/>
                    </a:ext>
                  </a:extLst>
                </a:gridCol>
              </a:tblGrid>
              <a:tr h="413428">
                <a:tc>
                  <a:txBody>
                    <a:bodyPr/>
                    <a:lstStyle/>
                    <a:p>
                      <a:r>
                        <a:rPr lang="en-US" dirty="0"/>
                        <a:t>Criteria Selecting Features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Case1 (Risk Diabetes)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Case2 (Risk Prediabetes/ </a:t>
                      </a:r>
                      <a:r>
                        <a:rPr lang="en-US" dirty="0" err="1"/>
                        <a:t>Undiagnose</a:t>
                      </a:r>
                      <a:r>
                        <a:rPr lang="en-US" dirty="0"/>
                        <a:t> Diabetes)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89214"/>
                  </a:ext>
                </a:extLst>
              </a:tr>
              <a:tr h="419171">
                <a:tc rowSpan="12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Minimal Missing Values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Peforma</a:t>
                      </a:r>
                      <a:r>
                        <a:rPr lang="en-US" dirty="0"/>
                        <a:t> Model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Minimal Features which does not reduce the model's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arthritis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arthritis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33179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diabetic_relative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overweight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33025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overweight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 err="1"/>
                        <a:t>diabetic_relative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12385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high_bp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high_bp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66997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high_chol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high_chol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97704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systolic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systolic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27142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bmi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bmi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554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arm_circumference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 err="1"/>
                        <a:t>WH_ratio</a:t>
                      </a:r>
                      <a:r>
                        <a:rPr lang="en-ID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04044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WH_ratio</a:t>
                      </a:r>
                      <a:r>
                        <a:rPr lang="en-ID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glucose_mg</a:t>
                      </a:r>
                      <a:r>
                        <a:rPr lang="en-ID" dirty="0"/>
                        <a:t>/dL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04230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 err="1"/>
                        <a:t>vigorous_recreational_activities</a:t>
                      </a:r>
                      <a:r>
                        <a:rPr lang="en-ID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vigorous_recreational_activities</a:t>
                      </a:r>
                      <a:r>
                        <a:rPr lang="en-ID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866060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head%_fat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Head%_fat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708679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trunk%_fat</a:t>
                      </a:r>
                      <a:r>
                        <a:rPr lang="en-ID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 err="1">
                          <a:highlight>
                            <a:srgbClr val="FFFF00"/>
                          </a:highlight>
                        </a:rPr>
                        <a:t>arm_circumference</a:t>
                      </a:r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88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6A47-BB5B-4EED-9C24-B4635EA7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en-US" dirty="0"/>
              <a:t>Case 1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00F96B-DBD1-469F-A104-89FBB7124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99046"/>
              </p:ext>
            </p:extLst>
          </p:nvPr>
        </p:nvGraphicFramePr>
        <p:xfrm>
          <a:off x="0" y="764771"/>
          <a:ext cx="8201892" cy="297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473">
                  <a:extLst>
                    <a:ext uri="{9D8B030D-6E8A-4147-A177-3AD203B41FA5}">
                      <a16:colId xmlns:a16="http://schemas.microsoft.com/office/drawing/2014/main" val="3285722595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2418261936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2792445621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2169703754"/>
                    </a:ext>
                  </a:extLst>
                </a:gridCol>
              </a:tblGrid>
              <a:tr h="566304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risk diabetic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Precision risk diabetic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6565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84443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SVM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0.90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0.68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0.69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66821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ID" dirty="0"/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2116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0.90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0.68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055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9B2A226-79BB-4C67-ABC0-FB39D718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09" y="188651"/>
            <a:ext cx="3958371" cy="2822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99CD17-DB3A-4514-A986-5C56F22F5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469" y="3429000"/>
            <a:ext cx="3958283" cy="2822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D714E-0C2F-41E9-97B0-B926582B2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946" y="3870911"/>
            <a:ext cx="4157523" cy="2955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CB4EE-22CF-4474-B080-0C12AD085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70911"/>
            <a:ext cx="4115545" cy="298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7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6A47-BB5B-4EED-9C24-B4635EA7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en-US" dirty="0"/>
              <a:t>Case 1 FAT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00F96B-DBD1-469F-A104-89FBB7124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747192"/>
              </p:ext>
            </p:extLst>
          </p:nvPr>
        </p:nvGraphicFramePr>
        <p:xfrm>
          <a:off x="-2" y="433156"/>
          <a:ext cx="9077498" cy="361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034">
                  <a:extLst>
                    <a:ext uri="{9D8B030D-6E8A-4147-A177-3AD203B41FA5}">
                      <a16:colId xmlns:a16="http://schemas.microsoft.com/office/drawing/2014/main" val="3285722595"/>
                    </a:ext>
                  </a:extLst>
                </a:gridCol>
                <a:gridCol w="1841575">
                  <a:extLst>
                    <a:ext uri="{9D8B030D-6E8A-4147-A177-3AD203B41FA5}">
                      <a16:colId xmlns:a16="http://schemas.microsoft.com/office/drawing/2014/main" val="2418261936"/>
                    </a:ext>
                  </a:extLst>
                </a:gridCol>
                <a:gridCol w="1921142">
                  <a:extLst>
                    <a:ext uri="{9D8B030D-6E8A-4147-A177-3AD203B41FA5}">
                      <a16:colId xmlns:a16="http://schemas.microsoft.com/office/drawing/2014/main" val="2792445621"/>
                    </a:ext>
                  </a:extLst>
                </a:gridCol>
                <a:gridCol w="3228747">
                  <a:extLst>
                    <a:ext uri="{9D8B030D-6E8A-4147-A177-3AD203B41FA5}">
                      <a16:colId xmlns:a16="http://schemas.microsoft.com/office/drawing/2014/main" val="2169703754"/>
                    </a:ext>
                  </a:extLst>
                </a:gridCol>
              </a:tblGrid>
              <a:tr h="566304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risk diabetic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Precision risk diabetic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6565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84443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SVM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0.90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0.68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66821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ID" dirty="0"/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0.90</a:t>
                      </a:r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0.69</a:t>
                      </a:r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0.70</a:t>
                      </a:r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2116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0.90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0.68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05548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ID" dirty="0"/>
                        <a:t>Random Forest</a:t>
                      </a:r>
                    </a:p>
                    <a:p>
                      <a:r>
                        <a:rPr lang="en-ID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0.90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0.68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155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807EA16-405E-4BDA-81AA-C19E3EBA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022" y="0"/>
            <a:ext cx="3157977" cy="2235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4DFB6D-758D-4C2D-9480-416F25037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495" y="2242732"/>
            <a:ext cx="3114505" cy="22355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E45D8C-8D88-4143-A641-EBAD9300F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806" y="4428933"/>
            <a:ext cx="3233221" cy="24290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31B5D5-F8CF-4E06-8CAE-DBD133BEB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321" y="4428934"/>
            <a:ext cx="3325425" cy="2429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AA97A2-83BA-4A4D-B3C8-43B7D9E64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4428935"/>
            <a:ext cx="3409276" cy="244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6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6A47-BB5B-4EED-9C24-B4635EA7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en-US" dirty="0"/>
              <a:t>Case II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00F96B-DBD1-469F-A104-89FBB7124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708317"/>
              </p:ext>
            </p:extLst>
          </p:nvPr>
        </p:nvGraphicFramePr>
        <p:xfrm>
          <a:off x="-40354" y="474742"/>
          <a:ext cx="8558896" cy="297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724">
                  <a:extLst>
                    <a:ext uri="{9D8B030D-6E8A-4147-A177-3AD203B41FA5}">
                      <a16:colId xmlns:a16="http://schemas.microsoft.com/office/drawing/2014/main" val="3285722595"/>
                    </a:ext>
                  </a:extLst>
                </a:gridCol>
                <a:gridCol w="2439379">
                  <a:extLst>
                    <a:ext uri="{9D8B030D-6E8A-4147-A177-3AD203B41FA5}">
                      <a16:colId xmlns:a16="http://schemas.microsoft.com/office/drawing/2014/main" val="2418261936"/>
                    </a:ext>
                  </a:extLst>
                </a:gridCol>
                <a:gridCol w="2759826">
                  <a:extLst>
                    <a:ext uri="{9D8B030D-6E8A-4147-A177-3AD203B41FA5}">
                      <a16:colId xmlns:a16="http://schemas.microsoft.com/office/drawing/2014/main" val="2792445621"/>
                    </a:ext>
                  </a:extLst>
                </a:gridCol>
                <a:gridCol w="1219967">
                  <a:extLst>
                    <a:ext uri="{9D8B030D-6E8A-4147-A177-3AD203B41FA5}">
                      <a16:colId xmlns:a16="http://schemas.microsoft.com/office/drawing/2014/main" val="2169703754"/>
                    </a:ext>
                  </a:extLst>
                </a:gridCol>
              </a:tblGrid>
              <a:tr h="566304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prediabetic/ undiagnosed diabetic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Precission</a:t>
                      </a:r>
                      <a:r>
                        <a:rPr lang="en-US" dirty="0"/>
                        <a:t> prediabetic/ undiagnosed diabetic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6565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US"/>
                        <a:t>Logistic Regression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84443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SVM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0.92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0.64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0.68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66821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ID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2116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ID" dirty="0"/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0554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2765A82-8DEA-404C-82B1-B688E1C65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036" y="1738"/>
            <a:ext cx="3983390" cy="2773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0F20DB-BDA7-48FB-BF4D-FCFCDFDCC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235" y="3168998"/>
            <a:ext cx="3983390" cy="27891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AB649-B5FC-48B6-B75C-FB15581716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4" t="2450"/>
          <a:stretch/>
        </p:blipFill>
        <p:spPr>
          <a:xfrm>
            <a:off x="4120771" y="3689003"/>
            <a:ext cx="4105463" cy="29392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54E56F-6937-4BA3-B82E-4C3C21D0D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354" y="3689002"/>
            <a:ext cx="4105463" cy="292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6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6A47-BB5B-4EED-9C24-B4635EA7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en-US" dirty="0"/>
              <a:t>Case II FAT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00F96B-DBD1-469F-A104-89FBB7124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579317"/>
              </p:ext>
            </p:extLst>
          </p:nvPr>
        </p:nvGraphicFramePr>
        <p:xfrm>
          <a:off x="-40354" y="474742"/>
          <a:ext cx="8201892" cy="352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473">
                  <a:extLst>
                    <a:ext uri="{9D8B030D-6E8A-4147-A177-3AD203B41FA5}">
                      <a16:colId xmlns:a16="http://schemas.microsoft.com/office/drawing/2014/main" val="3285722595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2418261936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2792445621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2169703754"/>
                    </a:ext>
                  </a:extLst>
                </a:gridCol>
              </a:tblGrid>
              <a:tr h="566304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prediabetic/ undiagnosed diabetic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Precission</a:t>
                      </a:r>
                      <a:r>
                        <a:rPr lang="en-US" dirty="0"/>
                        <a:t> prediabetic/ undiagnosed diabetic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6565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US"/>
                        <a:t>Logistic Regression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84443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SVM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0.92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0.64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0.68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66821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ID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2116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ID" dirty="0"/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055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FE670BE-A90D-4D91-A18D-668DA6759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277" y="625563"/>
            <a:ext cx="4099723" cy="2837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28E9E-9426-437D-BAEA-E44BA793B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277" y="3664025"/>
            <a:ext cx="4099723" cy="2754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8CE639-8754-4A23-A7A7-6034CF075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809" y="4052329"/>
            <a:ext cx="3949416" cy="2806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060F15-1F7E-46CB-A8F5-88BAA424E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1277" y="4023360"/>
            <a:ext cx="4071000" cy="284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61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6A47-BB5B-4EED-9C24-B4635EA7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98517"/>
            <a:ext cx="9603275" cy="1049235"/>
          </a:xfrm>
        </p:spPr>
        <p:txBody>
          <a:bodyPr/>
          <a:lstStyle/>
          <a:p>
            <a:r>
              <a:rPr lang="en-US" dirty="0" err="1"/>
              <a:t>SuMMARY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367A5-2647-4E88-BEBE-42A783210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782467"/>
            <a:ext cx="11155680" cy="4842268"/>
          </a:xfrm>
        </p:spPr>
        <p:txBody>
          <a:bodyPr/>
          <a:lstStyle/>
          <a:p>
            <a:r>
              <a:rPr lang="en-US" dirty="0"/>
              <a:t>Part Highlight :</a:t>
            </a:r>
          </a:p>
          <a:p>
            <a:pPr marL="0" indent="0">
              <a:buNone/>
            </a:pPr>
            <a:r>
              <a:rPr lang="en-US" dirty="0"/>
              <a:t>	- Normal and underweight can be risk diabetes/prediabetes/undiagnosed diabetes</a:t>
            </a:r>
          </a:p>
          <a:p>
            <a:pPr marL="0" indent="0">
              <a:buNone/>
            </a:pPr>
            <a:r>
              <a:rPr lang="en-US" dirty="0"/>
              <a:t>	- Percentage of prediabetes/undiagnosed diabetes data : 28.6%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Prediabet</a:t>
            </a:r>
            <a:r>
              <a:rPr lang="en-US" dirty="0"/>
              <a:t> can take diabetic pill for prevent or delay diabetes</a:t>
            </a:r>
          </a:p>
          <a:p>
            <a:r>
              <a:rPr lang="en-US" dirty="0"/>
              <a:t>Recommendation :</a:t>
            </a:r>
          </a:p>
          <a:p>
            <a:pPr marL="0" indent="0">
              <a:buNone/>
            </a:pPr>
            <a:r>
              <a:rPr lang="en-US" dirty="0"/>
              <a:t>	- Glucose Biochemistry Profile for predicting prediabetes/ undiagnosed-diabetes 	(requires further analysis)</a:t>
            </a:r>
          </a:p>
          <a:p>
            <a:pPr marL="0" indent="0">
              <a:buNone/>
            </a:pPr>
            <a:r>
              <a:rPr lang="en-US" dirty="0"/>
              <a:t>	- Add amount of data (from previous years but be careful with data duplication)</a:t>
            </a:r>
          </a:p>
          <a:p>
            <a:pPr marL="0" indent="0">
              <a:buNone/>
            </a:pPr>
            <a:r>
              <a:rPr lang="en-US" dirty="0"/>
              <a:t>	- Multinomial Classification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513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6A47-BB5B-4EED-9C24-B4635EA7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98517"/>
            <a:ext cx="9603275" cy="1049235"/>
          </a:xfrm>
        </p:spPr>
        <p:txBody>
          <a:bodyPr/>
          <a:lstStyle/>
          <a:p>
            <a:r>
              <a:rPr lang="en-US" dirty="0" err="1"/>
              <a:t>SuMMARY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367A5-2647-4E88-BEBE-42A783210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782467"/>
            <a:ext cx="11155680" cy="4842268"/>
          </a:xfrm>
        </p:spPr>
        <p:txBody>
          <a:bodyPr/>
          <a:lstStyle/>
          <a:p>
            <a:r>
              <a:rPr lang="en-US" dirty="0"/>
              <a:t>Recommendation :</a:t>
            </a:r>
          </a:p>
          <a:p>
            <a:pPr marL="0" indent="0">
              <a:buNone/>
            </a:pPr>
            <a:r>
              <a:rPr lang="en-US" dirty="0"/>
              <a:t>	- Feature Engineering in data physical activity, nutrition, diet</a:t>
            </a:r>
          </a:p>
          <a:p>
            <a:pPr marL="0" indent="0">
              <a:buNone/>
            </a:pPr>
            <a:r>
              <a:rPr lang="en-US" dirty="0"/>
              <a:t>	- Predict risk hypertension from data NHANES</a:t>
            </a:r>
          </a:p>
          <a:p>
            <a:pPr marL="0" indent="0">
              <a:buNone/>
            </a:pPr>
            <a:r>
              <a:rPr lang="en-US" dirty="0"/>
              <a:t>	- Data trunk% fat and head% fat may be can predict risk diabetes/ prediabetes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9116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CC86-3748-4E85-81FB-41B8F2BC0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F09F5-99C4-47E2-922C-4A2DB4F8B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4228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A2CD-30E4-4496-8A04-855B1777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4E5B-066E-49CB-BE47-D4452712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603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F8A527-21FE-4BB5-BFD5-A7C86F0D2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414" y="-55291"/>
            <a:ext cx="7973603" cy="67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8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F0E3-C819-4675-A544-CCD9BAF0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31" y="514350"/>
            <a:ext cx="10515600" cy="120015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31F20"/>
                </a:solidFill>
                <a:effectLst/>
                <a:latin typeface="Proxima Nova"/>
              </a:rPr>
              <a:t>Types of diabetes</a:t>
            </a:r>
            <a:br>
              <a:rPr lang="en-US" b="1" i="0" dirty="0">
                <a:solidFill>
                  <a:srgbClr val="231F20"/>
                </a:solidFill>
                <a:effectLst/>
                <a:latin typeface="Proxima Nova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8229-4A9D-44B7-B39C-EA7FB166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81" y="2000251"/>
            <a:ext cx="11196637" cy="5743575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31F20"/>
                </a:solidFill>
                <a:effectLst/>
                <a:latin typeface="Proxima Nova"/>
              </a:rPr>
              <a:t>Type 1 diabetes.</a:t>
            </a:r>
            <a:r>
              <a:rPr lang="en-US" b="0" i="0" dirty="0">
                <a:solidFill>
                  <a:srgbClr val="231F20"/>
                </a:solidFill>
                <a:effectLst/>
                <a:latin typeface="Proxima Nova"/>
              </a:rPr>
              <a:t> 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31F20"/>
                </a:solidFill>
                <a:effectLst/>
                <a:latin typeface="Proxima Nova"/>
              </a:rPr>
              <a:t>The pancreas produces no insulin.</a:t>
            </a:r>
          </a:p>
          <a:p>
            <a:r>
              <a:rPr lang="en-US" b="1" i="0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Proxima Nova"/>
              </a:rPr>
              <a:t>Type 2 diabetes.</a:t>
            </a:r>
            <a:r>
              <a:rPr lang="en-US" b="0" i="0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Proxima Nova"/>
              </a:rPr>
              <a:t> 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Proxima Nova"/>
              </a:rPr>
              <a:t>The pancreas doesn’t make enough insulin or your body can’t use it effectively.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Proxima Nova"/>
              </a:rPr>
              <a:t>The CDC notes that 90 to 95 percent of diagnosed cases are type 2 diabetes.</a:t>
            </a:r>
          </a:p>
          <a:p>
            <a:r>
              <a:rPr lang="en-US" b="1" i="0" dirty="0">
                <a:solidFill>
                  <a:srgbClr val="231F20"/>
                </a:solidFill>
                <a:effectLst/>
                <a:latin typeface="Proxima Nova"/>
              </a:rPr>
              <a:t>Gestational diabetes.</a:t>
            </a:r>
            <a:r>
              <a:rPr lang="en-US" b="0" i="0" dirty="0">
                <a:solidFill>
                  <a:srgbClr val="231F20"/>
                </a:solidFill>
                <a:effectLst/>
                <a:latin typeface="Proxima Nova"/>
              </a:rPr>
              <a:t> 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31F20"/>
                </a:solidFill>
                <a:effectLst/>
                <a:latin typeface="Proxima Nova"/>
              </a:rPr>
              <a:t>Expectant mothers are unable to make and use all of the insulin they need during pregnancy.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051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6A53-D0B3-481A-95CE-9AB07FE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7EA3-A1E1-4DA4-8767-B9052705E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67FFC-0340-4C79-8C1D-5C5221D8F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424812"/>
            <a:ext cx="9454719" cy="536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61913E-1FC4-455C-B868-2CB3EB39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16" y="1"/>
            <a:ext cx="10436948" cy="618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2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0A3514-6D1D-4A9A-A9BF-B73AA2449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13" t="24978" r="43201" b="39802"/>
          <a:stretch/>
        </p:blipFill>
        <p:spPr>
          <a:xfrm>
            <a:off x="0" y="-36374"/>
            <a:ext cx="5025722" cy="3184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38328E-3B26-4D1B-B254-0ACC83CD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9331"/>
            <a:ext cx="4957050" cy="3898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3B13FE-1924-45BF-B1AF-B193B3624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722" y="30477"/>
            <a:ext cx="7166278" cy="2928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65B214-C1DC-465E-ADE0-59A867D2E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050" y="4771923"/>
            <a:ext cx="7210951" cy="205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660050-91EB-46B2-87BB-91D8E7151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8" t="61536" r="33708" b="3992"/>
          <a:stretch/>
        </p:blipFill>
        <p:spPr>
          <a:xfrm>
            <a:off x="4957051" y="2959331"/>
            <a:ext cx="7125212" cy="18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9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10E78A-6F07-4FA4-9E6B-595A16A402E3}"/>
              </a:ext>
            </a:extLst>
          </p:cNvPr>
          <p:cNvSpPr txBox="1"/>
          <p:nvPr/>
        </p:nvSpPr>
        <p:spPr>
          <a:xfrm>
            <a:off x="0" y="6488668"/>
            <a:ext cx="986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/>
              <a:t>Source Data :  </a:t>
            </a:r>
            <a:r>
              <a:rPr lang="en-ID" u="sng" dirty="0">
                <a:latin typeface="Helvetica Neue"/>
              </a:rPr>
              <a:t>https://wwwn.cdc.gov/media/release/2017/p0718-diabetes-report.html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9529B-D6A7-4428-A261-409BB531607F}"/>
              </a:ext>
            </a:extLst>
          </p:cNvPr>
          <p:cNvSpPr txBox="1"/>
          <p:nvPr/>
        </p:nvSpPr>
        <p:spPr>
          <a:xfrm>
            <a:off x="196452" y="219754"/>
            <a:ext cx="11733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31F20"/>
                </a:solidFill>
                <a:effectLst/>
                <a:latin typeface="Proxima Nova"/>
              </a:rPr>
              <a:t>Prediabetes</a:t>
            </a:r>
            <a:endParaRPr lang="en-US" b="0" i="0" dirty="0">
              <a:solidFill>
                <a:srgbClr val="231F20"/>
              </a:solidFill>
              <a:effectLst/>
              <a:latin typeface="Proxima Nova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231F20"/>
                </a:solidFill>
                <a:effectLst/>
                <a:latin typeface="Proxima Nova"/>
              </a:rPr>
              <a:t>Blood glucose levels are higher than what’s considered normal, but not high enough to qualify as diabetes.</a:t>
            </a:r>
          </a:p>
        </p:txBody>
      </p:sp>
      <p:pic>
        <p:nvPicPr>
          <p:cNvPr id="1026" name="Picture 2" descr="ISDH: Prediabetes">
            <a:extLst>
              <a:ext uri="{FF2B5EF4-FFF2-40B4-BE49-F238E27FC236}">
                <a16:creationId xmlns:a16="http://schemas.microsoft.com/office/drawing/2014/main" id="{E0F8AAFD-19B3-450B-A301-F0E1A7C3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02" y="866085"/>
            <a:ext cx="8077200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05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9C88-BF71-4AE2-A658-F15963C2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EF66-DE7E-4AD8-8CF2-6918C27EC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Prediction risk diabetes </a:t>
            </a:r>
          </a:p>
          <a:p>
            <a:r>
              <a:rPr lang="en-US" sz="2800" dirty="0"/>
              <a:t>Prediction risk prediabetes/undiagnosed diabetes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98076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7034C9-AD6C-441B-AEE7-85A2C9C6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0"/>
            <a:ext cx="11201400" cy="5863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EB45A5-C17D-42AD-A38E-38ED493663CD}"/>
              </a:ext>
            </a:extLst>
          </p:cNvPr>
          <p:cNvSpPr txBox="1"/>
          <p:nvPr/>
        </p:nvSpPr>
        <p:spPr>
          <a:xfrm>
            <a:off x="452426" y="5807249"/>
            <a:ext cx="986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/>
              <a:t>Source Data :  </a:t>
            </a:r>
            <a:r>
              <a:rPr lang="en-ID" b="0" i="0" u="sng" dirty="0"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https://wwwn.cdc.gov/nchs/nhanes/continuousnhanes/default.aspx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3052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51D897-A1A8-4311-B729-9BC294A1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4" y="-1"/>
            <a:ext cx="5448307" cy="312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DF55B6-4D8F-4162-9080-719482635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919" y="0"/>
            <a:ext cx="5601185" cy="312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207DDD-944D-49BA-B082-17D7C762F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95" y="3293706"/>
            <a:ext cx="5448306" cy="3564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48C67B-356C-47CA-81CC-FB6EB2708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920" y="3293706"/>
            <a:ext cx="5601185" cy="35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3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054B-3877-46B2-9DB3-7ABAFC3F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42" y="183326"/>
            <a:ext cx="9603275" cy="1049235"/>
          </a:xfrm>
        </p:spPr>
        <p:txBody>
          <a:bodyPr/>
          <a:lstStyle/>
          <a:p>
            <a:r>
              <a:rPr lang="en-US" dirty="0"/>
              <a:t>Selecting Features 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93E8A7-0641-4717-A1FE-7C8A01FED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906694"/>
              </p:ext>
            </p:extLst>
          </p:nvPr>
        </p:nvGraphicFramePr>
        <p:xfrm>
          <a:off x="648393" y="707942"/>
          <a:ext cx="10789917" cy="561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639">
                  <a:extLst>
                    <a:ext uri="{9D8B030D-6E8A-4147-A177-3AD203B41FA5}">
                      <a16:colId xmlns:a16="http://schemas.microsoft.com/office/drawing/2014/main" val="2606627825"/>
                    </a:ext>
                  </a:extLst>
                </a:gridCol>
                <a:gridCol w="3596639">
                  <a:extLst>
                    <a:ext uri="{9D8B030D-6E8A-4147-A177-3AD203B41FA5}">
                      <a16:colId xmlns:a16="http://schemas.microsoft.com/office/drawing/2014/main" val="521084723"/>
                    </a:ext>
                  </a:extLst>
                </a:gridCol>
                <a:gridCol w="3596639">
                  <a:extLst>
                    <a:ext uri="{9D8B030D-6E8A-4147-A177-3AD203B41FA5}">
                      <a16:colId xmlns:a16="http://schemas.microsoft.com/office/drawing/2014/main" val="3890875902"/>
                    </a:ext>
                  </a:extLst>
                </a:gridCol>
              </a:tblGrid>
              <a:tr h="413428">
                <a:tc>
                  <a:txBody>
                    <a:bodyPr/>
                    <a:lstStyle/>
                    <a:p>
                      <a:r>
                        <a:rPr lang="en-US" dirty="0"/>
                        <a:t>Criteria Selecting Features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Case1 (Risk Diabetes)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Case2 (Risk Prediabetes/ </a:t>
                      </a:r>
                      <a:r>
                        <a:rPr lang="en-US" dirty="0" err="1"/>
                        <a:t>Undiagnose</a:t>
                      </a:r>
                      <a:r>
                        <a:rPr lang="en-US" dirty="0"/>
                        <a:t> Diabetes)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89214"/>
                  </a:ext>
                </a:extLst>
              </a:tr>
              <a:tr h="419171">
                <a:tc rowSpan="12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Minimal Missing Values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Peforma</a:t>
                      </a:r>
                      <a:r>
                        <a:rPr lang="en-US" dirty="0"/>
                        <a:t> Model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Minimal Features which does not reduce the model's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arthritis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arthritis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33179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diabetic_relative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overweight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33025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overweight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 err="1"/>
                        <a:t>diabetic_relative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12385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high_bp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high_bp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66997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high_chol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high_chol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97704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systolic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systolic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27142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bmi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bmi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554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arm_circumference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 err="1"/>
                        <a:t>WH_ratio</a:t>
                      </a:r>
                      <a:r>
                        <a:rPr lang="en-ID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04044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WH_ratio</a:t>
                      </a:r>
                      <a:r>
                        <a:rPr lang="en-ID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glucose_mg</a:t>
                      </a:r>
                      <a:r>
                        <a:rPr lang="en-ID" dirty="0"/>
                        <a:t>/dL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04230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 err="1">
                          <a:highlight>
                            <a:srgbClr val="FFFF00"/>
                          </a:highlight>
                        </a:rPr>
                        <a:t>vigorous_recreational_activities</a:t>
                      </a:r>
                      <a:r>
                        <a:rPr lang="en-ID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vigorous_recreational_activities</a:t>
                      </a:r>
                      <a:r>
                        <a:rPr lang="en-ID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866060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 err="1">
                          <a:highlight>
                            <a:srgbClr val="FFFF00"/>
                          </a:highlight>
                        </a:rPr>
                        <a:t>arm_circumference</a:t>
                      </a:r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708679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0822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7258</TotalTime>
  <Words>589</Words>
  <Application>Microsoft Office PowerPoint</Application>
  <PresentationFormat>Widescreen</PresentationFormat>
  <Paragraphs>177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Gill Sans MT</vt:lpstr>
      <vt:lpstr>Helvetica Neue</vt:lpstr>
      <vt:lpstr>Proxima Nova</vt:lpstr>
      <vt:lpstr>Gallery</vt:lpstr>
      <vt:lpstr>Predicting Risk Diabetes Type II</vt:lpstr>
      <vt:lpstr>Types of diabetes </vt:lpstr>
      <vt:lpstr>PowerPoint Presentation</vt:lpstr>
      <vt:lpstr>PowerPoint Presentation</vt:lpstr>
      <vt:lpstr>PowerPoint Presentation</vt:lpstr>
      <vt:lpstr>Objective</vt:lpstr>
      <vt:lpstr>PowerPoint Presentation</vt:lpstr>
      <vt:lpstr>PowerPoint Presentation</vt:lpstr>
      <vt:lpstr>Selecting Features </vt:lpstr>
      <vt:lpstr>Selecting Features FAT </vt:lpstr>
      <vt:lpstr>Case 1</vt:lpstr>
      <vt:lpstr>Case 1 FAT</vt:lpstr>
      <vt:lpstr>Case II</vt:lpstr>
      <vt:lpstr>Case II FAT</vt:lpstr>
      <vt:lpstr>SuMMARY</vt:lpstr>
      <vt:lpstr>SuMMARY</vt:lpstr>
      <vt:lpstr>THANK YOU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 Nadhirah</dc:creator>
  <cp:lastModifiedBy>Dina Nadhirah</cp:lastModifiedBy>
  <cp:revision>74</cp:revision>
  <dcterms:created xsi:type="dcterms:W3CDTF">2020-11-11T06:24:30Z</dcterms:created>
  <dcterms:modified xsi:type="dcterms:W3CDTF">2020-11-21T09:27:14Z</dcterms:modified>
</cp:coreProperties>
</file>