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0"/>
  </p:notesMasterIdLst>
  <p:sldIdLst>
    <p:sldId id="349" r:id="rId3"/>
    <p:sldId id="376" r:id="rId4"/>
    <p:sldId id="345" r:id="rId5"/>
    <p:sldId id="377" r:id="rId6"/>
    <p:sldId id="360" r:id="rId7"/>
    <p:sldId id="261" r:id="rId8"/>
    <p:sldId id="34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0" autoAdjust="0"/>
    <p:restoredTop sz="70501" autoAdjust="0"/>
  </p:normalViewPr>
  <p:slideViewPr>
    <p:cSldViewPr snapToGrid="0">
      <p:cViewPr varScale="1">
        <p:scale>
          <a:sx n="83" d="100"/>
          <a:sy n="83" d="100"/>
        </p:scale>
        <p:origin x="104"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-The Adult Census Income dataset analyzes factors contributing to income levels in the adult population.</a:t>
            </a:r>
          </a:p>
          <a:p>
            <a:pPr algn="just"/>
            <a:r>
              <a:rPr lang="en-US" sz="1200" dirty="0">
                <a:latin typeface="Comic Sans MS" panose="030F0702030302020204" pitchFamily="66" charset="0"/>
                <a:ea typeface="+mj-ea"/>
                <a:cs typeface="Arshia" panose="00000400000000000000" pitchFamily="2" charset="-78"/>
              </a:rPr>
              <a:t>-Predicting whether an individual earns more than $50,000 per year is important for understanding income inequality and developing economic empowerment strategies.</a:t>
            </a:r>
          </a:p>
          <a:p>
            <a:pPr algn="just"/>
            <a:r>
              <a:rPr lang="en-US" sz="1200" dirty="0">
                <a:latin typeface="Comic Sans MS" panose="030F0702030302020204" pitchFamily="66" charset="0"/>
                <a:ea typeface="+mj-ea"/>
                <a:cs typeface="Arshia" panose="00000400000000000000" pitchFamily="2" charset="-78"/>
              </a:rPr>
              <a:t>-The dataset helps explore the relationship between demographic factors and income levels, providing insights into socioeconomic dynamics and challenges faced by different groups.</a:t>
            </a:r>
          </a:p>
          <a:p>
            <a:pPr algn="just"/>
            <a:r>
              <a:rPr lang="en-US" sz="1200" dirty="0">
                <a:latin typeface="Comic Sans MS" panose="030F0702030302020204" pitchFamily="66" charset="0"/>
                <a:ea typeface="+mj-ea"/>
                <a:cs typeface="Arshia" panose="00000400000000000000" pitchFamily="2" charset="-78"/>
              </a:rPr>
              <a:t>Challenges: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i="0" dirty="0">
              <a:solidFill>
                <a:srgbClr val="008000"/>
              </a:solidFill>
              <a:effectLst/>
              <a:latin typeface="Courier New" panose="02070309020205020404" pitchFamily="49" charset="0"/>
            </a:endParaRPr>
          </a:p>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800" b="0" i="0" u="none" strike="noStrike" baseline="0" dirty="0">
                <a:latin typeface="LinLibertineT"/>
              </a:rPr>
              <a:t>the "</a:t>
            </a:r>
            <a:r>
              <a:rPr lang="en-US" sz="1800" b="0" i="0" u="none" strike="noStrike" baseline="0" dirty="0" err="1">
                <a:latin typeface="LinLibertineT"/>
              </a:rPr>
              <a:t>fnlwgt</a:t>
            </a:r>
            <a:r>
              <a:rPr lang="en-US" sz="18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800" b="0" i="0" u="none" strike="noStrike" baseline="0" dirty="0">
                <a:latin typeface="LinLibertineT"/>
              </a:rPr>
              <a:t>Furthermore, the features "</a:t>
            </a:r>
            <a:r>
              <a:rPr lang="en-US" sz="1800" b="0" i="0" u="none" strike="noStrike" baseline="0" dirty="0" err="1">
                <a:latin typeface="LinLibertineT"/>
              </a:rPr>
              <a:t>capital.gain</a:t>
            </a:r>
            <a:r>
              <a:rPr lang="en-US" sz="1800" b="0" i="0" u="none" strike="noStrike" baseline="0" dirty="0">
                <a:latin typeface="LinLibertineT"/>
              </a:rPr>
              <a:t>" and "</a:t>
            </a:r>
            <a:r>
              <a:rPr lang="en-US" sz="1800" b="0" i="0" u="none" strike="noStrike" baseline="0" dirty="0" err="1">
                <a:latin typeface="LinLibertineT"/>
              </a:rPr>
              <a:t>capital.loss</a:t>
            </a:r>
            <a:r>
              <a:rPr lang="en-US" sz="18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r>
              <a:rPr lang="en-US" dirty="0"/>
              <a:t>© Copyright </a:t>
            </a:r>
            <a:r>
              <a:rPr lang="en-US" b="1" dirty="0"/>
              <a:t>PresentationGO.com</a:t>
            </a:r>
            <a:r>
              <a:rPr lang="en-US" dirty="0"/>
              <a:t>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tmp"/></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2</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726828" y="-247282"/>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Problem Statement, Application, and Associated Challenges</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000" dirty="0">
                <a:solidFill>
                  <a:schemeClr val="tx1"/>
                </a:solidFill>
                <a:latin typeface="Comic Sans MS" panose="030F0702030302020204" pitchFamily="66" charset="0"/>
                <a:ea typeface="+mj-ea"/>
                <a:cs typeface="Arshia" panose="00000400000000000000" pitchFamily="2" charset="-78"/>
              </a:rPr>
              <a:t>Unlocking Income Patterns: Analyzing Factors Shaping Adult Income Levels</a:t>
            </a:r>
          </a:p>
          <a:p>
            <a:pPr algn="just"/>
            <a:r>
              <a:rPr lang="en-US" sz="2000" dirty="0">
                <a:solidFill>
                  <a:schemeClr val="tx1"/>
                </a:solidFill>
                <a:latin typeface="Comic Sans MS" panose="030F0702030302020204" pitchFamily="66" charset="0"/>
                <a:ea typeface="+mj-ea"/>
                <a:cs typeface="Arshia" panose="00000400000000000000" pitchFamily="2" charset="-78"/>
              </a:rPr>
              <a:t>Income Prediction: Illuminating Inequality and Driving Economic Empowerment</a:t>
            </a:r>
          </a:p>
          <a:p>
            <a:pPr algn="just"/>
            <a:r>
              <a:rPr lang="en-US" sz="2000" dirty="0">
                <a:solidFill>
                  <a:schemeClr val="tx1"/>
                </a:solidFill>
                <a:latin typeface="Comic Sans MS" panose="030F0702030302020204" pitchFamily="66" charset="0"/>
                <a:ea typeface="+mj-ea"/>
                <a:cs typeface="Arshia" panose="00000400000000000000" pitchFamily="2" charset="-78"/>
              </a:rPr>
              <a:t>Demographic Insights: Exploring Socioeconomic Dynamics and Challenges in Income Levels</a:t>
            </a:r>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3314279" y="421500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r:embed="rId3"/>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393033" y="127793"/>
            <a:ext cx="4203031" cy="935038"/>
          </a:xfrm>
        </p:spPr>
        <p:txBody>
          <a:bodyPr>
            <a:normAutofit/>
          </a:bodyPr>
          <a:lstStyle/>
          <a:p>
            <a:pPr algn="ctr"/>
            <a:r>
              <a:rPr lang="en-US" sz="2800" b="1" dirty="0">
                <a:latin typeface="Comic Sans MS" panose="030F0702030302020204" pitchFamily="66" charset="0"/>
                <a:cs typeface="Arshia" panose="00000400000000000000" pitchFamily="2" charset="-78"/>
              </a:rPr>
              <a:t>Dataset Selection</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513349" y="1062831"/>
            <a:ext cx="8165430" cy="2366169"/>
          </a:xfrm>
        </p:spPr>
        <p:txBody>
          <a:bodyPr>
            <a:normAutofit lnSpcReduction="10000"/>
          </a:bodyPr>
          <a:lstStyle/>
          <a:p>
            <a:pPr algn="just"/>
            <a:r>
              <a:rPr lang="en-US" sz="2000" dirty="0">
                <a:latin typeface="Comic Sans MS" panose="030F0702030302020204" pitchFamily="66" charset="0"/>
                <a:ea typeface="+mj-ea"/>
                <a:cs typeface="Arshia" panose="00000400000000000000" pitchFamily="2" charset="-78"/>
              </a:rPr>
              <a:t>Adult Census Income dataset: Kaggle(48,842 instances and 15 attributes)</a:t>
            </a:r>
          </a:p>
          <a:p>
            <a:pPr algn="just"/>
            <a:r>
              <a:rPr lang="en-US" sz="2000" dirty="0">
                <a:latin typeface="Comic Sans MS" panose="030F0702030302020204" pitchFamily="66" charset="0"/>
                <a:ea typeface="+mj-ea"/>
                <a:cs typeface="Arshia" panose="00000400000000000000" pitchFamily="2" charset="-78"/>
              </a:rPr>
              <a:t>The target variable indicates income level (&lt;=50K or &gt;50K)</a:t>
            </a:r>
          </a:p>
          <a:p>
            <a:pPr algn="just"/>
            <a:r>
              <a:rPr lang="en-US" sz="2000" dirty="0">
                <a:latin typeface="Comic Sans MS" panose="030F0702030302020204" pitchFamily="66" charset="0"/>
                <a:ea typeface="+mj-ea"/>
                <a:cs typeface="Arshia" panose="00000400000000000000" pitchFamily="2" charset="-78"/>
              </a:rPr>
              <a:t>Features: age, </a:t>
            </a:r>
            <a:r>
              <a:rPr lang="en-US" sz="2000" dirty="0" err="1">
                <a:latin typeface="Comic Sans MS" panose="030F0702030302020204" pitchFamily="66" charset="0"/>
                <a:ea typeface="+mj-ea"/>
                <a:cs typeface="Arshia" panose="00000400000000000000" pitchFamily="2" charset="-78"/>
              </a:rPr>
              <a:t>workclass</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fnlwgt</a:t>
            </a:r>
            <a:r>
              <a:rPr lang="en-US" sz="2000" dirty="0">
                <a:latin typeface="Comic Sans MS" panose="030F0702030302020204" pitchFamily="66" charset="0"/>
                <a:ea typeface="+mj-ea"/>
                <a:cs typeface="Arshia" panose="00000400000000000000" pitchFamily="2" charset="-78"/>
              </a:rPr>
              <a:t>, education, education-num, marital-status, occupation, relationship, race, sex, capital-gain, capital-loss, hours-per-week, native-country, income</a:t>
            </a:r>
          </a:p>
          <a:p>
            <a:pPr algn="just"/>
            <a:endParaRPr lang="en-US" sz="2000" dirty="0">
              <a:latin typeface="Comic Sans MS" panose="030F0702030302020204" pitchFamily="66" charset="0"/>
              <a:ea typeface="+mj-ea"/>
              <a:cs typeface="Arshia" panose="00000400000000000000" pitchFamily="2" charset="-78"/>
            </a:endParaRPr>
          </a:p>
        </p:txBody>
      </p:sp>
      <p:sp>
        <p:nvSpPr>
          <p:cNvPr id="76" name="Title 3">
            <a:extLst>
              <a:ext uri="{FF2B5EF4-FFF2-40B4-BE49-F238E27FC236}">
                <a16:creationId xmlns:a16="http://schemas.microsoft.com/office/drawing/2014/main" id="{32A84D3E-11D5-A94B-0BD9-24B9D4F35382}"/>
              </a:ext>
            </a:extLst>
          </p:cNvPr>
          <p:cNvSpPr txBox="1">
            <a:spLocks/>
          </p:cNvSpPr>
          <p:nvPr/>
        </p:nvSpPr>
        <p:spPr>
          <a:xfrm>
            <a:off x="708860" y="3668587"/>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Comic Sans MS" panose="030F0702030302020204" pitchFamily="66" charset="0"/>
                <a:cs typeface="Arshia" panose="00000400000000000000" pitchFamily="2" charset="-78"/>
              </a:rPr>
              <a:t>Distribution of some numerical features</a:t>
            </a:r>
          </a:p>
        </p:txBody>
      </p:sp>
      <p:pic>
        <p:nvPicPr>
          <p:cNvPr id="80" name="Picture 79">
            <a:extLst>
              <a:ext uri="{FF2B5EF4-FFF2-40B4-BE49-F238E27FC236}">
                <a16:creationId xmlns:a16="http://schemas.microsoft.com/office/drawing/2014/main" id="{D9617363-BD91-F550-806A-CD1E98C4B7C3}"/>
              </a:ext>
            </a:extLst>
          </p:cNvPr>
          <p:cNvPicPr>
            <a:picLocks noChangeAspect="1"/>
          </p:cNvPicPr>
          <p:nvPr/>
        </p:nvPicPr>
        <p:blipFill>
          <a:blip r:embed="rId3"/>
          <a:stretch>
            <a:fillRect/>
          </a:stretch>
        </p:blipFill>
        <p:spPr>
          <a:xfrm>
            <a:off x="3608469" y="4565059"/>
            <a:ext cx="3295443" cy="1835777"/>
          </a:xfrm>
          <a:prstGeom prst="rect">
            <a:avLst/>
          </a:prstGeom>
        </p:spPr>
      </p:pic>
      <p:pic>
        <p:nvPicPr>
          <p:cNvPr id="82" name="Picture 81">
            <a:extLst>
              <a:ext uri="{FF2B5EF4-FFF2-40B4-BE49-F238E27FC236}">
                <a16:creationId xmlns:a16="http://schemas.microsoft.com/office/drawing/2014/main" id="{03025518-B994-514C-C2BD-AC9842C9C3B4}"/>
              </a:ext>
            </a:extLst>
          </p:cNvPr>
          <p:cNvPicPr>
            <a:picLocks noChangeAspect="1"/>
          </p:cNvPicPr>
          <p:nvPr/>
        </p:nvPicPr>
        <p:blipFill>
          <a:blip r:embed="rId4"/>
          <a:stretch>
            <a:fillRect/>
          </a:stretch>
        </p:blipFill>
        <p:spPr>
          <a:xfrm>
            <a:off x="708860" y="4550013"/>
            <a:ext cx="2743200" cy="1876425"/>
          </a:xfrm>
          <a:prstGeom prst="rect">
            <a:avLst/>
          </a:prstGeom>
        </p:spPr>
      </p:pic>
      <p:pic>
        <p:nvPicPr>
          <p:cNvPr id="84" name="Picture 83">
            <a:extLst>
              <a:ext uri="{FF2B5EF4-FFF2-40B4-BE49-F238E27FC236}">
                <a16:creationId xmlns:a16="http://schemas.microsoft.com/office/drawing/2014/main" id="{A17AFABD-2B90-9435-A04D-0FE28E626C8F}"/>
              </a:ext>
            </a:extLst>
          </p:cNvPr>
          <p:cNvPicPr>
            <a:picLocks noChangeAspect="1"/>
          </p:cNvPicPr>
          <p:nvPr/>
        </p:nvPicPr>
        <p:blipFill>
          <a:blip r:embed="rId5"/>
          <a:stretch>
            <a:fillRect/>
          </a:stretch>
        </p:blipFill>
        <p:spPr>
          <a:xfrm>
            <a:off x="7060321" y="4579174"/>
            <a:ext cx="2896810" cy="1807546"/>
          </a:xfrm>
          <a:prstGeom prst="rect">
            <a:avLst/>
          </a:prstGeom>
        </p:spPr>
      </p:pic>
    </p:spTree>
    <p:extLst>
      <p:ext uri="{BB962C8B-B14F-4D97-AF65-F5344CB8AC3E}">
        <p14:creationId xmlns:p14="http://schemas.microsoft.com/office/powerpoint/2010/main" val="23314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r:embed="rId11"/>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r:embed="rId12"/>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r:embed="rId13"/>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r:embed="rId14"/>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pic>
        <p:nvPicPr>
          <p:cNvPr id="340" name="Google Shape;340;g253b21ef07d_0_0"/>
          <p:cNvPicPr preferRelativeResize="0"/>
          <p:nvPr/>
        </p:nvPicPr>
        <p:blipFill>
          <a:blip r:embed="rId3">
            <a:alphaModFix/>
          </a:blip>
          <a:stretch>
            <a:fillRect/>
          </a:stretch>
        </p:blipFill>
        <p:spPr>
          <a:xfrm>
            <a:off x="217300" y="4419775"/>
            <a:ext cx="3059300" cy="2252246"/>
          </a:xfrm>
          <a:prstGeom prst="rect">
            <a:avLst/>
          </a:prstGeom>
          <a:noFill/>
          <a:ln>
            <a:noFill/>
          </a:ln>
        </p:spPr>
      </p:pic>
      <p:pic>
        <p:nvPicPr>
          <p:cNvPr id="341" name="Google Shape;341;g253b21ef07d_0_0"/>
          <p:cNvPicPr preferRelativeResize="0"/>
          <p:nvPr/>
        </p:nvPicPr>
        <p:blipFill>
          <a:blip r:embed="rId4">
            <a:alphaModFix/>
          </a:blip>
          <a:stretch>
            <a:fillRect/>
          </a:stretch>
        </p:blipFill>
        <p:spPr>
          <a:xfrm>
            <a:off x="3562558" y="4436600"/>
            <a:ext cx="2741841" cy="2149000"/>
          </a:xfrm>
          <a:prstGeom prst="rect">
            <a:avLst/>
          </a:prstGeom>
          <a:noFill/>
          <a:ln>
            <a:noFill/>
          </a:ln>
        </p:spPr>
      </p:pic>
      <p:pic>
        <p:nvPicPr>
          <p:cNvPr id="342" name="Google Shape;342;g253b21ef07d_0_0"/>
          <p:cNvPicPr preferRelativeResize="0"/>
          <p:nvPr/>
        </p:nvPicPr>
        <p:blipFill>
          <a:blip r:embed="rId5">
            <a:alphaModFix/>
          </a:blip>
          <a:stretch>
            <a:fillRect/>
          </a:stretch>
        </p:blipFill>
        <p:spPr>
          <a:xfrm>
            <a:off x="6619618" y="1457025"/>
            <a:ext cx="4950357" cy="2149000"/>
          </a:xfrm>
          <a:prstGeom prst="rect">
            <a:avLst/>
          </a:prstGeom>
          <a:noFill/>
          <a:ln>
            <a:noFill/>
          </a:ln>
        </p:spPr>
      </p:pic>
      <p:pic>
        <p:nvPicPr>
          <p:cNvPr id="343" name="Google Shape;343;g253b21ef07d_0_0"/>
          <p:cNvPicPr preferRelativeResize="0"/>
          <p:nvPr/>
        </p:nvPicPr>
        <p:blipFill>
          <a:blip r:embed="rId6">
            <a:alphaModFix/>
          </a:blip>
          <a:stretch>
            <a:fillRect/>
          </a:stretch>
        </p:blipFill>
        <p:spPr>
          <a:xfrm>
            <a:off x="6611017" y="4112700"/>
            <a:ext cx="5068808" cy="225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1620</TotalTime>
  <Words>1280</Words>
  <Application>Microsoft Office PowerPoint</Application>
  <PresentationFormat>Widescreen</PresentationFormat>
  <Paragraphs>118</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Problem Statement, Application, and Associated Challenges</vt:lpstr>
      <vt:lpstr>Dataset Selection</vt:lpstr>
      <vt:lpstr>Expectations and Goals</vt:lpstr>
      <vt:lpstr>Supervised Learning:  Decision Tree classification</vt:lpstr>
      <vt:lpstr>Supervised Learning:  Classification with a deep learning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Nastaran Naseri</cp:lastModifiedBy>
  <cp:revision>202</cp:revision>
  <dcterms:created xsi:type="dcterms:W3CDTF">2023-04-15T15:33:42Z</dcterms:created>
  <dcterms:modified xsi:type="dcterms:W3CDTF">2023-06-20T16:51:43Z</dcterms:modified>
  <cp:category>Templates</cp:category>
</cp:coreProperties>
</file>