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3"/>
  </p:notesMasterIdLst>
  <p:sldIdLst>
    <p:sldId id="349" r:id="rId3"/>
    <p:sldId id="379" r:id="rId4"/>
    <p:sldId id="380" r:id="rId5"/>
    <p:sldId id="377" r:id="rId6"/>
    <p:sldId id="381" r:id="rId7"/>
    <p:sldId id="360" r:id="rId8"/>
    <p:sldId id="378" r:id="rId9"/>
    <p:sldId id="261" r:id="rId10"/>
    <p:sldId id="382" r:id="rId11"/>
    <p:sldId id="34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F"/>
    <a:srgbClr val="C13018"/>
    <a:srgbClr val="CC9B00"/>
    <a:srgbClr val="4CC1EF"/>
    <a:srgbClr val="2FF563"/>
    <a:srgbClr val="BF0165"/>
    <a:srgbClr val="EF5FE5"/>
    <a:srgbClr val="007033"/>
    <a:srgbClr val="863D0C"/>
    <a:srgbClr val="F58A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59" autoAdjust="0"/>
    <p:restoredTop sz="93506" autoAdjust="0"/>
  </p:normalViewPr>
  <p:slideViewPr>
    <p:cSldViewPr snapToGrid="0">
      <p:cViewPr>
        <p:scale>
          <a:sx n="70" d="100"/>
          <a:sy n="70" d="100"/>
        </p:scale>
        <p:origin x="7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2ECFD-7935-C44E-B4E8-10D7B0C409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94658F79-AA86-7A43-B4D0-29FF79958936}">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Patterns</a:t>
          </a:r>
          <a:endParaRPr lang="en-GB" dirty="0"/>
        </a:p>
      </dgm:t>
    </dgm:pt>
    <dgm:pt modelId="{9D1F1708-4BCD-9D4E-94CE-281F7EC9E68B}" type="parTrans" cxnId="{7A601D28-5B8F-1644-BF6F-C8421E98D142}">
      <dgm:prSet/>
      <dgm:spPr/>
      <dgm:t>
        <a:bodyPr/>
        <a:lstStyle/>
        <a:p>
          <a:endParaRPr lang="en-GB"/>
        </a:p>
      </dgm:t>
    </dgm:pt>
    <dgm:pt modelId="{49C4B526-2B7B-DE43-AD6B-56A5EB1C1563}" type="sibTrans" cxnId="{7A601D28-5B8F-1644-BF6F-C8421E98D142}">
      <dgm:prSet/>
      <dgm:spPr/>
      <dgm:t>
        <a:bodyPr/>
        <a:lstStyle/>
        <a:p>
          <a:endParaRPr lang="en-GB"/>
        </a:p>
      </dgm:t>
    </dgm:pt>
    <dgm:pt modelId="{7E09BA94-69DD-3740-985F-5FEAAF425051}">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Prediction</a:t>
          </a:r>
          <a:endParaRPr lang="en-GB" dirty="0"/>
        </a:p>
      </dgm:t>
    </dgm:pt>
    <dgm:pt modelId="{108852F6-6C1F-8F4B-A0FF-893AD419BA9A}" type="parTrans" cxnId="{E1DD4683-1BB3-5546-AA80-0D55E2756489}">
      <dgm:prSet/>
      <dgm:spPr/>
      <dgm:t>
        <a:bodyPr/>
        <a:lstStyle/>
        <a:p>
          <a:endParaRPr lang="en-GB"/>
        </a:p>
      </dgm:t>
    </dgm:pt>
    <dgm:pt modelId="{B7478BC4-4329-414C-9F1B-27BA6172BD73}" type="sibTrans" cxnId="{E1DD4683-1BB3-5546-AA80-0D55E2756489}">
      <dgm:prSet/>
      <dgm:spPr/>
      <dgm:t>
        <a:bodyPr/>
        <a:lstStyle/>
        <a:p>
          <a:endParaRPr lang="en-GB"/>
        </a:p>
      </dgm:t>
    </dgm:pt>
    <dgm:pt modelId="{D7D838F9-3E7B-1348-90F6-64B0AAFD33EE}">
      <dgm:prSet phldrT="[Text]"/>
      <dgm:spPr/>
      <dgm:t>
        <a:bodyPr/>
        <a:lstStyle/>
        <a:p>
          <a:pPr>
            <a:buFont typeface="+mj-lt"/>
            <a:buNone/>
          </a:pPr>
          <a:r>
            <a:rPr lang="en-GB" b="0" i="0" dirty="0"/>
            <a:t>Lighting Up Inequality &amp; Empowerment</a:t>
          </a:r>
          <a:endParaRPr lang="en-GB" dirty="0"/>
        </a:p>
      </dgm:t>
    </dgm:pt>
    <dgm:pt modelId="{3585C632-8E18-B44D-B146-CE4380D634EB}" type="parTrans" cxnId="{EE858111-A635-DE4B-9781-D782707E3160}">
      <dgm:prSet/>
      <dgm:spPr/>
      <dgm:t>
        <a:bodyPr/>
        <a:lstStyle/>
        <a:p>
          <a:endParaRPr lang="en-GB"/>
        </a:p>
      </dgm:t>
    </dgm:pt>
    <dgm:pt modelId="{544A751B-61C0-8B45-8592-74E83C7A694E}" type="sibTrans" cxnId="{EE858111-A635-DE4B-9781-D782707E3160}">
      <dgm:prSet/>
      <dgm:spPr/>
      <dgm:t>
        <a:bodyPr/>
        <a:lstStyle/>
        <a:p>
          <a:endParaRPr lang="en-GB"/>
        </a:p>
      </dgm:t>
    </dgm:pt>
    <dgm:pt modelId="{2CAAEA0B-F825-A34F-8673-706860AAB33C}">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Demographic Insights</a:t>
          </a:r>
          <a:endParaRPr lang="en-GB" dirty="0"/>
        </a:p>
      </dgm:t>
    </dgm:pt>
    <dgm:pt modelId="{6AC3CF5B-ACE7-5045-9376-2B8E19923569}" type="parTrans" cxnId="{92EB072F-293E-7A42-BD27-72DD550CA33D}">
      <dgm:prSet/>
      <dgm:spPr/>
      <dgm:t>
        <a:bodyPr/>
        <a:lstStyle/>
        <a:p>
          <a:endParaRPr lang="en-GB"/>
        </a:p>
      </dgm:t>
    </dgm:pt>
    <dgm:pt modelId="{DD69B42D-F9EB-3640-B66D-79DD1B649E42}" type="sibTrans" cxnId="{92EB072F-293E-7A42-BD27-72DD550CA33D}">
      <dgm:prSet/>
      <dgm:spPr/>
      <dgm:t>
        <a:bodyPr/>
        <a:lstStyle/>
        <a:p>
          <a:endParaRPr lang="en-GB"/>
        </a:p>
      </dgm:t>
    </dgm:pt>
    <dgm:pt modelId="{A2E33774-D224-2C4D-A186-6519CFDF99D3}">
      <dgm:prSet phldrT="[Text]"/>
      <dgm:spPr/>
      <dgm:t>
        <a:bodyPr/>
        <a:lstStyle/>
        <a:p>
          <a:pPr>
            <a:buFont typeface="+mj-lt"/>
            <a:buNone/>
          </a:pPr>
          <a:r>
            <a:rPr lang="en-GB" b="0" i="0" dirty="0"/>
            <a:t>Probing Socioeconomic Dynamics</a:t>
          </a:r>
          <a:endParaRPr lang="en-GB" dirty="0"/>
        </a:p>
      </dgm:t>
    </dgm:pt>
    <dgm:pt modelId="{75C1AB96-1F20-DE4E-AABA-94784041462D}" type="parTrans" cxnId="{ECD7DD51-A0B9-5E44-9C60-07550E0664D8}">
      <dgm:prSet/>
      <dgm:spPr/>
      <dgm:t>
        <a:bodyPr/>
        <a:lstStyle/>
        <a:p>
          <a:endParaRPr lang="en-GB"/>
        </a:p>
      </dgm:t>
    </dgm:pt>
    <dgm:pt modelId="{6BB0CE83-8751-FB45-AD0E-63E1A914AC32}" type="sibTrans" cxnId="{ECD7DD51-A0B9-5E44-9C60-07550E0664D8}">
      <dgm:prSet/>
      <dgm:spPr/>
      <dgm:t>
        <a:bodyPr/>
        <a:lstStyle/>
        <a:p>
          <a:endParaRPr lang="en-GB"/>
        </a:p>
      </dgm:t>
    </dgm:pt>
    <dgm:pt modelId="{DAF09248-DC19-F14E-B9FC-89B2B8C32A45}">
      <dgm:prSet/>
      <dgm:spPr/>
      <dgm:t>
        <a:bodyPr/>
        <a:lstStyle/>
        <a:p>
          <a:pPr rtl="0"/>
          <a:endParaRPr lang="en-NO" dirty="0"/>
        </a:p>
      </dgm:t>
    </dgm:pt>
    <dgm:pt modelId="{9CF9658F-DF9B-B541-9BC1-A2EFE0F5C5F4}" type="parTrans" cxnId="{274264E3-0DDE-AA41-89B0-356C647D0F06}">
      <dgm:prSet/>
      <dgm:spPr/>
      <dgm:t>
        <a:bodyPr/>
        <a:lstStyle/>
        <a:p>
          <a:endParaRPr lang="en-GB"/>
        </a:p>
      </dgm:t>
    </dgm:pt>
    <dgm:pt modelId="{E313F5B1-771B-7448-B81C-163B6CD4EF96}" type="sibTrans" cxnId="{274264E3-0DDE-AA41-89B0-356C647D0F06}">
      <dgm:prSet/>
      <dgm:spPr/>
      <dgm:t>
        <a:bodyPr/>
        <a:lstStyle/>
        <a:p>
          <a:endParaRPr lang="en-GB"/>
        </a:p>
      </dgm:t>
    </dgm:pt>
    <dgm:pt modelId="{5EA931B8-FF8E-5C4C-8776-CB4C75A97135}">
      <dgm:prSet phldrT="[Text]"/>
      <dgm:spPr/>
      <dgm:t>
        <a:bodyPr/>
        <a:lstStyle/>
        <a:p>
          <a:pPr>
            <a:buFont typeface="+mj-lt"/>
            <a:buNone/>
          </a:pPr>
          <a:r>
            <a:rPr lang="en-GB" b="0" i="0" dirty="0"/>
            <a:t>Dissecting Adult Income Factors</a:t>
          </a:r>
          <a:endParaRPr lang="en-GB" dirty="0"/>
        </a:p>
      </dgm:t>
    </dgm:pt>
    <dgm:pt modelId="{D4EAED0B-D030-1747-9A19-0E35E77F6584}" type="sibTrans" cxnId="{3A900566-E819-C341-A7E4-823EA04D88DE}">
      <dgm:prSet/>
      <dgm:spPr/>
      <dgm:t>
        <a:bodyPr/>
        <a:lstStyle/>
        <a:p>
          <a:endParaRPr lang="en-GB"/>
        </a:p>
      </dgm:t>
    </dgm:pt>
    <dgm:pt modelId="{F1C03D0F-5DFC-8E42-985D-F2FECE0E4317}" type="parTrans" cxnId="{3A900566-E819-C341-A7E4-823EA04D88DE}">
      <dgm:prSet/>
      <dgm:spPr/>
      <dgm:t>
        <a:bodyPr/>
        <a:lstStyle/>
        <a:p>
          <a:endParaRPr lang="en-GB"/>
        </a:p>
      </dgm:t>
    </dgm:pt>
    <dgm:pt modelId="{D4EC1D79-F10E-BC43-8DDF-9B516845C539}" type="pres">
      <dgm:prSet presAssocID="{2C12ECFD-7935-C44E-B4E8-10D7B0C409B0}" presName="linearFlow" presStyleCnt="0">
        <dgm:presLayoutVars>
          <dgm:dir/>
          <dgm:animLvl val="lvl"/>
          <dgm:resizeHandles val="exact"/>
        </dgm:presLayoutVars>
      </dgm:prSet>
      <dgm:spPr/>
    </dgm:pt>
    <dgm:pt modelId="{8939EAEA-0E9B-B840-97A1-AFE2194AF955}" type="pres">
      <dgm:prSet presAssocID="{94658F79-AA86-7A43-B4D0-29FF79958936}" presName="composite" presStyleCnt="0"/>
      <dgm:spPr/>
    </dgm:pt>
    <dgm:pt modelId="{106407A0-9EE3-904A-84EC-947E4379E3E9}" type="pres">
      <dgm:prSet presAssocID="{94658F79-AA86-7A43-B4D0-29FF79958936}" presName="parentText" presStyleLbl="alignNode1" presStyleIdx="0" presStyleCnt="3">
        <dgm:presLayoutVars>
          <dgm:chMax val="1"/>
          <dgm:bulletEnabled val="1"/>
        </dgm:presLayoutVars>
      </dgm:prSet>
      <dgm:spPr/>
    </dgm:pt>
    <dgm:pt modelId="{467473C6-7809-0246-9E9C-2912F664DD2D}" type="pres">
      <dgm:prSet presAssocID="{94658F79-AA86-7A43-B4D0-29FF79958936}" presName="descendantText" presStyleLbl="alignAcc1" presStyleIdx="0" presStyleCnt="3">
        <dgm:presLayoutVars>
          <dgm:bulletEnabled val="1"/>
        </dgm:presLayoutVars>
      </dgm:prSet>
      <dgm:spPr/>
    </dgm:pt>
    <dgm:pt modelId="{3294FB35-752D-1D48-B1D1-FAEC1AC30A0C}" type="pres">
      <dgm:prSet presAssocID="{49C4B526-2B7B-DE43-AD6B-56A5EB1C1563}" presName="sp" presStyleCnt="0"/>
      <dgm:spPr/>
    </dgm:pt>
    <dgm:pt modelId="{48386413-9D9C-F246-8C5A-2BABC59ED49F}" type="pres">
      <dgm:prSet presAssocID="{7E09BA94-69DD-3740-985F-5FEAAF425051}" presName="composite" presStyleCnt="0"/>
      <dgm:spPr/>
    </dgm:pt>
    <dgm:pt modelId="{13BBB54E-F4A4-FF46-918F-AB8F405FFEA1}" type="pres">
      <dgm:prSet presAssocID="{7E09BA94-69DD-3740-985F-5FEAAF425051}" presName="parentText" presStyleLbl="alignNode1" presStyleIdx="1" presStyleCnt="3">
        <dgm:presLayoutVars>
          <dgm:chMax val="1"/>
          <dgm:bulletEnabled val="1"/>
        </dgm:presLayoutVars>
      </dgm:prSet>
      <dgm:spPr/>
    </dgm:pt>
    <dgm:pt modelId="{A82E2351-2FAC-F743-8242-0E1180BDED0A}" type="pres">
      <dgm:prSet presAssocID="{7E09BA94-69DD-3740-985F-5FEAAF425051}" presName="descendantText" presStyleLbl="alignAcc1" presStyleIdx="1" presStyleCnt="3">
        <dgm:presLayoutVars>
          <dgm:bulletEnabled val="1"/>
        </dgm:presLayoutVars>
      </dgm:prSet>
      <dgm:spPr/>
    </dgm:pt>
    <dgm:pt modelId="{9198FB29-61B5-C841-8084-5B44F322DFB1}" type="pres">
      <dgm:prSet presAssocID="{B7478BC4-4329-414C-9F1B-27BA6172BD73}" presName="sp" presStyleCnt="0"/>
      <dgm:spPr/>
    </dgm:pt>
    <dgm:pt modelId="{5923615C-EA8C-B44B-8644-984979EE833C}" type="pres">
      <dgm:prSet presAssocID="{2CAAEA0B-F825-A34F-8673-706860AAB33C}" presName="composite" presStyleCnt="0"/>
      <dgm:spPr/>
    </dgm:pt>
    <dgm:pt modelId="{8764A0F8-3634-1449-8D93-208EE1F296F0}" type="pres">
      <dgm:prSet presAssocID="{2CAAEA0B-F825-A34F-8673-706860AAB33C}" presName="parentText" presStyleLbl="alignNode1" presStyleIdx="2" presStyleCnt="3">
        <dgm:presLayoutVars>
          <dgm:chMax val="1"/>
          <dgm:bulletEnabled val="1"/>
        </dgm:presLayoutVars>
      </dgm:prSet>
      <dgm:spPr/>
    </dgm:pt>
    <dgm:pt modelId="{0E5FEC16-B61E-B145-BFAB-D1039B5F7697}" type="pres">
      <dgm:prSet presAssocID="{2CAAEA0B-F825-A34F-8673-706860AAB33C}" presName="descendantText" presStyleLbl="alignAcc1" presStyleIdx="2" presStyleCnt="3">
        <dgm:presLayoutVars>
          <dgm:bulletEnabled val="1"/>
        </dgm:presLayoutVars>
      </dgm:prSet>
      <dgm:spPr/>
    </dgm:pt>
  </dgm:ptLst>
  <dgm:cxnLst>
    <dgm:cxn modelId="{D6DC5009-63EF-6F43-B31D-24179BCFC10C}" type="presOf" srcId="{7E09BA94-69DD-3740-985F-5FEAAF425051}" destId="{13BBB54E-F4A4-FF46-918F-AB8F405FFEA1}" srcOrd="0" destOrd="0" presId="urn:microsoft.com/office/officeart/2005/8/layout/chevron2"/>
    <dgm:cxn modelId="{BF23460B-14AF-4F40-AB14-48D3B6C4CAB0}" type="presOf" srcId="{94658F79-AA86-7A43-B4D0-29FF79958936}" destId="{106407A0-9EE3-904A-84EC-947E4379E3E9}" srcOrd="0" destOrd="0" presId="urn:microsoft.com/office/officeart/2005/8/layout/chevron2"/>
    <dgm:cxn modelId="{EE858111-A635-DE4B-9781-D782707E3160}" srcId="{7E09BA94-69DD-3740-985F-5FEAAF425051}" destId="{D7D838F9-3E7B-1348-90F6-64B0AAFD33EE}" srcOrd="0" destOrd="0" parTransId="{3585C632-8E18-B44D-B146-CE4380D634EB}" sibTransId="{544A751B-61C0-8B45-8592-74E83C7A694E}"/>
    <dgm:cxn modelId="{2C03BF22-1C1A-E84A-A64D-B62B255AB0AD}" type="presOf" srcId="{DAF09248-DC19-F14E-B9FC-89B2B8C32A45}" destId="{A82E2351-2FAC-F743-8242-0E1180BDED0A}" srcOrd="0" destOrd="1" presId="urn:microsoft.com/office/officeart/2005/8/layout/chevron2"/>
    <dgm:cxn modelId="{7A601D28-5B8F-1644-BF6F-C8421E98D142}" srcId="{2C12ECFD-7935-C44E-B4E8-10D7B0C409B0}" destId="{94658F79-AA86-7A43-B4D0-29FF79958936}" srcOrd="0" destOrd="0" parTransId="{9D1F1708-4BCD-9D4E-94CE-281F7EC9E68B}" sibTransId="{49C4B526-2B7B-DE43-AD6B-56A5EB1C1563}"/>
    <dgm:cxn modelId="{92EB072F-293E-7A42-BD27-72DD550CA33D}" srcId="{2C12ECFD-7935-C44E-B4E8-10D7B0C409B0}" destId="{2CAAEA0B-F825-A34F-8673-706860AAB33C}" srcOrd="2" destOrd="0" parTransId="{6AC3CF5B-ACE7-5045-9376-2B8E19923569}" sibTransId="{DD69B42D-F9EB-3640-B66D-79DD1B649E42}"/>
    <dgm:cxn modelId="{43379E30-2B7E-1343-82CF-66E6391C6BDC}" type="presOf" srcId="{D7D838F9-3E7B-1348-90F6-64B0AAFD33EE}" destId="{A82E2351-2FAC-F743-8242-0E1180BDED0A}" srcOrd="0" destOrd="0" presId="urn:microsoft.com/office/officeart/2005/8/layout/chevron2"/>
    <dgm:cxn modelId="{3A900566-E819-C341-A7E4-823EA04D88DE}" srcId="{94658F79-AA86-7A43-B4D0-29FF79958936}" destId="{5EA931B8-FF8E-5C4C-8776-CB4C75A97135}" srcOrd="0" destOrd="0" parTransId="{F1C03D0F-5DFC-8E42-985D-F2FECE0E4317}" sibTransId="{D4EAED0B-D030-1747-9A19-0E35E77F6584}"/>
    <dgm:cxn modelId="{ECD7DD51-A0B9-5E44-9C60-07550E0664D8}" srcId="{2CAAEA0B-F825-A34F-8673-706860AAB33C}" destId="{A2E33774-D224-2C4D-A186-6519CFDF99D3}" srcOrd="0" destOrd="0" parTransId="{75C1AB96-1F20-DE4E-AABA-94784041462D}" sibTransId="{6BB0CE83-8751-FB45-AD0E-63E1A914AC32}"/>
    <dgm:cxn modelId="{E1DD4683-1BB3-5546-AA80-0D55E2756489}" srcId="{2C12ECFD-7935-C44E-B4E8-10D7B0C409B0}" destId="{7E09BA94-69DD-3740-985F-5FEAAF425051}" srcOrd="1" destOrd="0" parTransId="{108852F6-6C1F-8F4B-A0FF-893AD419BA9A}" sibTransId="{B7478BC4-4329-414C-9F1B-27BA6172BD73}"/>
    <dgm:cxn modelId="{66B6CDAC-5601-144C-9860-5C3CE929B294}" type="presOf" srcId="{2C12ECFD-7935-C44E-B4E8-10D7B0C409B0}" destId="{D4EC1D79-F10E-BC43-8DDF-9B516845C539}" srcOrd="0" destOrd="0" presId="urn:microsoft.com/office/officeart/2005/8/layout/chevron2"/>
    <dgm:cxn modelId="{4B283BC6-23DC-924F-A4C9-2FCD97163817}" type="presOf" srcId="{A2E33774-D224-2C4D-A186-6519CFDF99D3}" destId="{0E5FEC16-B61E-B145-BFAB-D1039B5F7697}" srcOrd="0" destOrd="0" presId="urn:microsoft.com/office/officeart/2005/8/layout/chevron2"/>
    <dgm:cxn modelId="{92ACBDD6-BF26-9C47-9925-1BFE1C16B097}" type="presOf" srcId="{2CAAEA0B-F825-A34F-8673-706860AAB33C}" destId="{8764A0F8-3634-1449-8D93-208EE1F296F0}" srcOrd="0" destOrd="0" presId="urn:microsoft.com/office/officeart/2005/8/layout/chevron2"/>
    <dgm:cxn modelId="{274264E3-0DDE-AA41-89B0-356C647D0F06}" srcId="{7E09BA94-69DD-3740-985F-5FEAAF425051}" destId="{DAF09248-DC19-F14E-B9FC-89B2B8C32A45}" srcOrd="1" destOrd="0" parTransId="{9CF9658F-DF9B-B541-9BC1-A2EFE0F5C5F4}" sibTransId="{E313F5B1-771B-7448-B81C-163B6CD4EF96}"/>
    <dgm:cxn modelId="{F4EA32F1-20D1-A947-8ACB-220D8D47433D}" type="presOf" srcId="{5EA931B8-FF8E-5C4C-8776-CB4C75A97135}" destId="{467473C6-7809-0246-9E9C-2912F664DD2D}" srcOrd="0" destOrd="0" presId="urn:microsoft.com/office/officeart/2005/8/layout/chevron2"/>
    <dgm:cxn modelId="{4ADF96A3-1B19-0446-B843-3302737659B1}" type="presParOf" srcId="{D4EC1D79-F10E-BC43-8DDF-9B516845C539}" destId="{8939EAEA-0E9B-B840-97A1-AFE2194AF955}" srcOrd="0" destOrd="0" presId="urn:microsoft.com/office/officeart/2005/8/layout/chevron2"/>
    <dgm:cxn modelId="{C488E891-7014-EA48-87DA-0B0622B56A84}" type="presParOf" srcId="{8939EAEA-0E9B-B840-97A1-AFE2194AF955}" destId="{106407A0-9EE3-904A-84EC-947E4379E3E9}" srcOrd="0" destOrd="0" presId="urn:microsoft.com/office/officeart/2005/8/layout/chevron2"/>
    <dgm:cxn modelId="{3C4918BC-EF86-D44B-8D4E-828FF76A8E40}" type="presParOf" srcId="{8939EAEA-0E9B-B840-97A1-AFE2194AF955}" destId="{467473C6-7809-0246-9E9C-2912F664DD2D}" srcOrd="1" destOrd="0" presId="urn:microsoft.com/office/officeart/2005/8/layout/chevron2"/>
    <dgm:cxn modelId="{A3FC265B-1F38-1A48-83DC-68AE1FD52F82}" type="presParOf" srcId="{D4EC1D79-F10E-BC43-8DDF-9B516845C539}" destId="{3294FB35-752D-1D48-B1D1-FAEC1AC30A0C}" srcOrd="1" destOrd="0" presId="urn:microsoft.com/office/officeart/2005/8/layout/chevron2"/>
    <dgm:cxn modelId="{505E7026-D1CB-5D4E-93C9-48B6B6ED3F88}" type="presParOf" srcId="{D4EC1D79-F10E-BC43-8DDF-9B516845C539}" destId="{48386413-9D9C-F246-8C5A-2BABC59ED49F}" srcOrd="2" destOrd="0" presId="urn:microsoft.com/office/officeart/2005/8/layout/chevron2"/>
    <dgm:cxn modelId="{DED46C06-DEF8-AA4D-86BE-83BCF07E86CA}" type="presParOf" srcId="{48386413-9D9C-F246-8C5A-2BABC59ED49F}" destId="{13BBB54E-F4A4-FF46-918F-AB8F405FFEA1}" srcOrd="0" destOrd="0" presId="urn:microsoft.com/office/officeart/2005/8/layout/chevron2"/>
    <dgm:cxn modelId="{E53FD80F-97A8-1349-B4AB-72E191885B23}" type="presParOf" srcId="{48386413-9D9C-F246-8C5A-2BABC59ED49F}" destId="{A82E2351-2FAC-F743-8242-0E1180BDED0A}" srcOrd="1" destOrd="0" presId="urn:microsoft.com/office/officeart/2005/8/layout/chevron2"/>
    <dgm:cxn modelId="{31839A7A-0ACE-294A-83C9-57096C606D4F}" type="presParOf" srcId="{D4EC1D79-F10E-BC43-8DDF-9B516845C539}" destId="{9198FB29-61B5-C841-8084-5B44F322DFB1}" srcOrd="3" destOrd="0" presId="urn:microsoft.com/office/officeart/2005/8/layout/chevron2"/>
    <dgm:cxn modelId="{D91AA002-40AD-9D4B-A377-8F97CCFCA9C0}" type="presParOf" srcId="{D4EC1D79-F10E-BC43-8DDF-9B516845C539}" destId="{5923615C-EA8C-B44B-8644-984979EE833C}" srcOrd="4" destOrd="0" presId="urn:microsoft.com/office/officeart/2005/8/layout/chevron2"/>
    <dgm:cxn modelId="{52A152FE-6D63-7349-B4F4-039E8F3300ED}" type="presParOf" srcId="{5923615C-EA8C-B44B-8644-984979EE833C}" destId="{8764A0F8-3634-1449-8D93-208EE1F296F0}" srcOrd="0" destOrd="0" presId="urn:microsoft.com/office/officeart/2005/8/layout/chevron2"/>
    <dgm:cxn modelId="{80006944-BC5A-2D4B-9C2A-BE5A35728DC7}" type="presParOf" srcId="{5923615C-EA8C-B44B-8644-984979EE833C}" destId="{0E5FEC16-B61E-B145-BFAB-D1039B5F769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09F7A8-DF9C-F647-8A07-9EEF2E51F149}"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GB"/>
        </a:p>
      </dgm:t>
    </dgm:pt>
    <dgm:pt modelId="{F0A33C00-8F72-964B-B2BB-E26773E56557}">
      <dgm:prSet phldrT="[Text]"/>
      <dgm:spPr/>
      <dgm:t>
        <a:bodyPr/>
        <a:lstStyle/>
        <a:p>
          <a:r>
            <a:rPr lang="en-US" dirty="0">
              <a:latin typeface="Comic Sans MS" panose="030F0702030302020204" pitchFamily="66" charset="0"/>
              <a:ea typeface="+mj-ea"/>
              <a:cs typeface="Arshia" panose="00000400000000000000" pitchFamily="2" charset="-78"/>
            </a:rPr>
            <a:t>Adult Census Income dataset</a:t>
          </a:r>
          <a:endParaRPr lang="en-GB" dirty="0"/>
        </a:p>
      </dgm:t>
    </dgm:pt>
    <dgm:pt modelId="{0F368DDF-4D4F-BB4B-BBA3-E4FD653BDAF8}" type="parTrans" cxnId="{A1AF5A26-DC4E-9649-A3EB-20A9CEA38470}">
      <dgm:prSet/>
      <dgm:spPr/>
      <dgm:t>
        <a:bodyPr/>
        <a:lstStyle/>
        <a:p>
          <a:endParaRPr lang="en-GB"/>
        </a:p>
      </dgm:t>
    </dgm:pt>
    <dgm:pt modelId="{2F1305DC-0B8A-7146-A8EC-B70D87FEB46D}" type="sibTrans" cxnId="{A1AF5A26-DC4E-9649-A3EB-20A9CEA38470}">
      <dgm:prSet/>
      <dgm:spPr/>
      <dgm:t>
        <a:bodyPr/>
        <a:lstStyle/>
        <a:p>
          <a:endParaRPr lang="en-GB"/>
        </a:p>
      </dgm:t>
    </dgm:pt>
    <dgm:pt modelId="{102F201C-C696-5A43-938B-2F01A89EC4A2}">
      <dgm:prSet phldrT="[Text]" custT="1"/>
      <dgm:spPr/>
      <dgm:t>
        <a:bodyPr/>
        <a:lstStyle/>
        <a:p>
          <a:r>
            <a:rPr lang="en-US" sz="1400" dirty="0">
              <a:latin typeface="Comic Sans MS" panose="030F0702030302020204" pitchFamily="66" charset="0"/>
              <a:ea typeface="+mj-ea"/>
              <a:cs typeface="Arshia" panose="00000400000000000000" pitchFamily="2" charset="-78"/>
            </a:rPr>
            <a:t>Kaggle(48,842 instances and 15 attributes)</a:t>
          </a:r>
          <a:endParaRPr lang="en-GB" sz="1400" dirty="0"/>
        </a:p>
      </dgm:t>
    </dgm:pt>
    <dgm:pt modelId="{DFF8EC5F-79B4-904D-BB94-FED363DA7EDC}" type="parTrans" cxnId="{1623EEA0-F265-1746-B934-9736454CCDD7}">
      <dgm:prSet/>
      <dgm:spPr/>
      <dgm:t>
        <a:bodyPr/>
        <a:lstStyle/>
        <a:p>
          <a:endParaRPr lang="en-GB"/>
        </a:p>
      </dgm:t>
    </dgm:pt>
    <dgm:pt modelId="{8254DC9E-A875-BC42-9DA2-226C8AC83106}" type="sibTrans" cxnId="{1623EEA0-F265-1746-B934-9736454CCDD7}">
      <dgm:prSet/>
      <dgm:spPr/>
      <dgm:t>
        <a:bodyPr/>
        <a:lstStyle/>
        <a:p>
          <a:endParaRPr lang="en-GB"/>
        </a:p>
      </dgm:t>
    </dgm:pt>
    <dgm:pt modelId="{3CB8E34E-003A-504D-BB5F-9D87D487BD62}">
      <dgm:prSet phldrT="[Text]"/>
      <dgm:spPr/>
      <dgm:t>
        <a:bodyPr/>
        <a:lstStyle/>
        <a:p>
          <a:r>
            <a:rPr lang="en-US" dirty="0">
              <a:latin typeface="Comic Sans MS" panose="030F0702030302020204" pitchFamily="66" charset="0"/>
              <a:ea typeface="+mj-ea"/>
              <a:cs typeface="Arshia" panose="00000400000000000000" pitchFamily="2" charset="-78"/>
            </a:rPr>
            <a:t>target variable</a:t>
          </a:r>
          <a:endParaRPr lang="en-GB" dirty="0"/>
        </a:p>
      </dgm:t>
    </dgm:pt>
    <dgm:pt modelId="{333A4BC8-0098-BC4E-ADF0-2AE2EF86777E}" type="parTrans" cxnId="{40F69CBA-6C42-0347-81B5-41AF16CECA17}">
      <dgm:prSet/>
      <dgm:spPr/>
      <dgm:t>
        <a:bodyPr/>
        <a:lstStyle/>
        <a:p>
          <a:endParaRPr lang="en-GB"/>
        </a:p>
      </dgm:t>
    </dgm:pt>
    <dgm:pt modelId="{65EC1FE9-DE53-FC4C-9B7A-0C09992316A5}" type="sibTrans" cxnId="{40F69CBA-6C42-0347-81B5-41AF16CECA17}">
      <dgm:prSet/>
      <dgm:spPr/>
      <dgm:t>
        <a:bodyPr/>
        <a:lstStyle/>
        <a:p>
          <a:endParaRPr lang="en-GB"/>
        </a:p>
      </dgm:t>
    </dgm:pt>
    <dgm:pt modelId="{E367D378-21CA-D747-8226-584A780A0753}">
      <dgm:prSet phldrT="[Text]" custT="1"/>
      <dgm:spPr/>
      <dgm:t>
        <a:bodyPr/>
        <a:lstStyle/>
        <a:p>
          <a:r>
            <a:rPr lang="en-US" sz="1400" dirty="0">
              <a:latin typeface="Comic Sans MS" panose="030F0702030302020204" pitchFamily="66" charset="0"/>
              <a:ea typeface="+mj-ea"/>
              <a:cs typeface="Arshia" panose="00000400000000000000" pitchFamily="2" charset="-78"/>
            </a:rPr>
            <a:t>indicates income level (&lt;=50K or &gt;50K)</a:t>
          </a:r>
          <a:endParaRPr lang="en-GB" sz="1400" dirty="0"/>
        </a:p>
      </dgm:t>
    </dgm:pt>
    <dgm:pt modelId="{18821932-BD08-9E4C-812A-0D77D82603E6}" type="parTrans" cxnId="{F0E5CBBF-91C0-694D-962C-BC9D06FEC685}">
      <dgm:prSet/>
      <dgm:spPr/>
      <dgm:t>
        <a:bodyPr/>
        <a:lstStyle/>
        <a:p>
          <a:endParaRPr lang="en-GB"/>
        </a:p>
      </dgm:t>
    </dgm:pt>
    <dgm:pt modelId="{890D2BA5-BC88-E54D-8F94-AB8616C1B4DD}" type="sibTrans" cxnId="{F0E5CBBF-91C0-694D-962C-BC9D06FEC685}">
      <dgm:prSet/>
      <dgm:spPr/>
      <dgm:t>
        <a:bodyPr/>
        <a:lstStyle/>
        <a:p>
          <a:endParaRPr lang="en-GB"/>
        </a:p>
      </dgm:t>
    </dgm:pt>
    <dgm:pt modelId="{29E60E1E-CF67-5545-B777-3381CE8A0B94}">
      <dgm:prSet phldrT="[Text]"/>
      <dgm:spPr/>
      <dgm:t>
        <a:bodyPr/>
        <a:lstStyle/>
        <a:p>
          <a:r>
            <a:rPr lang="en-US" dirty="0">
              <a:latin typeface="Comic Sans MS" panose="030F0702030302020204" pitchFamily="66" charset="0"/>
              <a:ea typeface="+mj-ea"/>
              <a:cs typeface="Arshia" panose="00000400000000000000" pitchFamily="2" charset="-78"/>
            </a:rPr>
            <a:t>Features</a:t>
          </a:r>
          <a:endParaRPr lang="en-GB" dirty="0"/>
        </a:p>
      </dgm:t>
    </dgm:pt>
    <dgm:pt modelId="{7475ECA2-8752-3446-8B34-85E1105FA2BD}" type="parTrans" cxnId="{42F5B43D-35B3-ED48-89D8-ED60C8D19686}">
      <dgm:prSet/>
      <dgm:spPr/>
      <dgm:t>
        <a:bodyPr/>
        <a:lstStyle/>
        <a:p>
          <a:endParaRPr lang="en-GB"/>
        </a:p>
      </dgm:t>
    </dgm:pt>
    <dgm:pt modelId="{044144AD-5362-4D4E-ADD3-CB6534A054A9}" type="sibTrans" cxnId="{42F5B43D-35B3-ED48-89D8-ED60C8D19686}">
      <dgm:prSet/>
      <dgm:spPr/>
      <dgm:t>
        <a:bodyPr/>
        <a:lstStyle/>
        <a:p>
          <a:endParaRPr lang="en-GB"/>
        </a:p>
      </dgm:t>
    </dgm:pt>
    <dgm:pt modelId="{F638AF2D-9B3E-7B40-9326-4479C29BD191}">
      <dgm:prSet phldrT="[Text]"/>
      <dgm:spPr/>
      <dgm:t>
        <a:bodyPr/>
        <a:lstStyle/>
        <a:p>
          <a:pPr rtl="0"/>
          <a:r>
            <a:rPr lang="en-GB" dirty="0"/>
            <a:t>.</a:t>
          </a:r>
        </a:p>
      </dgm:t>
    </dgm:pt>
    <dgm:pt modelId="{28FD4A03-3F03-2A46-A2E2-F58A6D98FD5E}" type="parTrans" cxnId="{4F606594-5064-D84D-BDF7-8851C609E9EB}">
      <dgm:prSet/>
      <dgm:spPr/>
      <dgm:t>
        <a:bodyPr/>
        <a:lstStyle/>
        <a:p>
          <a:endParaRPr lang="en-GB"/>
        </a:p>
      </dgm:t>
    </dgm:pt>
    <dgm:pt modelId="{AEB21EDA-FC90-C941-B8D6-DBDC49AC2665}" type="sibTrans" cxnId="{4F606594-5064-D84D-BDF7-8851C609E9EB}">
      <dgm:prSet/>
      <dgm:spPr/>
      <dgm:t>
        <a:bodyPr/>
        <a:lstStyle/>
        <a:p>
          <a:endParaRPr lang="en-GB"/>
        </a:p>
      </dgm:t>
    </dgm:pt>
    <dgm:pt modelId="{47DE6814-9566-114B-8AE0-9CFDA51945BE}" type="pres">
      <dgm:prSet presAssocID="{D309F7A8-DF9C-F647-8A07-9EEF2E51F149}" presName="rootnode" presStyleCnt="0">
        <dgm:presLayoutVars>
          <dgm:chMax/>
          <dgm:chPref/>
          <dgm:dir/>
          <dgm:animLvl val="lvl"/>
        </dgm:presLayoutVars>
      </dgm:prSet>
      <dgm:spPr/>
    </dgm:pt>
    <dgm:pt modelId="{BA2A5235-C358-1A47-BC78-0706B523C634}" type="pres">
      <dgm:prSet presAssocID="{F0A33C00-8F72-964B-B2BB-E26773E56557}" presName="composite" presStyleCnt="0"/>
      <dgm:spPr/>
    </dgm:pt>
    <dgm:pt modelId="{64604FDC-211F-2347-844C-2BEA5AFFE08A}" type="pres">
      <dgm:prSet presAssocID="{F0A33C00-8F72-964B-B2BB-E26773E56557}" presName="bentUpArrow1" presStyleLbl="alignImgPlace1" presStyleIdx="0" presStyleCnt="2"/>
      <dgm:spPr/>
    </dgm:pt>
    <dgm:pt modelId="{7ECD0F86-4C78-B644-9AE9-F579DC96FF75}" type="pres">
      <dgm:prSet presAssocID="{F0A33C00-8F72-964B-B2BB-E26773E56557}" presName="ParentText" presStyleLbl="node1" presStyleIdx="0" presStyleCnt="3">
        <dgm:presLayoutVars>
          <dgm:chMax val="1"/>
          <dgm:chPref val="1"/>
          <dgm:bulletEnabled val="1"/>
        </dgm:presLayoutVars>
      </dgm:prSet>
      <dgm:spPr/>
    </dgm:pt>
    <dgm:pt modelId="{B3E9FAE6-8A82-A447-AFE9-93CC58DD35B7}" type="pres">
      <dgm:prSet presAssocID="{F0A33C00-8F72-964B-B2BB-E26773E56557}" presName="ChildText" presStyleLbl="revTx" presStyleIdx="0" presStyleCnt="3" custScaleX="444936" custLinFactX="68176" custLinFactNeighborX="100000" custLinFactNeighborY="4952">
        <dgm:presLayoutVars>
          <dgm:chMax val="0"/>
          <dgm:chPref val="0"/>
          <dgm:bulletEnabled val="1"/>
        </dgm:presLayoutVars>
      </dgm:prSet>
      <dgm:spPr/>
    </dgm:pt>
    <dgm:pt modelId="{A2C921C0-0DC8-B74B-95B8-26463A8390FA}" type="pres">
      <dgm:prSet presAssocID="{2F1305DC-0B8A-7146-A8EC-B70D87FEB46D}" presName="sibTrans" presStyleCnt="0"/>
      <dgm:spPr/>
    </dgm:pt>
    <dgm:pt modelId="{78CE08C9-D6FB-8C46-B8A0-A06064D40CF8}" type="pres">
      <dgm:prSet presAssocID="{3CB8E34E-003A-504D-BB5F-9D87D487BD62}" presName="composite" presStyleCnt="0"/>
      <dgm:spPr/>
    </dgm:pt>
    <dgm:pt modelId="{09035DBF-E80A-E046-B4A5-3C257881B75B}" type="pres">
      <dgm:prSet presAssocID="{3CB8E34E-003A-504D-BB5F-9D87D487BD62}" presName="bentUpArrow1" presStyleLbl="alignImgPlace1" presStyleIdx="1" presStyleCnt="2" custLinFactNeighborX="-47105" custLinFactNeighborY="-8830"/>
      <dgm:spPr/>
    </dgm:pt>
    <dgm:pt modelId="{E11F0AD5-5449-C149-B816-AD1E9B6FE45F}" type="pres">
      <dgm:prSet presAssocID="{3CB8E34E-003A-504D-BB5F-9D87D487BD62}" presName="ParentText" presStyleLbl="node1" presStyleIdx="1" presStyleCnt="3" custLinFactNeighborX="-51509" custLinFactNeighborY="-7543">
        <dgm:presLayoutVars>
          <dgm:chMax val="1"/>
          <dgm:chPref val="1"/>
          <dgm:bulletEnabled val="1"/>
        </dgm:presLayoutVars>
      </dgm:prSet>
      <dgm:spPr/>
    </dgm:pt>
    <dgm:pt modelId="{DB861F52-90ED-6C41-8D59-1B8E567F04DB}" type="pres">
      <dgm:prSet presAssocID="{3CB8E34E-003A-504D-BB5F-9D87D487BD62}" presName="ChildText" presStyleLbl="revTx" presStyleIdx="1" presStyleCnt="3" custScaleX="251289" custScaleY="144155" custLinFactNeighborX="3320" custLinFactNeighborY="5645">
        <dgm:presLayoutVars>
          <dgm:chMax val="0"/>
          <dgm:chPref val="0"/>
          <dgm:bulletEnabled val="1"/>
        </dgm:presLayoutVars>
      </dgm:prSet>
      <dgm:spPr/>
    </dgm:pt>
    <dgm:pt modelId="{F3D0CB7E-E896-FF4A-9E12-0E6C1D5A1344}" type="pres">
      <dgm:prSet presAssocID="{65EC1FE9-DE53-FC4C-9B7A-0C09992316A5}" presName="sibTrans" presStyleCnt="0"/>
      <dgm:spPr/>
    </dgm:pt>
    <dgm:pt modelId="{656376DC-4B91-114A-B716-E8A963E497F3}" type="pres">
      <dgm:prSet presAssocID="{29E60E1E-CF67-5545-B777-3381CE8A0B94}" presName="composite" presStyleCnt="0"/>
      <dgm:spPr/>
    </dgm:pt>
    <dgm:pt modelId="{3A279212-B1B0-384E-A8E0-3398794D9DF3}" type="pres">
      <dgm:prSet presAssocID="{29E60E1E-CF67-5545-B777-3381CE8A0B94}" presName="ParentText" presStyleLbl="node1" presStyleIdx="2" presStyleCnt="3" custLinFactX="-7932" custLinFactNeighborX="-100000" custLinFactNeighborY="435">
        <dgm:presLayoutVars>
          <dgm:chMax val="1"/>
          <dgm:chPref val="1"/>
          <dgm:bulletEnabled val="1"/>
        </dgm:presLayoutVars>
      </dgm:prSet>
      <dgm:spPr/>
    </dgm:pt>
    <dgm:pt modelId="{93A5AB16-CBAB-4E46-907B-2F563095902A}" type="pres">
      <dgm:prSet presAssocID="{29E60E1E-CF67-5545-B777-3381CE8A0B94}" presName="FinalChildText" presStyleLbl="revTx" presStyleIdx="2" presStyleCnt="3" custLinFactX="-49743" custLinFactNeighborX="-100000" custLinFactNeighborY="3532">
        <dgm:presLayoutVars>
          <dgm:chMax val="0"/>
          <dgm:chPref val="0"/>
          <dgm:bulletEnabled val="1"/>
        </dgm:presLayoutVars>
      </dgm:prSet>
      <dgm:spPr/>
    </dgm:pt>
  </dgm:ptLst>
  <dgm:cxnLst>
    <dgm:cxn modelId="{526C140E-B325-E34E-B725-D3554AAFAD83}" type="presOf" srcId="{D309F7A8-DF9C-F647-8A07-9EEF2E51F149}" destId="{47DE6814-9566-114B-8AE0-9CFDA51945BE}" srcOrd="0" destOrd="0" presId="urn:microsoft.com/office/officeart/2005/8/layout/StepDownProcess"/>
    <dgm:cxn modelId="{A1AF5A26-DC4E-9649-A3EB-20A9CEA38470}" srcId="{D309F7A8-DF9C-F647-8A07-9EEF2E51F149}" destId="{F0A33C00-8F72-964B-B2BB-E26773E56557}" srcOrd="0" destOrd="0" parTransId="{0F368DDF-4D4F-BB4B-BBA3-E4FD653BDAF8}" sibTransId="{2F1305DC-0B8A-7146-A8EC-B70D87FEB46D}"/>
    <dgm:cxn modelId="{92FA8633-4DC5-7A4B-96A5-2A8EA3218DAD}" type="presOf" srcId="{F0A33C00-8F72-964B-B2BB-E26773E56557}" destId="{7ECD0F86-4C78-B644-9AE9-F579DC96FF75}" srcOrd="0" destOrd="0" presId="urn:microsoft.com/office/officeart/2005/8/layout/StepDownProcess"/>
    <dgm:cxn modelId="{42F5B43D-35B3-ED48-89D8-ED60C8D19686}" srcId="{D309F7A8-DF9C-F647-8A07-9EEF2E51F149}" destId="{29E60E1E-CF67-5545-B777-3381CE8A0B94}" srcOrd="2" destOrd="0" parTransId="{7475ECA2-8752-3446-8B34-85E1105FA2BD}" sibTransId="{044144AD-5362-4D4E-ADD3-CB6534A054A9}"/>
    <dgm:cxn modelId="{C7293F5B-5D63-F946-97B9-8425B26097CA}" type="presOf" srcId="{3CB8E34E-003A-504D-BB5F-9D87D487BD62}" destId="{E11F0AD5-5449-C149-B816-AD1E9B6FE45F}" srcOrd="0" destOrd="0" presId="urn:microsoft.com/office/officeart/2005/8/layout/StepDownProcess"/>
    <dgm:cxn modelId="{CDC8E35E-E097-2F48-A0FF-CDEF4F72CCA8}" type="presOf" srcId="{E367D378-21CA-D747-8226-584A780A0753}" destId="{DB861F52-90ED-6C41-8D59-1B8E567F04DB}" srcOrd="0" destOrd="0" presId="urn:microsoft.com/office/officeart/2005/8/layout/StepDownProcess"/>
    <dgm:cxn modelId="{E0FE1141-B281-F540-BB95-E92AAFF41EB4}" type="presOf" srcId="{102F201C-C696-5A43-938B-2F01A89EC4A2}" destId="{B3E9FAE6-8A82-A447-AFE9-93CC58DD35B7}" srcOrd="0" destOrd="0" presId="urn:microsoft.com/office/officeart/2005/8/layout/StepDownProcess"/>
    <dgm:cxn modelId="{0148466D-0E18-514E-B5C3-DDED61F1CE03}" type="presOf" srcId="{F638AF2D-9B3E-7B40-9326-4479C29BD191}" destId="{93A5AB16-CBAB-4E46-907B-2F563095902A}" srcOrd="0" destOrd="0" presId="urn:microsoft.com/office/officeart/2005/8/layout/StepDownProcess"/>
    <dgm:cxn modelId="{4F606594-5064-D84D-BDF7-8851C609E9EB}" srcId="{29E60E1E-CF67-5545-B777-3381CE8A0B94}" destId="{F638AF2D-9B3E-7B40-9326-4479C29BD191}" srcOrd="0" destOrd="0" parTransId="{28FD4A03-3F03-2A46-A2E2-F58A6D98FD5E}" sibTransId="{AEB21EDA-FC90-C941-B8D6-DBDC49AC2665}"/>
    <dgm:cxn modelId="{6904A695-FB3D-8049-9E9E-06B25EB10FD3}" type="presOf" srcId="{29E60E1E-CF67-5545-B777-3381CE8A0B94}" destId="{3A279212-B1B0-384E-A8E0-3398794D9DF3}" srcOrd="0" destOrd="0" presId="urn:microsoft.com/office/officeart/2005/8/layout/StepDownProcess"/>
    <dgm:cxn modelId="{1623EEA0-F265-1746-B934-9736454CCDD7}" srcId="{F0A33C00-8F72-964B-B2BB-E26773E56557}" destId="{102F201C-C696-5A43-938B-2F01A89EC4A2}" srcOrd="0" destOrd="0" parTransId="{DFF8EC5F-79B4-904D-BB94-FED363DA7EDC}" sibTransId="{8254DC9E-A875-BC42-9DA2-226C8AC83106}"/>
    <dgm:cxn modelId="{40F69CBA-6C42-0347-81B5-41AF16CECA17}" srcId="{D309F7A8-DF9C-F647-8A07-9EEF2E51F149}" destId="{3CB8E34E-003A-504D-BB5F-9D87D487BD62}" srcOrd="1" destOrd="0" parTransId="{333A4BC8-0098-BC4E-ADF0-2AE2EF86777E}" sibTransId="{65EC1FE9-DE53-FC4C-9B7A-0C09992316A5}"/>
    <dgm:cxn modelId="{F0E5CBBF-91C0-694D-962C-BC9D06FEC685}" srcId="{3CB8E34E-003A-504D-BB5F-9D87D487BD62}" destId="{E367D378-21CA-D747-8226-584A780A0753}" srcOrd="0" destOrd="0" parTransId="{18821932-BD08-9E4C-812A-0D77D82603E6}" sibTransId="{890D2BA5-BC88-E54D-8F94-AB8616C1B4DD}"/>
    <dgm:cxn modelId="{90C9106C-BE31-B646-B82B-271A56F77DEE}" type="presParOf" srcId="{47DE6814-9566-114B-8AE0-9CFDA51945BE}" destId="{BA2A5235-C358-1A47-BC78-0706B523C634}" srcOrd="0" destOrd="0" presId="urn:microsoft.com/office/officeart/2005/8/layout/StepDownProcess"/>
    <dgm:cxn modelId="{3D837D9B-146C-5143-B5AB-CDC4FC466A92}" type="presParOf" srcId="{BA2A5235-C358-1A47-BC78-0706B523C634}" destId="{64604FDC-211F-2347-844C-2BEA5AFFE08A}" srcOrd="0" destOrd="0" presId="urn:microsoft.com/office/officeart/2005/8/layout/StepDownProcess"/>
    <dgm:cxn modelId="{89047385-0E06-2F47-AE58-05A1669DE03A}" type="presParOf" srcId="{BA2A5235-C358-1A47-BC78-0706B523C634}" destId="{7ECD0F86-4C78-B644-9AE9-F579DC96FF75}" srcOrd="1" destOrd="0" presId="urn:microsoft.com/office/officeart/2005/8/layout/StepDownProcess"/>
    <dgm:cxn modelId="{30933CDC-3E01-DF45-A5CC-AB850387A051}" type="presParOf" srcId="{BA2A5235-C358-1A47-BC78-0706B523C634}" destId="{B3E9FAE6-8A82-A447-AFE9-93CC58DD35B7}" srcOrd="2" destOrd="0" presId="urn:microsoft.com/office/officeart/2005/8/layout/StepDownProcess"/>
    <dgm:cxn modelId="{737B6E42-6D83-8040-B56C-0666B09C828D}" type="presParOf" srcId="{47DE6814-9566-114B-8AE0-9CFDA51945BE}" destId="{A2C921C0-0DC8-B74B-95B8-26463A8390FA}" srcOrd="1" destOrd="0" presId="urn:microsoft.com/office/officeart/2005/8/layout/StepDownProcess"/>
    <dgm:cxn modelId="{A542271D-AC9A-EC4A-B0AB-5EAFF12AFDC0}" type="presParOf" srcId="{47DE6814-9566-114B-8AE0-9CFDA51945BE}" destId="{78CE08C9-D6FB-8C46-B8A0-A06064D40CF8}" srcOrd="2" destOrd="0" presId="urn:microsoft.com/office/officeart/2005/8/layout/StepDownProcess"/>
    <dgm:cxn modelId="{67F126C7-F390-7742-94CB-EF9CF4D26BA9}" type="presParOf" srcId="{78CE08C9-D6FB-8C46-B8A0-A06064D40CF8}" destId="{09035DBF-E80A-E046-B4A5-3C257881B75B}" srcOrd="0" destOrd="0" presId="urn:microsoft.com/office/officeart/2005/8/layout/StepDownProcess"/>
    <dgm:cxn modelId="{569B9726-BE8D-2846-9CFB-468CD0D42702}" type="presParOf" srcId="{78CE08C9-D6FB-8C46-B8A0-A06064D40CF8}" destId="{E11F0AD5-5449-C149-B816-AD1E9B6FE45F}" srcOrd="1" destOrd="0" presId="urn:microsoft.com/office/officeart/2005/8/layout/StepDownProcess"/>
    <dgm:cxn modelId="{02BC9978-A274-E34B-80AE-8E2B727F8673}" type="presParOf" srcId="{78CE08C9-D6FB-8C46-B8A0-A06064D40CF8}" destId="{DB861F52-90ED-6C41-8D59-1B8E567F04DB}" srcOrd="2" destOrd="0" presId="urn:microsoft.com/office/officeart/2005/8/layout/StepDownProcess"/>
    <dgm:cxn modelId="{F5B6DB06-0A26-2A45-9DA4-FC48670F546A}" type="presParOf" srcId="{47DE6814-9566-114B-8AE0-9CFDA51945BE}" destId="{F3D0CB7E-E896-FF4A-9E12-0E6C1D5A1344}" srcOrd="3" destOrd="0" presId="urn:microsoft.com/office/officeart/2005/8/layout/StepDownProcess"/>
    <dgm:cxn modelId="{7EA96B37-0EB9-1D45-8537-E19B26BC8751}" type="presParOf" srcId="{47DE6814-9566-114B-8AE0-9CFDA51945BE}" destId="{656376DC-4B91-114A-B716-E8A963E497F3}" srcOrd="4" destOrd="0" presId="urn:microsoft.com/office/officeart/2005/8/layout/StepDownProcess"/>
    <dgm:cxn modelId="{934242C2-0278-9E45-9DC1-0E2EB175048A}" type="presParOf" srcId="{656376DC-4B91-114A-B716-E8A963E497F3}" destId="{3A279212-B1B0-384E-A8E0-3398794D9DF3}" srcOrd="0" destOrd="0" presId="urn:microsoft.com/office/officeart/2005/8/layout/StepDownProcess"/>
    <dgm:cxn modelId="{0784B20C-434F-9947-AFDC-CA73BFDEF0EF}" type="presParOf" srcId="{656376DC-4B91-114A-B716-E8A963E497F3}" destId="{93A5AB16-CBAB-4E46-907B-2F563095902A}"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D4A462-5BDB-D647-A004-7D52834A9747}"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GB"/>
        </a:p>
      </dgm:t>
    </dgm:pt>
    <dgm:pt modelId="{F9338F1E-051B-5041-8C3E-D5EB09942169}">
      <dgm:prSet phldrT="[Text]" custT="1"/>
      <dgm:spPr/>
      <dgm:t>
        <a:bodyPr/>
        <a:lstStyle/>
        <a:p>
          <a:pPr rtl="0"/>
          <a:r>
            <a:rPr lang="en-GB" sz="1200" b="1" i="0" dirty="0"/>
            <a:t>Demographic Factors</a:t>
          </a:r>
          <a:endParaRPr lang="en-GB" sz="1200" b="0" i="0" dirty="0"/>
        </a:p>
      </dgm:t>
    </dgm:pt>
    <dgm:pt modelId="{4B8875E2-3F4D-4444-9465-4D7848BA8218}" type="parTrans" cxnId="{97BBBDF6-2634-E349-B767-C729BA484C15}">
      <dgm:prSet/>
      <dgm:spPr/>
      <dgm:t>
        <a:bodyPr/>
        <a:lstStyle/>
        <a:p>
          <a:endParaRPr lang="en-GB"/>
        </a:p>
      </dgm:t>
    </dgm:pt>
    <dgm:pt modelId="{DDEA77F3-22B1-A74B-9C8B-C80AFD48D728}" type="sibTrans" cxnId="{97BBBDF6-2634-E349-B767-C729BA484C15}">
      <dgm:prSet/>
      <dgm:spPr/>
      <dgm:t>
        <a:bodyPr/>
        <a:lstStyle/>
        <a:p>
          <a:endParaRPr lang="en-GB"/>
        </a:p>
      </dgm:t>
    </dgm:pt>
    <dgm:pt modelId="{5027AA2F-786E-5148-B859-9E3199EE0330}">
      <dgm:prSet phldrT="[Text]" custT="1"/>
      <dgm:spPr/>
      <dgm:t>
        <a:bodyPr/>
        <a:lstStyle/>
        <a:p>
          <a:pPr>
            <a:buFont typeface="Arial" panose="020B0604020202020204" pitchFamily="34" charset="0"/>
            <a:buChar char="•"/>
          </a:pPr>
          <a:r>
            <a:rPr lang="en-GB" sz="1200" b="0" i="0" dirty="0"/>
            <a:t>Age</a:t>
          </a:r>
          <a:endParaRPr lang="en-GB" sz="1200" dirty="0"/>
        </a:p>
      </dgm:t>
    </dgm:pt>
    <dgm:pt modelId="{F6D60FE2-FD25-6541-8F28-E87B3DE6EB38}" type="parTrans" cxnId="{F4575470-FC84-394F-814C-FAE14F2B13D9}">
      <dgm:prSet/>
      <dgm:spPr/>
      <dgm:t>
        <a:bodyPr/>
        <a:lstStyle/>
        <a:p>
          <a:endParaRPr lang="en-GB"/>
        </a:p>
      </dgm:t>
    </dgm:pt>
    <dgm:pt modelId="{0571F4D9-18F9-1548-8E55-513B34217640}" type="sibTrans" cxnId="{F4575470-FC84-394F-814C-FAE14F2B13D9}">
      <dgm:prSet/>
      <dgm:spPr/>
      <dgm:t>
        <a:bodyPr/>
        <a:lstStyle/>
        <a:p>
          <a:endParaRPr lang="en-GB"/>
        </a:p>
      </dgm:t>
    </dgm:pt>
    <dgm:pt modelId="{9F65ABA9-81A7-FF44-8BF6-FDDF03CFE4A0}">
      <dgm:prSet phldrT="[Text]" custT="1"/>
      <dgm:spPr/>
      <dgm:t>
        <a:bodyPr/>
        <a:lstStyle/>
        <a:p>
          <a:r>
            <a:rPr lang="en-GB" sz="1200" b="1" i="0" dirty="0"/>
            <a:t>Socioeconomic Factors</a:t>
          </a:r>
          <a:endParaRPr lang="en-GB" sz="1200" dirty="0"/>
        </a:p>
      </dgm:t>
    </dgm:pt>
    <dgm:pt modelId="{CF67F556-5291-6D47-B9FB-2CF6191D45A7}" type="parTrans" cxnId="{6FBC8CFE-40BE-F04A-920E-C0E055CEC971}">
      <dgm:prSet/>
      <dgm:spPr/>
      <dgm:t>
        <a:bodyPr/>
        <a:lstStyle/>
        <a:p>
          <a:endParaRPr lang="en-GB"/>
        </a:p>
      </dgm:t>
    </dgm:pt>
    <dgm:pt modelId="{26C789A4-2A60-064C-A9C3-C839C677E6A8}" type="sibTrans" cxnId="{6FBC8CFE-40BE-F04A-920E-C0E055CEC971}">
      <dgm:prSet/>
      <dgm:spPr/>
      <dgm:t>
        <a:bodyPr/>
        <a:lstStyle/>
        <a:p>
          <a:endParaRPr lang="en-GB"/>
        </a:p>
      </dgm:t>
    </dgm:pt>
    <dgm:pt modelId="{8507490D-D8BE-554C-BE2A-13EC4A93BE4C}">
      <dgm:prSet phldrT="[Text]" custT="1"/>
      <dgm:spPr/>
      <dgm:t>
        <a:bodyPr/>
        <a:lstStyle/>
        <a:p>
          <a:pPr>
            <a:buFont typeface="Arial" panose="020B0604020202020204" pitchFamily="34" charset="0"/>
            <a:buChar char="•"/>
          </a:pPr>
          <a:r>
            <a:rPr lang="en-GB" sz="1200" b="0" i="0" dirty="0"/>
            <a:t>Education</a:t>
          </a:r>
          <a:endParaRPr lang="en-GB" sz="1200" dirty="0"/>
        </a:p>
      </dgm:t>
    </dgm:pt>
    <dgm:pt modelId="{486C507F-50E1-1F4E-A763-530FFA3008B3}" type="parTrans" cxnId="{60DC4E43-5F6E-5141-9987-7414686B0145}">
      <dgm:prSet/>
      <dgm:spPr/>
      <dgm:t>
        <a:bodyPr/>
        <a:lstStyle/>
        <a:p>
          <a:endParaRPr lang="en-GB"/>
        </a:p>
      </dgm:t>
    </dgm:pt>
    <dgm:pt modelId="{D7166440-998C-BB46-92E8-D914E8AFBD7A}" type="sibTrans" cxnId="{60DC4E43-5F6E-5141-9987-7414686B0145}">
      <dgm:prSet/>
      <dgm:spPr/>
      <dgm:t>
        <a:bodyPr/>
        <a:lstStyle/>
        <a:p>
          <a:endParaRPr lang="en-GB"/>
        </a:p>
      </dgm:t>
    </dgm:pt>
    <dgm:pt modelId="{134233AB-357E-0143-A7B6-5782D81DFF0A}">
      <dgm:prSet phldrT="[Text]" custT="1"/>
      <dgm:spPr/>
      <dgm:t>
        <a:bodyPr/>
        <a:lstStyle/>
        <a:p>
          <a:r>
            <a:rPr lang="en-GB" sz="1200" b="1" i="0" dirty="0"/>
            <a:t>Family and Personal Status</a:t>
          </a:r>
          <a:endParaRPr lang="en-GB" sz="1200" dirty="0"/>
        </a:p>
      </dgm:t>
    </dgm:pt>
    <dgm:pt modelId="{4550B440-7AB6-FD4F-82F6-2908E83540FD}" type="parTrans" cxnId="{3FEE664A-E7A6-5C40-915B-9205ECA8000E}">
      <dgm:prSet/>
      <dgm:spPr/>
      <dgm:t>
        <a:bodyPr/>
        <a:lstStyle/>
        <a:p>
          <a:endParaRPr lang="en-GB"/>
        </a:p>
      </dgm:t>
    </dgm:pt>
    <dgm:pt modelId="{449CA739-231A-194C-ABDB-E19864FF0AE3}" type="sibTrans" cxnId="{3FEE664A-E7A6-5C40-915B-9205ECA8000E}">
      <dgm:prSet/>
      <dgm:spPr/>
      <dgm:t>
        <a:bodyPr/>
        <a:lstStyle/>
        <a:p>
          <a:endParaRPr lang="en-GB"/>
        </a:p>
      </dgm:t>
    </dgm:pt>
    <dgm:pt modelId="{49973049-313E-AA47-A326-B8C404868CEB}">
      <dgm:prSet phldrT="[Text]" custT="1"/>
      <dgm:spPr/>
      <dgm:t>
        <a:bodyPr/>
        <a:lstStyle/>
        <a:p>
          <a:pPr>
            <a:buFont typeface="Arial" panose="020B0604020202020204" pitchFamily="34" charset="0"/>
            <a:buChar char="•"/>
          </a:pPr>
          <a:r>
            <a:rPr lang="en-GB" sz="1200" b="0" i="0" dirty="0"/>
            <a:t>Marital-status</a:t>
          </a:r>
          <a:endParaRPr lang="en-GB" sz="1200" dirty="0"/>
        </a:p>
      </dgm:t>
    </dgm:pt>
    <dgm:pt modelId="{E6C12E38-B063-D84F-9D0A-7E07BA444DDF}" type="parTrans" cxnId="{02097372-79FC-4D48-A7D1-269E617F8D82}">
      <dgm:prSet/>
      <dgm:spPr/>
      <dgm:t>
        <a:bodyPr/>
        <a:lstStyle/>
        <a:p>
          <a:endParaRPr lang="en-GB"/>
        </a:p>
      </dgm:t>
    </dgm:pt>
    <dgm:pt modelId="{398BAC39-C686-3A42-B46E-5ED454F13C48}" type="sibTrans" cxnId="{02097372-79FC-4D48-A7D1-269E617F8D82}">
      <dgm:prSet/>
      <dgm:spPr/>
      <dgm:t>
        <a:bodyPr/>
        <a:lstStyle/>
        <a:p>
          <a:endParaRPr lang="en-GB"/>
        </a:p>
      </dgm:t>
    </dgm:pt>
    <dgm:pt modelId="{DBCACF5A-2328-954F-91E0-9784D57A6FB1}">
      <dgm:prSet custT="1"/>
      <dgm:spPr/>
      <dgm:t>
        <a:bodyPr/>
        <a:lstStyle/>
        <a:p>
          <a:pPr>
            <a:buFont typeface="Arial" panose="020B0604020202020204" pitchFamily="34" charset="0"/>
            <a:buChar char="•"/>
          </a:pPr>
          <a:r>
            <a:rPr lang="en-GB" sz="1200" b="0" i="0"/>
            <a:t>Sex</a:t>
          </a:r>
        </a:p>
      </dgm:t>
    </dgm:pt>
    <dgm:pt modelId="{3E93430B-D214-E74E-971E-A705710DD65C}" type="parTrans" cxnId="{5DCF39DB-AE61-5B42-84F4-63EA5F7ABFE9}">
      <dgm:prSet/>
      <dgm:spPr/>
      <dgm:t>
        <a:bodyPr/>
        <a:lstStyle/>
        <a:p>
          <a:endParaRPr lang="en-GB"/>
        </a:p>
      </dgm:t>
    </dgm:pt>
    <dgm:pt modelId="{9B6A6CF6-A40E-BF45-BF0D-0975EF2EFC65}" type="sibTrans" cxnId="{5DCF39DB-AE61-5B42-84F4-63EA5F7ABFE9}">
      <dgm:prSet/>
      <dgm:spPr/>
      <dgm:t>
        <a:bodyPr/>
        <a:lstStyle/>
        <a:p>
          <a:endParaRPr lang="en-GB"/>
        </a:p>
      </dgm:t>
    </dgm:pt>
    <dgm:pt modelId="{93932128-9CF5-234D-BBBB-957018D01902}">
      <dgm:prSet custT="1"/>
      <dgm:spPr/>
      <dgm:t>
        <a:bodyPr/>
        <a:lstStyle/>
        <a:p>
          <a:pPr>
            <a:buFont typeface="Arial" panose="020B0604020202020204" pitchFamily="34" charset="0"/>
            <a:buChar char="•"/>
          </a:pPr>
          <a:r>
            <a:rPr lang="en-GB" sz="1200" b="0" i="0" dirty="0"/>
            <a:t>Race</a:t>
          </a:r>
        </a:p>
      </dgm:t>
    </dgm:pt>
    <dgm:pt modelId="{B76412BB-EE8B-AE48-A298-50AB0070FCD5}" type="parTrans" cxnId="{E77F65EC-8DC5-A241-A6A6-433470E6B6FA}">
      <dgm:prSet/>
      <dgm:spPr/>
      <dgm:t>
        <a:bodyPr/>
        <a:lstStyle/>
        <a:p>
          <a:endParaRPr lang="en-GB"/>
        </a:p>
      </dgm:t>
    </dgm:pt>
    <dgm:pt modelId="{93B771CD-EC9F-9945-8E59-6C0C503E11B9}" type="sibTrans" cxnId="{E77F65EC-8DC5-A241-A6A6-433470E6B6FA}">
      <dgm:prSet/>
      <dgm:spPr/>
      <dgm:t>
        <a:bodyPr/>
        <a:lstStyle/>
        <a:p>
          <a:endParaRPr lang="en-GB"/>
        </a:p>
      </dgm:t>
    </dgm:pt>
    <dgm:pt modelId="{71AA6D27-8776-414A-8909-1B616E69E8B3}">
      <dgm:prSet custT="1"/>
      <dgm:spPr/>
      <dgm:t>
        <a:bodyPr/>
        <a:lstStyle/>
        <a:p>
          <a:pPr>
            <a:buFont typeface="Arial" panose="020B0604020202020204" pitchFamily="34" charset="0"/>
            <a:buChar char="•"/>
          </a:pPr>
          <a:r>
            <a:rPr lang="en-GB" sz="1200" b="0" i="0" dirty="0"/>
            <a:t>Native-Country</a:t>
          </a:r>
        </a:p>
      </dgm:t>
    </dgm:pt>
    <dgm:pt modelId="{4A32A5E3-AEBD-EB42-8041-7F51E469999C}" type="parTrans" cxnId="{44FBD399-5238-814A-9F41-A95C635A068B}">
      <dgm:prSet/>
      <dgm:spPr/>
      <dgm:t>
        <a:bodyPr/>
        <a:lstStyle/>
        <a:p>
          <a:endParaRPr lang="en-GB"/>
        </a:p>
      </dgm:t>
    </dgm:pt>
    <dgm:pt modelId="{D48D0BE6-35D9-F141-AF13-80C3FD3F8EAC}" type="sibTrans" cxnId="{44FBD399-5238-814A-9F41-A95C635A068B}">
      <dgm:prSet/>
      <dgm:spPr/>
      <dgm:t>
        <a:bodyPr/>
        <a:lstStyle/>
        <a:p>
          <a:endParaRPr lang="en-GB"/>
        </a:p>
      </dgm:t>
    </dgm:pt>
    <dgm:pt modelId="{A4FB525F-120A-5741-B513-4F0BA089405C}">
      <dgm:prSet custT="1"/>
      <dgm:spPr/>
      <dgm:t>
        <a:bodyPr/>
        <a:lstStyle/>
        <a:p>
          <a:pPr>
            <a:buFont typeface="Arial" panose="020B0604020202020204" pitchFamily="34" charset="0"/>
            <a:buChar char="•"/>
          </a:pPr>
          <a:r>
            <a:rPr lang="en-GB" sz="1200" b="0" i="0" dirty="0"/>
            <a:t>Education-</a:t>
          </a:r>
          <a:r>
            <a:rPr lang="en-GB" sz="1200" b="0" i="0" dirty="0" err="1"/>
            <a:t>num</a:t>
          </a:r>
          <a:r>
            <a:rPr lang="en-GB" sz="1200" b="0" i="0" dirty="0"/>
            <a:t> (number of educational years completed)</a:t>
          </a:r>
        </a:p>
      </dgm:t>
    </dgm:pt>
    <dgm:pt modelId="{5EFE5CFD-EE5B-FF4D-8119-E62E170E4602}" type="parTrans" cxnId="{FFE3DA7A-FA0B-254A-AC82-73D20382F78D}">
      <dgm:prSet/>
      <dgm:spPr/>
      <dgm:t>
        <a:bodyPr/>
        <a:lstStyle/>
        <a:p>
          <a:endParaRPr lang="en-GB"/>
        </a:p>
      </dgm:t>
    </dgm:pt>
    <dgm:pt modelId="{8F208F1F-34EB-CB48-A0F2-56F6AFBF6A26}" type="sibTrans" cxnId="{FFE3DA7A-FA0B-254A-AC82-73D20382F78D}">
      <dgm:prSet/>
      <dgm:spPr/>
      <dgm:t>
        <a:bodyPr/>
        <a:lstStyle/>
        <a:p>
          <a:endParaRPr lang="en-GB"/>
        </a:p>
      </dgm:t>
    </dgm:pt>
    <dgm:pt modelId="{5834C23F-5831-C449-A161-CF288B905A51}">
      <dgm:prSet custT="1"/>
      <dgm:spPr/>
      <dgm:t>
        <a:bodyPr/>
        <a:lstStyle/>
        <a:p>
          <a:pPr>
            <a:buFont typeface="Arial" panose="020B0604020202020204" pitchFamily="34" charset="0"/>
            <a:buChar char="•"/>
          </a:pPr>
          <a:r>
            <a:rPr lang="en-GB" sz="1200" b="0" i="0" dirty="0" err="1"/>
            <a:t>Workclass</a:t>
          </a:r>
          <a:endParaRPr lang="en-GB" sz="1200" b="0" i="0" dirty="0"/>
        </a:p>
      </dgm:t>
    </dgm:pt>
    <dgm:pt modelId="{6826B9DE-8D7B-7044-B479-0E48C0217F27}" type="parTrans" cxnId="{E61C95CF-F9F2-E142-8C54-2E48AD02405F}">
      <dgm:prSet/>
      <dgm:spPr/>
      <dgm:t>
        <a:bodyPr/>
        <a:lstStyle/>
        <a:p>
          <a:endParaRPr lang="en-GB"/>
        </a:p>
      </dgm:t>
    </dgm:pt>
    <dgm:pt modelId="{F38BB415-6384-8E40-9A6D-DD1DB292AC59}" type="sibTrans" cxnId="{E61C95CF-F9F2-E142-8C54-2E48AD02405F}">
      <dgm:prSet/>
      <dgm:spPr/>
      <dgm:t>
        <a:bodyPr/>
        <a:lstStyle/>
        <a:p>
          <a:endParaRPr lang="en-GB"/>
        </a:p>
      </dgm:t>
    </dgm:pt>
    <dgm:pt modelId="{B91E4569-4575-BC45-87F2-A9E8847E76EE}">
      <dgm:prSet custT="1"/>
      <dgm:spPr/>
      <dgm:t>
        <a:bodyPr/>
        <a:lstStyle/>
        <a:p>
          <a:pPr>
            <a:buFont typeface="Arial" panose="020B0604020202020204" pitchFamily="34" charset="0"/>
            <a:buChar char="•"/>
          </a:pPr>
          <a:r>
            <a:rPr lang="en-GB" sz="1200" b="0" i="0" dirty="0"/>
            <a:t>Relationship</a:t>
          </a:r>
        </a:p>
      </dgm:t>
    </dgm:pt>
    <dgm:pt modelId="{37F77CBD-CCD8-EF44-B632-46B020986538}" type="parTrans" cxnId="{10C7E463-F382-054F-B8C4-CC344C8E1FD9}">
      <dgm:prSet/>
      <dgm:spPr/>
      <dgm:t>
        <a:bodyPr/>
        <a:lstStyle/>
        <a:p>
          <a:endParaRPr lang="en-GB"/>
        </a:p>
      </dgm:t>
    </dgm:pt>
    <dgm:pt modelId="{D4F42AA3-225E-904E-8A45-71AB298CEFB9}" type="sibTrans" cxnId="{10C7E463-F382-054F-B8C4-CC344C8E1FD9}">
      <dgm:prSet/>
      <dgm:spPr/>
      <dgm:t>
        <a:bodyPr/>
        <a:lstStyle/>
        <a:p>
          <a:endParaRPr lang="en-GB"/>
        </a:p>
      </dgm:t>
    </dgm:pt>
    <dgm:pt modelId="{AB9F54BB-AD31-B54C-B661-41DF090A5600}">
      <dgm:prSet/>
      <dgm:spPr/>
      <dgm:t>
        <a:bodyPr/>
        <a:lstStyle/>
        <a:p>
          <a:pPr rtl="0"/>
          <a:endParaRPr lang="en-GB"/>
        </a:p>
      </dgm:t>
    </dgm:pt>
    <dgm:pt modelId="{83D74FD1-3D8E-354A-AB03-C5B1590A911E}" type="parTrans" cxnId="{6FAF1EF8-610D-A24F-8B09-EBD2AD0EC9A0}">
      <dgm:prSet/>
      <dgm:spPr/>
      <dgm:t>
        <a:bodyPr/>
        <a:lstStyle/>
        <a:p>
          <a:endParaRPr lang="en-GB"/>
        </a:p>
      </dgm:t>
    </dgm:pt>
    <dgm:pt modelId="{42291BA6-F575-7643-84AF-AE6571C04E79}" type="sibTrans" cxnId="{6FAF1EF8-610D-A24F-8B09-EBD2AD0EC9A0}">
      <dgm:prSet/>
      <dgm:spPr/>
      <dgm:t>
        <a:bodyPr/>
        <a:lstStyle/>
        <a:p>
          <a:endParaRPr lang="en-GB"/>
        </a:p>
      </dgm:t>
    </dgm:pt>
    <dgm:pt modelId="{C1B9DD48-D327-2A45-9C6E-29FE5295BDDC}">
      <dgm:prSet custT="1"/>
      <dgm:spPr/>
      <dgm:t>
        <a:bodyPr/>
        <a:lstStyle/>
        <a:p>
          <a:pPr rtl="0"/>
          <a:endParaRPr lang="en-GB" sz="1100" dirty="0"/>
        </a:p>
      </dgm:t>
    </dgm:pt>
    <dgm:pt modelId="{3610B3BA-FAA8-BA44-9153-0370AF3592F7}" type="parTrans" cxnId="{EC106187-6FF5-6349-8334-B6B66507907C}">
      <dgm:prSet/>
      <dgm:spPr/>
      <dgm:t>
        <a:bodyPr/>
        <a:lstStyle/>
        <a:p>
          <a:endParaRPr lang="en-GB"/>
        </a:p>
      </dgm:t>
    </dgm:pt>
    <dgm:pt modelId="{6D8297AE-CFF5-894C-A062-69C9C8F943CB}" type="sibTrans" cxnId="{EC106187-6FF5-6349-8334-B6B66507907C}">
      <dgm:prSet/>
      <dgm:spPr/>
      <dgm:t>
        <a:bodyPr/>
        <a:lstStyle/>
        <a:p>
          <a:endParaRPr lang="en-GB"/>
        </a:p>
      </dgm:t>
    </dgm:pt>
    <dgm:pt modelId="{010A435A-814F-C640-9421-BC790482DFFD}">
      <dgm:prSet custT="1"/>
      <dgm:spPr/>
      <dgm:t>
        <a:bodyPr/>
        <a:lstStyle/>
        <a:p>
          <a:pPr>
            <a:buFont typeface="Arial" panose="020B0604020202020204" pitchFamily="34" charset="0"/>
            <a:buChar char="•"/>
          </a:pPr>
          <a:r>
            <a:rPr lang="en-GB" sz="1100" b="0" i="0" dirty="0"/>
            <a:t>Occupation</a:t>
          </a:r>
        </a:p>
      </dgm:t>
    </dgm:pt>
    <dgm:pt modelId="{AA572B3E-E9D1-1B40-AC21-1D617B371D68}" type="parTrans" cxnId="{3DAB1639-2994-C64C-B3AC-DCF33F65ADDA}">
      <dgm:prSet/>
      <dgm:spPr/>
      <dgm:t>
        <a:bodyPr/>
        <a:lstStyle/>
        <a:p>
          <a:endParaRPr lang="en-GB"/>
        </a:p>
      </dgm:t>
    </dgm:pt>
    <dgm:pt modelId="{0508AFA3-3532-FB42-A6E4-3741ED62D9F5}" type="sibTrans" cxnId="{3DAB1639-2994-C64C-B3AC-DCF33F65ADDA}">
      <dgm:prSet/>
      <dgm:spPr/>
      <dgm:t>
        <a:bodyPr/>
        <a:lstStyle/>
        <a:p>
          <a:endParaRPr lang="en-GB"/>
        </a:p>
      </dgm:t>
    </dgm:pt>
    <dgm:pt modelId="{99F34494-85E8-504E-9885-ED3D3BF69EB8}">
      <dgm:prSet custT="1"/>
      <dgm:spPr/>
      <dgm:t>
        <a:bodyPr/>
        <a:lstStyle/>
        <a:p>
          <a:pPr>
            <a:buFont typeface="Arial" panose="020B0604020202020204" pitchFamily="34" charset="0"/>
            <a:buChar char="•"/>
          </a:pPr>
          <a:r>
            <a:rPr lang="en-GB" sz="1100" b="0" i="0" dirty="0"/>
            <a:t>Hours-per-week </a:t>
          </a:r>
        </a:p>
      </dgm:t>
    </dgm:pt>
    <dgm:pt modelId="{715F2D53-E165-DB44-8EF7-77F0502D7188}" type="parTrans" cxnId="{FD7259C2-73F4-3342-B1E9-4257FE4B8FB5}">
      <dgm:prSet/>
      <dgm:spPr/>
      <dgm:t>
        <a:bodyPr/>
        <a:lstStyle/>
        <a:p>
          <a:endParaRPr lang="en-GB"/>
        </a:p>
      </dgm:t>
    </dgm:pt>
    <dgm:pt modelId="{49DF3CCF-4C10-FA4F-A307-656C4FFA1D4C}" type="sibTrans" cxnId="{FD7259C2-73F4-3342-B1E9-4257FE4B8FB5}">
      <dgm:prSet/>
      <dgm:spPr/>
      <dgm:t>
        <a:bodyPr/>
        <a:lstStyle/>
        <a:p>
          <a:endParaRPr lang="en-GB"/>
        </a:p>
      </dgm:t>
    </dgm:pt>
    <dgm:pt modelId="{5FE31FF2-BD37-174E-A80F-9AFE193FC09B}">
      <dgm:prSet custT="1"/>
      <dgm:spPr/>
      <dgm:t>
        <a:bodyPr/>
        <a:lstStyle/>
        <a:p>
          <a:pPr>
            <a:buFont typeface="Arial" panose="020B0604020202020204" pitchFamily="34" charset="0"/>
            <a:buChar char="•"/>
          </a:pPr>
          <a:r>
            <a:rPr lang="en-GB" sz="1100" b="0" i="0" dirty="0"/>
            <a:t>Capital-gain</a:t>
          </a:r>
        </a:p>
      </dgm:t>
    </dgm:pt>
    <dgm:pt modelId="{2A918630-E218-7F42-8FB0-84EE9CAE4B54}" type="parTrans" cxnId="{B1ADEBA0-DF38-2D4A-85A5-FA4248FD72A4}">
      <dgm:prSet/>
      <dgm:spPr/>
      <dgm:t>
        <a:bodyPr/>
        <a:lstStyle/>
        <a:p>
          <a:endParaRPr lang="en-GB"/>
        </a:p>
      </dgm:t>
    </dgm:pt>
    <dgm:pt modelId="{4FC988B9-F00F-1F48-80EA-D73C2D3C6BD6}" type="sibTrans" cxnId="{B1ADEBA0-DF38-2D4A-85A5-FA4248FD72A4}">
      <dgm:prSet/>
      <dgm:spPr/>
      <dgm:t>
        <a:bodyPr/>
        <a:lstStyle/>
        <a:p>
          <a:endParaRPr lang="en-GB"/>
        </a:p>
      </dgm:t>
    </dgm:pt>
    <dgm:pt modelId="{498CF8C3-4572-1047-9DB3-3BE8B06F17F4}">
      <dgm:prSet custT="1"/>
      <dgm:spPr/>
      <dgm:t>
        <a:bodyPr/>
        <a:lstStyle/>
        <a:p>
          <a:pPr>
            <a:buFont typeface="Arial" panose="020B0604020202020204" pitchFamily="34" charset="0"/>
            <a:buChar char="•"/>
          </a:pPr>
          <a:r>
            <a:rPr lang="en-GB" sz="1100" b="0" i="0" dirty="0"/>
            <a:t>Capital-loss</a:t>
          </a:r>
        </a:p>
      </dgm:t>
    </dgm:pt>
    <dgm:pt modelId="{5AC63EAA-9D07-3047-8E78-BF77450F3D0B}" type="parTrans" cxnId="{71B5B95B-A89B-DF4E-A092-CF44A30B96B2}">
      <dgm:prSet/>
      <dgm:spPr/>
      <dgm:t>
        <a:bodyPr/>
        <a:lstStyle/>
        <a:p>
          <a:endParaRPr lang="en-GB"/>
        </a:p>
      </dgm:t>
    </dgm:pt>
    <dgm:pt modelId="{0ABE1082-958D-3B43-A947-B51F5043DC6A}" type="sibTrans" cxnId="{71B5B95B-A89B-DF4E-A092-CF44A30B96B2}">
      <dgm:prSet/>
      <dgm:spPr/>
      <dgm:t>
        <a:bodyPr/>
        <a:lstStyle/>
        <a:p>
          <a:endParaRPr lang="en-GB"/>
        </a:p>
      </dgm:t>
    </dgm:pt>
    <dgm:pt modelId="{338D404A-B822-5941-82F7-033332242C78}">
      <dgm:prSet custT="1"/>
      <dgm:spPr/>
      <dgm:t>
        <a:bodyPr/>
        <a:lstStyle/>
        <a:p>
          <a:pPr>
            <a:buFont typeface="Arial" panose="020B0604020202020204" pitchFamily="34" charset="0"/>
            <a:buChar char="•"/>
          </a:pPr>
          <a:r>
            <a:rPr lang="en-GB" sz="1100" b="0" i="0" dirty="0" err="1"/>
            <a:t>Fnlwgt</a:t>
          </a:r>
          <a:endParaRPr lang="en-GB" sz="1100" b="0" i="0" dirty="0"/>
        </a:p>
      </dgm:t>
    </dgm:pt>
    <dgm:pt modelId="{C10050C0-C7A5-DA41-9D46-9BBC3A871955}" type="parTrans" cxnId="{D59E4675-D57B-A144-AC19-02AFC6DA6616}">
      <dgm:prSet/>
      <dgm:spPr/>
      <dgm:t>
        <a:bodyPr/>
        <a:lstStyle/>
        <a:p>
          <a:endParaRPr lang="en-GB"/>
        </a:p>
      </dgm:t>
    </dgm:pt>
    <dgm:pt modelId="{6C52560F-D3CC-A64B-9F26-97A50356871F}" type="sibTrans" cxnId="{D59E4675-D57B-A144-AC19-02AFC6DA6616}">
      <dgm:prSet/>
      <dgm:spPr/>
      <dgm:t>
        <a:bodyPr/>
        <a:lstStyle/>
        <a:p>
          <a:endParaRPr lang="en-GB"/>
        </a:p>
      </dgm:t>
    </dgm:pt>
    <dgm:pt modelId="{8133396C-6C4E-234D-91DB-BB3ADFCE29E9}">
      <dgm:prSet custT="1"/>
      <dgm:spPr/>
      <dgm:t>
        <a:bodyPr/>
        <a:lstStyle/>
        <a:p>
          <a:pPr>
            <a:buFont typeface="Arial" panose="020B0604020202020204" pitchFamily="34" charset="0"/>
            <a:buChar char="•"/>
          </a:pPr>
          <a:r>
            <a:rPr lang="en-GB" sz="1100" b="0" i="0" dirty="0"/>
            <a:t>Income</a:t>
          </a:r>
        </a:p>
      </dgm:t>
    </dgm:pt>
    <dgm:pt modelId="{AE7E24A1-3B3B-B14F-B3ED-8BB02F731596}" type="parTrans" cxnId="{EF322BCF-EF44-794D-A92C-1B33C69AAC51}">
      <dgm:prSet/>
      <dgm:spPr/>
      <dgm:t>
        <a:bodyPr/>
        <a:lstStyle/>
        <a:p>
          <a:endParaRPr lang="en-GB"/>
        </a:p>
      </dgm:t>
    </dgm:pt>
    <dgm:pt modelId="{815A2C18-26AF-974F-97D1-4B44FA117D4F}" type="sibTrans" cxnId="{EF322BCF-EF44-794D-A92C-1B33C69AAC51}">
      <dgm:prSet/>
      <dgm:spPr/>
      <dgm:t>
        <a:bodyPr/>
        <a:lstStyle/>
        <a:p>
          <a:endParaRPr lang="en-GB"/>
        </a:p>
      </dgm:t>
    </dgm:pt>
    <dgm:pt modelId="{6E135D8F-D951-7F43-8500-8692194869FB}" type="pres">
      <dgm:prSet presAssocID="{B3D4A462-5BDB-D647-A004-7D52834A9747}" presName="Name0" presStyleCnt="0">
        <dgm:presLayoutVars>
          <dgm:dir/>
          <dgm:animLvl val="lvl"/>
          <dgm:resizeHandles val="exact"/>
        </dgm:presLayoutVars>
      </dgm:prSet>
      <dgm:spPr/>
    </dgm:pt>
    <dgm:pt modelId="{3E5FC628-4C34-B342-9B0D-5927672D3666}" type="pres">
      <dgm:prSet presAssocID="{F9338F1E-051B-5041-8C3E-D5EB09942169}" presName="linNode" presStyleCnt="0"/>
      <dgm:spPr/>
    </dgm:pt>
    <dgm:pt modelId="{BC4A21D8-DB3A-F047-9010-B2DB6BC2FA5E}" type="pres">
      <dgm:prSet presAssocID="{F9338F1E-051B-5041-8C3E-D5EB09942169}" presName="parentText" presStyleLbl="node1" presStyleIdx="0" presStyleCnt="4" custScaleX="61822">
        <dgm:presLayoutVars>
          <dgm:chMax val="1"/>
          <dgm:bulletEnabled val="1"/>
        </dgm:presLayoutVars>
      </dgm:prSet>
      <dgm:spPr/>
    </dgm:pt>
    <dgm:pt modelId="{15B9FDB4-EE05-B740-AEB4-C273C919AEC4}" type="pres">
      <dgm:prSet presAssocID="{F9338F1E-051B-5041-8C3E-D5EB09942169}" presName="descendantText" presStyleLbl="alignAccFollowNode1" presStyleIdx="0" presStyleCnt="4">
        <dgm:presLayoutVars>
          <dgm:bulletEnabled val="1"/>
        </dgm:presLayoutVars>
      </dgm:prSet>
      <dgm:spPr/>
    </dgm:pt>
    <dgm:pt modelId="{08B3F0B4-ED12-F941-857A-9A3F48B873F9}" type="pres">
      <dgm:prSet presAssocID="{DDEA77F3-22B1-A74B-9C8B-C80AFD48D728}" presName="sp" presStyleCnt="0"/>
      <dgm:spPr/>
    </dgm:pt>
    <dgm:pt modelId="{BAB768BD-A3A1-3348-BC52-9A28CCBDF81D}" type="pres">
      <dgm:prSet presAssocID="{9F65ABA9-81A7-FF44-8BF6-FDDF03CFE4A0}" presName="linNode" presStyleCnt="0"/>
      <dgm:spPr/>
    </dgm:pt>
    <dgm:pt modelId="{90881F29-9352-CF40-94BA-F70AB5EE1A48}" type="pres">
      <dgm:prSet presAssocID="{9F65ABA9-81A7-FF44-8BF6-FDDF03CFE4A0}" presName="parentText" presStyleLbl="node1" presStyleIdx="1" presStyleCnt="4" custScaleX="63925" custScaleY="99348">
        <dgm:presLayoutVars>
          <dgm:chMax val="1"/>
          <dgm:bulletEnabled val="1"/>
        </dgm:presLayoutVars>
      </dgm:prSet>
      <dgm:spPr/>
    </dgm:pt>
    <dgm:pt modelId="{C787C0F3-53DB-AC4B-A284-9947A40A66D6}" type="pres">
      <dgm:prSet presAssocID="{9F65ABA9-81A7-FF44-8BF6-FDDF03CFE4A0}" presName="descendantText" presStyleLbl="alignAccFollowNode1" presStyleIdx="1" presStyleCnt="4">
        <dgm:presLayoutVars>
          <dgm:bulletEnabled val="1"/>
        </dgm:presLayoutVars>
      </dgm:prSet>
      <dgm:spPr/>
    </dgm:pt>
    <dgm:pt modelId="{BA6ECC1C-9155-FC46-A04E-48CA6C29D881}" type="pres">
      <dgm:prSet presAssocID="{26C789A4-2A60-064C-A9C3-C839C677E6A8}" presName="sp" presStyleCnt="0"/>
      <dgm:spPr/>
    </dgm:pt>
    <dgm:pt modelId="{77040C89-44CD-6A42-B818-6755E2C17012}" type="pres">
      <dgm:prSet presAssocID="{134233AB-357E-0143-A7B6-5782D81DFF0A}" presName="linNode" presStyleCnt="0"/>
      <dgm:spPr/>
    </dgm:pt>
    <dgm:pt modelId="{6F466220-49A0-4745-9B5C-11AA7FB0D956}" type="pres">
      <dgm:prSet presAssocID="{134233AB-357E-0143-A7B6-5782D81DFF0A}" presName="parentText" presStyleLbl="node1" presStyleIdx="2" presStyleCnt="4" custScaleX="62853" custScaleY="91484">
        <dgm:presLayoutVars>
          <dgm:chMax val="1"/>
          <dgm:bulletEnabled val="1"/>
        </dgm:presLayoutVars>
      </dgm:prSet>
      <dgm:spPr/>
    </dgm:pt>
    <dgm:pt modelId="{D11A3A8D-A4DF-844A-9922-2C8335C8431F}" type="pres">
      <dgm:prSet presAssocID="{134233AB-357E-0143-A7B6-5782D81DFF0A}" presName="descendantText" presStyleLbl="alignAccFollowNode1" presStyleIdx="2" presStyleCnt="4" custLinFactNeighborX="1587" custLinFactNeighborY="-3256">
        <dgm:presLayoutVars>
          <dgm:bulletEnabled val="1"/>
        </dgm:presLayoutVars>
      </dgm:prSet>
      <dgm:spPr/>
    </dgm:pt>
    <dgm:pt modelId="{22A5B8EE-5482-5140-96B7-AA0ED686A2F2}" type="pres">
      <dgm:prSet presAssocID="{449CA739-231A-194C-ABDB-E19864FF0AE3}" presName="sp" presStyleCnt="0"/>
      <dgm:spPr/>
    </dgm:pt>
    <dgm:pt modelId="{C1A5F593-B9DF-F24E-ACEF-18DE20BAB8AB}" type="pres">
      <dgm:prSet presAssocID="{AB9F54BB-AD31-B54C-B661-41DF090A5600}" presName="linNode" presStyleCnt="0"/>
      <dgm:spPr/>
    </dgm:pt>
    <dgm:pt modelId="{A1378FBC-CD38-E043-A867-B70E16D6B2AB}" type="pres">
      <dgm:prSet presAssocID="{AB9F54BB-AD31-B54C-B661-41DF090A5600}" presName="parentText" presStyleLbl="node1" presStyleIdx="3" presStyleCnt="4" custScaleX="61822" custScaleY="98367">
        <dgm:presLayoutVars>
          <dgm:chMax val="1"/>
          <dgm:bulletEnabled val="1"/>
        </dgm:presLayoutVars>
      </dgm:prSet>
      <dgm:spPr/>
    </dgm:pt>
    <dgm:pt modelId="{B74562FE-4F46-124E-9D5A-4722DE0586B6}" type="pres">
      <dgm:prSet presAssocID="{AB9F54BB-AD31-B54C-B661-41DF090A5600}" presName="descendantText" presStyleLbl="alignAccFollowNode1" presStyleIdx="3" presStyleCnt="4" custScaleX="104116" custScaleY="161407" custLinFactNeighborX="1122" custLinFactNeighborY="609">
        <dgm:presLayoutVars>
          <dgm:bulletEnabled val="1"/>
        </dgm:presLayoutVars>
      </dgm:prSet>
      <dgm:spPr/>
    </dgm:pt>
  </dgm:ptLst>
  <dgm:cxnLst>
    <dgm:cxn modelId="{3788D908-1DA9-3346-9781-2D5F992CB6B9}" type="presOf" srcId="{C1B9DD48-D327-2A45-9C6E-29FE5295BDDC}" destId="{B74562FE-4F46-124E-9D5A-4722DE0586B6}" srcOrd="0" destOrd="0" presId="urn:microsoft.com/office/officeart/2005/8/layout/vList5"/>
    <dgm:cxn modelId="{4D23420A-2712-344C-8BA0-3E2B6CA18674}" type="presOf" srcId="{A4FB525F-120A-5741-B513-4F0BA089405C}" destId="{C787C0F3-53DB-AC4B-A284-9947A40A66D6}" srcOrd="0" destOrd="1" presId="urn:microsoft.com/office/officeart/2005/8/layout/vList5"/>
    <dgm:cxn modelId="{78220C0F-F0BD-0F49-8199-D0EDF2C4A442}" type="presOf" srcId="{134233AB-357E-0143-A7B6-5782D81DFF0A}" destId="{6F466220-49A0-4745-9B5C-11AA7FB0D956}" srcOrd="0" destOrd="0" presId="urn:microsoft.com/office/officeart/2005/8/layout/vList5"/>
    <dgm:cxn modelId="{21A1B522-C949-804C-ACD9-92AEF3B963AF}" type="presOf" srcId="{338D404A-B822-5941-82F7-033332242C78}" destId="{B74562FE-4F46-124E-9D5A-4722DE0586B6}" srcOrd="0" destOrd="5" presId="urn:microsoft.com/office/officeart/2005/8/layout/vList5"/>
    <dgm:cxn modelId="{5AE9042C-54F1-7F4D-A9F9-2C6D6DD9DED6}" type="presOf" srcId="{AB9F54BB-AD31-B54C-B661-41DF090A5600}" destId="{A1378FBC-CD38-E043-A867-B70E16D6B2AB}" srcOrd="0" destOrd="0" presId="urn:microsoft.com/office/officeart/2005/8/layout/vList5"/>
    <dgm:cxn modelId="{B8E8502F-71C0-CA43-B0FC-7341C51E9D36}" type="presOf" srcId="{49973049-313E-AA47-A326-B8C404868CEB}" destId="{D11A3A8D-A4DF-844A-9922-2C8335C8431F}" srcOrd="0" destOrd="0" presId="urn:microsoft.com/office/officeart/2005/8/layout/vList5"/>
    <dgm:cxn modelId="{3DAB1639-2994-C64C-B3AC-DCF33F65ADDA}" srcId="{AB9F54BB-AD31-B54C-B661-41DF090A5600}" destId="{010A435A-814F-C640-9421-BC790482DFFD}" srcOrd="1" destOrd="0" parTransId="{AA572B3E-E9D1-1B40-AC21-1D617B371D68}" sibTransId="{0508AFA3-3532-FB42-A6E4-3741ED62D9F5}"/>
    <dgm:cxn modelId="{1B1E533C-B5B4-A544-9887-76DB02B56702}" type="presOf" srcId="{99F34494-85E8-504E-9885-ED3D3BF69EB8}" destId="{B74562FE-4F46-124E-9D5A-4722DE0586B6}" srcOrd="0" destOrd="2" presId="urn:microsoft.com/office/officeart/2005/8/layout/vList5"/>
    <dgm:cxn modelId="{71B5B95B-A89B-DF4E-A092-CF44A30B96B2}" srcId="{AB9F54BB-AD31-B54C-B661-41DF090A5600}" destId="{498CF8C3-4572-1047-9DB3-3BE8B06F17F4}" srcOrd="4" destOrd="0" parTransId="{5AC63EAA-9D07-3047-8E78-BF77450F3D0B}" sibTransId="{0ABE1082-958D-3B43-A947-B51F5043DC6A}"/>
    <dgm:cxn modelId="{60DC4E43-5F6E-5141-9987-7414686B0145}" srcId="{9F65ABA9-81A7-FF44-8BF6-FDDF03CFE4A0}" destId="{8507490D-D8BE-554C-BE2A-13EC4A93BE4C}" srcOrd="0" destOrd="0" parTransId="{486C507F-50E1-1F4E-A763-530FFA3008B3}" sibTransId="{D7166440-998C-BB46-92E8-D914E8AFBD7A}"/>
    <dgm:cxn modelId="{22A39A63-868A-9147-ABDA-E2F0064CE0E0}" type="presOf" srcId="{498CF8C3-4572-1047-9DB3-3BE8B06F17F4}" destId="{B74562FE-4F46-124E-9D5A-4722DE0586B6}" srcOrd="0" destOrd="4" presId="urn:microsoft.com/office/officeart/2005/8/layout/vList5"/>
    <dgm:cxn modelId="{10C7E463-F382-054F-B8C4-CC344C8E1FD9}" srcId="{134233AB-357E-0143-A7B6-5782D81DFF0A}" destId="{B91E4569-4575-BC45-87F2-A9E8847E76EE}" srcOrd="1" destOrd="0" parTransId="{37F77CBD-CCD8-EF44-B632-46B020986538}" sibTransId="{D4F42AA3-225E-904E-8A45-71AB298CEFB9}"/>
    <dgm:cxn modelId="{57E6B647-815D-8841-9BB6-18DD0C03E78D}" type="presOf" srcId="{010A435A-814F-C640-9421-BC790482DFFD}" destId="{B74562FE-4F46-124E-9D5A-4722DE0586B6}" srcOrd="0" destOrd="1" presId="urn:microsoft.com/office/officeart/2005/8/layout/vList5"/>
    <dgm:cxn modelId="{89378D49-C217-964F-A809-B605C621CD1A}" type="presOf" srcId="{71AA6D27-8776-414A-8909-1B616E69E8B3}" destId="{15B9FDB4-EE05-B740-AEB4-C273C919AEC4}" srcOrd="0" destOrd="3" presId="urn:microsoft.com/office/officeart/2005/8/layout/vList5"/>
    <dgm:cxn modelId="{3FEE664A-E7A6-5C40-915B-9205ECA8000E}" srcId="{B3D4A462-5BDB-D647-A004-7D52834A9747}" destId="{134233AB-357E-0143-A7B6-5782D81DFF0A}" srcOrd="2" destOrd="0" parTransId="{4550B440-7AB6-FD4F-82F6-2908E83540FD}" sibTransId="{449CA739-231A-194C-ABDB-E19864FF0AE3}"/>
    <dgm:cxn modelId="{5DB1E76E-10ED-994F-A855-151E4EA875AD}" type="presOf" srcId="{8133396C-6C4E-234D-91DB-BB3ADFCE29E9}" destId="{B74562FE-4F46-124E-9D5A-4722DE0586B6}" srcOrd="0" destOrd="6" presId="urn:microsoft.com/office/officeart/2005/8/layout/vList5"/>
    <dgm:cxn modelId="{F4575470-FC84-394F-814C-FAE14F2B13D9}" srcId="{F9338F1E-051B-5041-8C3E-D5EB09942169}" destId="{5027AA2F-786E-5148-B859-9E3199EE0330}" srcOrd="0" destOrd="0" parTransId="{F6D60FE2-FD25-6541-8F28-E87B3DE6EB38}" sibTransId="{0571F4D9-18F9-1548-8E55-513B34217640}"/>
    <dgm:cxn modelId="{02097372-79FC-4D48-A7D1-269E617F8D82}" srcId="{134233AB-357E-0143-A7B6-5782D81DFF0A}" destId="{49973049-313E-AA47-A326-B8C404868CEB}" srcOrd="0" destOrd="0" parTransId="{E6C12E38-B063-D84F-9D0A-7E07BA444DDF}" sibTransId="{398BAC39-C686-3A42-B46E-5ED454F13C48}"/>
    <dgm:cxn modelId="{5ACF1774-CF30-4A42-8919-586A6BE028D8}" type="presOf" srcId="{8507490D-D8BE-554C-BE2A-13EC4A93BE4C}" destId="{C787C0F3-53DB-AC4B-A284-9947A40A66D6}" srcOrd="0" destOrd="0" presId="urn:microsoft.com/office/officeart/2005/8/layout/vList5"/>
    <dgm:cxn modelId="{D59E4675-D57B-A144-AC19-02AFC6DA6616}" srcId="{AB9F54BB-AD31-B54C-B661-41DF090A5600}" destId="{338D404A-B822-5941-82F7-033332242C78}" srcOrd="5" destOrd="0" parTransId="{C10050C0-C7A5-DA41-9D46-9BBC3A871955}" sibTransId="{6C52560F-D3CC-A64B-9F26-97A50356871F}"/>
    <dgm:cxn modelId="{FFE3DA7A-FA0B-254A-AC82-73D20382F78D}" srcId="{9F65ABA9-81A7-FF44-8BF6-FDDF03CFE4A0}" destId="{A4FB525F-120A-5741-B513-4F0BA089405C}" srcOrd="1" destOrd="0" parTransId="{5EFE5CFD-EE5B-FF4D-8119-E62E170E4602}" sibTransId="{8F208F1F-34EB-CB48-A0F2-56F6AFBF6A26}"/>
    <dgm:cxn modelId="{BFD7527B-6D73-3E48-8EC5-2D438CFE5B67}" type="presOf" srcId="{5834C23F-5831-C449-A161-CF288B905A51}" destId="{C787C0F3-53DB-AC4B-A284-9947A40A66D6}" srcOrd="0" destOrd="2" presId="urn:microsoft.com/office/officeart/2005/8/layout/vList5"/>
    <dgm:cxn modelId="{A17DE17C-F619-384F-91D0-5CADE45029BF}" type="presOf" srcId="{B91E4569-4575-BC45-87F2-A9E8847E76EE}" destId="{D11A3A8D-A4DF-844A-9922-2C8335C8431F}" srcOrd="0" destOrd="1" presId="urn:microsoft.com/office/officeart/2005/8/layout/vList5"/>
    <dgm:cxn modelId="{FC25277E-D311-4D47-9990-F02C72DCEB08}" type="presOf" srcId="{F9338F1E-051B-5041-8C3E-D5EB09942169}" destId="{BC4A21D8-DB3A-F047-9010-B2DB6BC2FA5E}" srcOrd="0" destOrd="0" presId="urn:microsoft.com/office/officeart/2005/8/layout/vList5"/>
    <dgm:cxn modelId="{EC106187-6FF5-6349-8334-B6B66507907C}" srcId="{AB9F54BB-AD31-B54C-B661-41DF090A5600}" destId="{C1B9DD48-D327-2A45-9C6E-29FE5295BDDC}" srcOrd="0" destOrd="0" parTransId="{3610B3BA-FAA8-BA44-9153-0370AF3592F7}" sibTransId="{6D8297AE-CFF5-894C-A062-69C9C8F943CB}"/>
    <dgm:cxn modelId="{44FBD399-5238-814A-9F41-A95C635A068B}" srcId="{F9338F1E-051B-5041-8C3E-D5EB09942169}" destId="{71AA6D27-8776-414A-8909-1B616E69E8B3}" srcOrd="3" destOrd="0" parTransId="{4A32A5E3-AEBD-EB42-8041-7F51E469999C}" sibTransId="{D48D0BE6-35D9-F141-AF13-80C3FD3F8EAC}"/>
    <dgm:cxn modelId="{B1ADEBA0-DF38-2D4A-85A5-FA4248FD72A4}" srcId="{AB9F54BB-AD31-B54C-B661-41DF090A5600}" destId="{5FE31FF2-BD37-174E-A80F-9AFE193FC09B}" srcOrd="3" destOrd="0" parTransId="{2A918630-E218-7F42-8FB0-84EE9CAE4B54}" sibTransId="{4FC988B9-F00F-1F48-80EA-D73C2D3C6BD6}"/>
    <dgm:cxn modelId="{9E94C9B8-99FC-8247-8924-04D17F5D33A6}" type="presOf" srcId="{DBCACF5A-2328-954F-91E0-9784D57A6FB1}" destId="{15B9FDB4-EE05-B740-AEB4-C273C919AEC4}" srcOrd="0" destOrd="1" presId="urn:microsoft.com/office/officeart/2005/8/layout/vList5"/>
    <dgm:cxn modelId="{FD7259C2-73F4-3342-B1E9-4257FE4B8FB5}" srcId="{AB9F54BB-AD31-B54C-B661-41DF090A5600}" destId="{99F34494-85E8-504E-9885-ED3D3BF69EB8}" srcOrd="2" destOrd="0" parTransId="{715F2D53-E165-DB44-8EF7-77F0502D7188}" sibTransId="{49DF3CCF-4C10-FA4F-A307-656C4FFA1D4C}"/>
    <dgm:cxn modelId="{EF322BCF-EF44-794D-A92C-1B33C69AAC51}" srcId="{AB9F54BB-AD31-B54C-B661-41DF090A5600}" destId="{8133396C-6C4E-234D-91DB-BB3ADFCE29E9}" srcOrd="6" destOrd="0" parTransId="{AE7E24A1-3B3B-B14F-B3ED-8BB02F731596}" sibTransId="{815A2C18-26AF-974F-97D1-4B44FA117D4F}"/>
    <dgm:cxn modelId="{E61C95CF-F9F2-E142-8C54-2E48AD02405F}" srcId="{9F65ABA9-81A7-FF44-8BF6-FDDF03CFE4A0}" destId="{5834C23F-5831-C449-A161-CF288B905A51}" srcOrd="2" destOrd="0" parTransId="{6826B9DE-8D7B-7044-B479-0E48C0217F27}" sibTransId="{F38BB415-6384-8E40-9A6D-DD1DB292AC59}"/>
    <dgm:cxn modelId="{C30096D9-11E1-4E4D-8A15-633E304D5A1D}" type="presOf" srcId="{B3D4A462-5BDB-D647-A004-7D52834A9747}" destId="{6E135D8F-D951-7F43-8500-8692194869FB}" srcOrd="0" destOrd="0" presId="urn:microsoft.com/office/officeart/2005/8/layout/vList5"/>
    <dgm:cxn modelId="{5DCF39DB-AE61-5B42-84F4-63EA5F7ABFE9}" srcId="{F9338F1E-051B-5041-8C3E-D5EB09942169}" destId="{DBCACF5A-2328-954F-91E0-9784D57A6FB1}" srcOrd="1" destOrd="0" parTransId="{3E93430B-D214-E74E-971E-A705710DD65C}" sibTransId="{9B6A6CF6-A40E-BF45-BF0D-0975EF2EFC65}"/>
    <dgm:cxn modelId="{E27C20E1-2773-7542-9E80-40D3DCEFC7BA}" type="presOf" srcId="{5FE31FF2-BD37-174E-A80F-9AFE193FC09B}" destId="{B74562FE-4F46-124E-9D5A-4722DE0586B6}" srcOrd="0" destOrd="3" presId="urn:microsoft.com/office/officeart/2005/8/layout/vList5"/>
    <dgm:cxn modelId="{3B083AE5-22B6-ED4E-AD8D-BC0CEF8F6B7F}" type="presOf" srcId="{5027AA2F-786E-5148-B859-9E3199EE0330}" destId="{15B9FDB4-EE05-B740-AEB4-C273C919AEC4}" srcOrd="0" destOrd="0" presId="urn:microsoft.com/office/officeart/2005/8/layout/vList5"/>
    <dgm:cxn modelId="{E77F65EC-8DC5-A241-A6A6-433470E6B6FA}" srcId="{F9338F1E-051B-5041-8C3E-D5EB09942169}" destId="{93932128-9CF5-234D-BBBB-957018D01902}" srcOrd="2" destOrd="0" parTransId="{B76412BB-EE8B-AE48-A298-50AB0070FCD5}" sibTransId="{93B771CD-EC9F-9945-8E59-6C0C503E11B9}"/>
    <dgm:cxn modelId="{DD15B6F2-AC86-E947-9EE8-8A42715EEF86}" type="presOf" srcId="{9F65ABA9-81A7-FF44-8BF6-FDDF03CFE4A0}" destId="{90881F29-9352-CF40-94BA-F70AB5EE1A48}" srcOrd="0" destOrd="0" presId="urn:microsoft.com/office/officeart/2005/8/layout/vList5"/>
    <dgm:cxn modelId="{B6B50CF6-8C6C-9C47-85E8-5438E1844F52}" type="presOf" srcId="{93932128-9CF5-234D-BBBB-957018D01902}" destId="{15B9FDB4-EE05-B740-AEB4-C273C919AEC4}" srcOrd="0" destOrd="2" presId="urn:microsoft.com/office/officeart/2005/8/layout/vList5"/>
    <dgm:cxn modelId="{97BBBDF6-2634-E349-B767-C729BA484C15}" srcId="{B3D4A462-5BDB-D647-A004-7D52834A9747}" destId="{F9338F1E-051B-5041-8C3E-D5EB09942169}" srcOrd="0" destOrd="0" parTransId="{4B8875E2-3F4D-4444-9465-4D7848BA8218}" sibTransId="{DDEA77F3-22B1-A74B-9C8B-C80AFD48D728}"/>
    <dgm:cxn modelId="{6FAF1EF8-610D-A24F-8B09-EBD2AD0EC9A0}" srcId="{B3D4A462-5BDB-D647-A004-7D52834A9747}" destId="{AB9F54BB-AD31-B54C-B661-41DF090A5600}" srcOrd="3" destOrd="0" parTransId="{83D74FD1-3D8E-354A-AB03-C5B1590A911E}" sibTransId="{42291BA6-F575-7643-84AF-AE6571C04E79}"/>
    <dgm:cxn modelId="{6FBC8CFE-40BE-F04A-920E-C0E055CEC971}" srcId="{B3D4A462-5BDB-D647-A004-7D52834A9747}" destId="{9F65ABA9-81A7-FF44-8BF6-FDDF03CFE4A0}" srcOrd="1" destOrd="0" parTransId="{CF67F556-5291-6D47-B9FB-2CF6191D45A7}" sibTransId="{26C789A4-2A60-064C-A9C3-C839C677E6A8}"/>
    <dgm:cxn modelId="{C2715493-58D2-8F4C-8E72-A2740AC59DFB}" type="presParOf" srcId="{6E135D8F-D951-7F43-8500-8692194869FB}" destId="{3E5FC628-4C34-B342-9B0D-5927672D3666}" srcOrd="0" destOrd="0" presId="urn:microsoft.com/office/officeart/2005/8/layout/vList5"/>
    <dgm:cxn modelId="{46F8EB2F-CEC8-3B42-8FDD-69EE47EB1D85}" type="presParOf" srcId="{3E5FC628-4C34-B342-9B0D-5927672D3666}" destId="{BC4A21D8-DB3A-F047-9010-B2DB6BC2FA5E}" srcOrd="0" destOrd="0" presId="urn:microsoft.com/office/officeart/2005/8/layout/vList5"/>
    <dgm:cxn modelId="{661DD73A-9717-C04E-BD5E-7C6CDD93C0AE}" type="presParOf" srcId="{3E5FC628-4C34-B342-9B0D-5927672D3666}" destId="{15B9FDB4-EE05-B740-AEB4-C273C919AEC4}" srcOrd="1" destOrd="0" presId="urn:microsoft.com/office/officeart/2005/8/layout/vList5"/>
    <dgm:cxn modelId="{F5EFD449-DA5C-5F44-B8C8-7A73DBAB56FA}" type="presParOf" srcId="{6E135D8F-D951-7F43-8500-8692194869FB}" destId="{08B3F0B4-ED12-F941-857A-9A3F48B873F9}" srcOrd="1" destOrd="0" presId="urn:microsoft.com/office/officeart/2005/8/layout/vList5"/>
    <dgm:cxn modelId="{C72BB218-8D55-6844-8197-60A3F9DB9ABF}" type="presParOf" srcId="{6E135D8F-D951-7F43-8500-8692194869FB}" destId="{BAB768BD-A3A1-3348-BC52-9A28CCBDF81D}" srcOrd="2" destOrd="0" presId="urn:microsoft.com/office/officeart/2005/8/layout/vList5"/>
    <dgm:cxn modelId="{35CB9B14-FD59-504A-8095-9332331948E5}" type="presParOf" srcId="{BAB768BD-A3A1-3348-BC52-9A28CCBDF81D}" destId="{90881F29-9352-CF40-94BA-F70AB5EE1A48}" srcOrd="0" destOrd="0" presId="urn:microsoft.com/office/officeart/2005/8/layout/vList5"/>
    <dgm:cxn modelId="{5047D192-E954-094A-A674-4D5177C5228F}" type="presParOf" srcId="{BAB768BD-A3A1-3348-BC52-9A28CCBDF81D}" destId="{C787C0F3-53DB-AC4B-A284-9947A40A66D6}" srcOrd="1" destOrd="0" presId="urn:microsoft.com/office/officeart/2005/8/layout/vList5"/>
    <dgm:cxn modelId="{ABC3B7AA-4C0C-C543-A657-EB85F5D9F2E9}" type="presParOf" srcId="{6E135D8F-D951-7F43-8500-8692194869FB}" destId="{BA6ECC1C-9155-FC46-A04E-48CA6C29D881}" srcOrd="3" destOrd="0" presId="urn:microsoft.com/office/officeart/2005/8/layout/vList5"/>
    <dgm:cxn modelId="{3B9CAAA4-5714-9848-A71F-390FF1575D1C}" type="presParOf" srcId="{6E135D8F-D951-7F43-8500-8692194869FB}" destId="{77040C89-44CD-6A42-B818-6755E2C17012}" srcOrd="4" destOrd="0" presId="urn:microsoft.com/office/officeart/2005/8/layout/vList5"/>
    <dgm:cxn modelId="{2E6C2B6A-B234-7A46-924C-93E85E8EC755}" type="presParOf" srcId="{77040C89-44CD-6A42-B818-6755E2C17012}" destId="{6F466220-49A0-4745-9B5C-11AA7FB0D956}" srcOrd="0" destOrd="0" presId="urn:microsoft.com/office/officeart/2005/8/layout/vList5"/>
    <dgm:cxn modelId="{A09F4755-4EE8-7047-909C-74F79175D5EC}" type="presParOf" srcId="{77040C89-44CD-6A42-B818-6755E2C17012}" destId="{D11A3A8D-A4DF-844A-9922-2C8335C8431F}" srcOrd="1" destOrd="0" presId="urn:microsoft.com/office/officeart/2005/8/layout/vList5"/>
    <dgm:cxn modelId="{B7B555CA-2E3E-934C-97FF-24AB76F906EB}" type="presParOf" srcId="{6E135D8F-D951-7F43-8500-8692194869FB}" destId="{22A5B8EE-5482-5140-96B7-AA0ED686A2F2}" srcOrd="5" destOrd="0" presId="urn:microsoft.com/office/officeart/2005/8/layout/vList5"/>
    <dgm:cxn modelId="{C44DD1B2-0860-C742-A59E-20E23F8AA570}" type="presParOf" srcId="{6E135D8F-D951-7F43-8500-8692194869FB}" destId="{C1A5F593-B9DF-F24E-ACEF-18DE20BAB8AB}" srcOrd="6" destOrd="0" presId="urn:microsoft.com/office/officeart/2005/8/layout/vList5"/>
    <dgm:cxn modelId="{9463349A-BEB6-8545-9A6B-F9F13FFBE7DD}" type="presParOf" srcId="{C1A5F593-B9DF-F24E-ACEF-18DE20BAB8AB}" destId="{A1378FBC-CD38-E043-A867-B70E16D6B2AB}" srcOrd="0" destOrd="0" presId="urn:microsoft.com/office/officeart/2005/8/layout/vList5"/>
    <dgm:cxn modelId="{BF26C612-9896-7E46-9B71-E1DFC20434BB}" type="presParOf" srcId="{C1A5F593-B9DF-F24E-ACEF-18DE20BAB8AB}" destId="{B74562FE-4F46-124E-9D5A-4722DE0586B6}"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4A308E-FEEC-5041-86E8-46DC7A58000A}"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9BDB2D73-8E64-8245-8703-9A83DD685A93}">
      <dgm:prSet phldrT="[Text]"/>
      <dgm:spPr/>
      <dgm:t>
        <a:bodyPr/>
        <a:lstStyle/>
        <a:p>
          <a:pPr>
            <a:buFont typeface="+mj-lt"/>
            <a:buAutoNum type="arabicPeriod"/>
          </a:pPr>
          <a:r>
            <a:rPr lang="en-GB" b="0" i="0" dirty="0"/>
            <a:t>Training and Predictions on </a:t>
          </a:r>
          <a:r>
            <a:rPr lang="en-GB" b="0" i="0" dirty="0" err="1"/>
            <a:t>Labeled</a:t>
          </a:r>
          <a:r>
            <a:rPr lang="en-GB" b="0" i="0" dirty="0"/>
            <a:t> and </a:t>
          </a:r>
          <a:r>
            <a:rPr lang="en-GB" b="0" i="0" dirty="0" err="1"/>
            <a:t>Unlabeled</a:t>
          </a:r>
          <a:r>
            <a:rPr lang="en-GB" b="0" i="0" dirty="0"/>
            <a:t> Data</a:t>
          </a:r>
        </a:p>
      </dgm:t>
    </dgm:pt>
    <dgm:pt modelId="{322B24A4-A56B-5749-B0C5-40B91C67BFDA}" type="parTrans" cxnId="{48138471-7956-3B4D-B8E7-E5BC96266DA6}">
      <dgm:prSet/>
      <dgm:spPr/>
      <dgm:t>
        <a:bodyPr/>
        <a:lstStyle/>
        <a:p>
          <a:endParaRPr lang="en-GB"/>
        </a:p>
      </dgm:t>
    </dgm:pt>
    <dgm:pt modelId="{5B1E5E5C-8FF7-8F42-BF66-49712D5171E5}" type="sibTrans" cxnId="{48138471-7956-3B4D-B8E7-E5BC96266DA6}">
      <dgm:prSet/>
      <dgm:spPr/>
      <dgm:t>
        <a:bodyPr/>
        <a:lstStyle/>
        <a:p>
          <a:endParaRPr lang="en-GB"/>
        </a:p>
      </dgm:t>
    </dgm:pt>
    <dgm:pt modelId="{9695AF52-AF37-524B-8875-62AF68A2C979}">
      <dgm:prSet phldrT="[Text]"/>
      <dgm:spPr/>
      <dgm:t>
        <a:bodyPr/>
        <a:lstStyle/>
        <a:p>
          <a:pPr>
            <a:buFont typeface="+mj-lt"/>
            <a:buAutoNum type="arabicPeriod"/>
          </a:pPr>
          <a:r>
            <a:rPr lang="en-GB" b="0" i="0" dirty="0"/>
            <a:t>Probabilities for Predicted Labels</a:t>
          </a:r>
        </a:p>
      </dgm:t>
    </dgm:pt>
    <dgm:pt modelId="{4F61258F-109B-8548-90A0-8AA4C85ECAD5}" type="parTrans" cxnId="{6FC9F402-226E-2841-9F53-E33C75FD430F}">
      <dgm:prSet/>
      <dgm:spPr/>
      <dgm:t>
        <a:bodyPr/>
        <a:lstStyle/>
        <a:p>
          <a:endParaRPr lang="en-GB"/>
        </a:p>
      </dgm:t>
    </dgm:pt>
    <dgm:pt modelId="{0B5BADF5-A022-9944-9C8B-95F7858EC754}" type="sibTrans" cxnId="{6FC9F402-226E-2841-9F53-E33C75FD430F}">
      <dgm:prSet/>
      <dgm:spPr/>
      <dgm:t>
        <a:bodyPr/>
        <a:lstStyle/>
        <a:p>
          <a:endParaRPr lang="en-GB"/>
        </a:p>
      </dgm:t>
    </dgm:pt>
    <dgm:pt modelId="{9EBDF077-68D3-924C-AD4D-335E7AE1EC85}">
      <dgm:prSet phldrT="[Text]"/>
      <dgm:spPr/>
      <dgm:t>
        <a:bodyPr/>
        <a:lstStyle/>
        <a:p>
          <a:pPr>
            <a:buFont typeface="+mj-lt"/>
            <a:buAutoNum type="arabicPeriod"/>
          </a:pPr>
          <a:r>
            <a:rPr lang="en-GB" b="0" i="0" dirty="0">
              <a:latin typeface="Comic Sans MS" panose="030F0902030302020204" pitchFamily="66" charset="0"/>
            </a:rPr>
            <a:t>Setting Confidence Threshold</a:t>
          </a:r>
        </a:p>
      </dgm:t>
    </dgm:pt>
    <dgm:pt modelId="{76C15A82-8BAC-8446-BE45-0EC203119B42}" type="parTrans" cxnId="{B35BBF2F-7AF7-DB49-9135-A80A111C63C4}">
      <dgm:prSet/>
      <dgm:spPr/>
      <dgm:t>
        <a:bodyPr/>
        <a:lstStyle/>
        <a:p>
          <a:endParaRPr lang="en-GB"/>
        </a:p>
      </dgm:t>
    </dgm:pt>
    <dgm:pt modelId="{A385C24F-1C19-C744-A76F-4EE7B67A5BC5}" type="sibTrans" cxnId="{B35BBF2F-7AF7-DB49-9135-A80A111C63C4}">
      <dgm:prSet/>
      <dgm:spPr/>
      <dgm:t>
        <a:bodyPr/>
        <a:lstStyle/>
        <a:p>
          <a:endParaRPr lang="en-GB"/>
        </a:p>
      </dgm:t>
    </dgm:pt>
    <dgm:pt modelId="{77DC03ED-8871-964D-BB88-5EBEEDF3D407}">
      <dgm:prSet phldrT="[Text]"/>
      <dgm:spPr/>
      <dgm:t>
        <a:bodyPr/>
        <a:lstStyle/>
        <a:p>
          <a:pPr>
            <a:buFont typeface="+mj-lt"/>
            <a:buAutoNum type="arabicPeriod"/>
          </a:pPr>
          <a:r>
            <a:rPr lang="en-GB" b="0" i="0" dirty="0">
              <a:latin typeface="Comic Sans MS" panose="030F0902030302020204" pitchFamily="66" charset="0"/>
            </a:rPr>
            <a:t>Identifying Confident Predictions</a:t>
          </a:r>
        </a:p>
      </dgm:t>
    </dgm:pt>
    <dgm:pt modelId="{93F94117-ABD0-A44D-9164-7C37DFDD31D3}" type="parTrans" cxnId="{4145D201-FE7D-C24E-B5AC-5F635F97EABA}">
      <dgm:prSet/>
      <dgm:spPr/>
      <dgm:t>
        <a:bodyPr/>
        <a:lstStyle/>
        <a:p>
          <a:endParaRPr lang="en-GB"/>
        </a:p>
      </dgm:t>
    </dgm:pt>
    <dgm:pt modelId="{9E9A2A32-3E35-2B47-B4F4-861570D1AE31}" type="sibTrans" cxnId="{4145D201-FE7D-C24E-B5AC-5F635F97EABA}">
      <dgm:prSet/>
      <dgm:spPr/>
      <dgm:t>
        <a:bodyPr/>
        <a:lstStyle/>
        <a:p>
          <a:endParaRPr lang="en-GB"/>
        </a:p>
      </dgm:t>
    </dgm:pt>
    <dgm:pt modelId="{C57FD88A-845E-A949-B857-6D5F46FC4596}">
      <dgm:prSet phldrT="[Text]"/>
      <dgm:spPr/>
      <dgm:t>
        <a:bodyPr/>
        <a:lstStyle/>
        <a:p>
          <a:pPr>
            <a:buFont typeface="+mj-lt"/>
            <a:buAutoNum type="arabicPeriod"/>
          </a:pPr>
          <a:r>
            <a:rPr lang="en-GB" b="0" i="0" dirty="0">
              <a:latin typeface="Comic Sans MS" panose="030F0902030302020204" pitchFamily="66" charset="0"/>
            </a:rPr>
            <a:t>Adding Confident Predictions to </a:t>
          </a:r>
          <a:r>
            <a:rPr lang="en-GB" b="0" i="0" dirty="0" err="1">
              <a:latin typeface="Comic Sans MS" panose="030F0902030302020204" pitchFamily="66" charset="0"/>
            </a:rPr>
            <a:t>Labeled</a:t>
          </a:r>
          <a:r>
            <a:rPr lang="en-GB" b="0" i="0" dirty="0">
              <a:latin typeface="Comic Sans MS" panose="030F0902030302020204" pitchFamily="66" charset="0"/>
            </a:rPr>
            <a:t> Dataset</a:t>
          </a:r>
        </a:p>
      </dgm:t>
    </dgm:pt>
    <dgm:pt modelId="{EB2C57AB-EBCA-2442-B334-16538BBA7410}" type="parTrans" cxnId="{D740A843-E537-B747-9D6A-5D6A1C5765E6}">
      <dgm:prSet/>
      <dgm:spPr/>
      <dgm:t>
        <a:bodyPr/>
        <a:lstStyle/>
        <a:p>
          <a:endParaRPr lang="en-GB"/>
        </a:p>
      </dgm:t>
    </dgm:pt>
    <dgm:pt modelId="{DA383D03-E59F-5B47-AEF1-AEAAD7D1CB8F}" type="sibTrans" cxnId="{D740A843-E537-B747-9D6A-5D6A1C5765E6}">
      <dgm:prSet/>
      <dgm:spPr/>
      <dgm:t>
        <a:bodyPr/>
        <a:lstStyle/>
        <a:p>
          <a:endParaRPr lang="en-GB"/>
        </a:p>
      </dgm:t>
    </dgm:pt>
    <dgm:pt modelId="{A3FBE15D-30F1-8047-87B3-1850049F3DB8}">
      <dgm:prSet/>
      <dgm:spPr/>
      <dgm:t>
        <a:bodyPr/>
        <a:lstStyle/>
        <a:p>
          <a:pPr rtl="0"/>
          <a:endParaRPr lang="en-GB"/>
        </a:p>
      </dgm:t>
    </dgm:pt>
    <dgm:pt modelId="{1C06B93B-1EAA-4A42-83B5-27DF5F117AAA}" type="parTrans" cxnId="{C1B428C4-B2A8-5A49-997D-D9CE9BB2023E}">
      <dgm:prSet/>
      <dgm:spPr/>
      <dgm:t>
        <a:bodyPr/>
        <a:lstStyle/>
        <a:p>
          <a:endParaRPr lang="en-GB"/>
        </a:p>
      </dgm:t>
    </dgm:pt>
    <dgm:pt modelId="{3B7E76AC-A812-6A45-8170-F483533898B8}" type="sibTrans" cxnId="{C1B428C4-B2A8-5A49-997D-D9CE9BB2023E}">
      <dgm:prSet/>
      <dgm:spPr/>
      <dgm:t>
        <a:bodyPr/>
        <a:lstStyle/>
        <a:p>
          <a:endParaRPr lang="en-GB"/>
        </a:p>
      </dgm:t>
    </dgm:pt>
    <dgm:pt modelId="{BEC968C3-A82E-FD48-8C06-B5B4F05A5490}">
      <dgm:prSet/>
      <dgm:spPr/>
      <dgm:t>
        <a:bodyPr/>
        <a:lstStyle/>
        <a:p>
          <a:endParaRPr lang="en-GB"/>
        </a:p>
      </dgm:t>
    </dgm:pt>
    <dgm:pt modelId="{D7E05BFC-0635-2A45-AC98-8878AAF9C780}" type="parTrans" cxnId="{07A6AF8B-9CA2-6A45-B9B0-7136AE81963F}">
      <dgm:prSet/>
      <dgm:spPr/>
      <dgm:t>
        <a:bodyPr/>
        <a:lstStyle/>
        <a:p>
          <a:endParaRPr lang="en-GB"/>
        </a:p>
      </dgm:t>
    </dgm:pt>
    <dgm:pt modelId="{D1BA1E14-C395-F441-9F5F-78D9ECFB63AE}" type="sibTrans" cxnId="{07A6AF8B-9CA2-6A45-B9B0-7136AE81963F}">
      <dgm:prSet/>
      <dgm:spPr/>
      <dgm:t>
        <a:bodyPr/>
        <a:lstStyle/>
        <a:p>
          <a:endParaRPr lang="en-GB"/>
        </a:p>
      </dgm:t>
    </dgm:pt>
    <dgm:pt modelId="{381B8230-1E87-6948-AF80-25B81C703383}">
      <dgm:prSet/>
      <dgm:spPr/>
      <dgm:t>
        <a:bodyPr/>
        <a:lstStyle/>
        <a:p>
          <a:pPr rtl="0"/>
          <a:endParaRPr lang="en-GB"/>
        </a:p>
      </dgm:t>
    </dgm:pt>
    <dgm:pt modelId="{4F46F4DF-8739-7F4D-A1F3-4AC57F6602C9}" type="parTrans" cxnId="{1AB12DF1-8227-874B-B29D-10A37E787073}">
      <dgm:prSet/>
      <dgm:spPr/>
      <dgm:t>
        <a:bodyPr/>
        <a:lstStyle/>
        <a:p>
          <a:endParaRPr lang="en-GB"/>
        </a:p>
      </dgm:t>
    </dgm:pt>
    <dgm:pt modelId="{072A4B70-808D-2D4A-A75A-D26B86939A1F}" type="sibTrans" cxnId="{1AB12DF1-8227-874B-B29D-10A37E787073}">
      <dgm:prSet/>
      <dgm:spPr/>
      <dgm:t>
        <a:bodyPr/>
        <a:lstStyle/>
        <a:p>
          <a:endParaRPr lang="en-GB"/>
        </a:p>
      </dgm:t>
    </dgm:pt>
    <dgm:pt modelId="{8D81C13B-AB60-1B4F-96F7-B713409DFCCF}" type="pres">
      <dgm:prSet presAssocID="{FD4A308E-FEEC-5041-86E8-46DC7A58000A}" presName="Name0" presStyleCnt="0">
        <dgm:presLayoutVars>
          <dgm:dir/>
          <dgm:resizeHandles val="exact"/>
        </dgm:presLayoutVars>
      </dgm:prSet>
      <dgm:spPr/>
    </dgm:pt>
    <dgm:pt modelId="{C380144D-8812-6946-9EA8-21EC0ACB00E8}" type="pres">
      <dgm:prSet presAssocID="{FD4A308E-FEEC-5041-86E8-46DC7A58000A}" presName="cycle" presStyleCnt="0"/>
      <dgm:spPr/>
    </dgm:pt>
    <dgm:pt modelId="{F2B9D50F-BE03-3F46-A4E5-CB32DA4B5301}" type="pres">
      <dgm:prSet presAssocID="{9BDB2D73-8E64-8245-8703-9A83DD685A93}" presName="nodeFirstNode" presStyleLbl="node1" presStyleIdx="0" presStyleCnt="8" custScaleY="158078" custRadScaleRad="95145" custRadScaleInc="1910">
        <dgm:presLayoutVars>
          <dgm:bulletEnabled val="1"/>
        </dgm:presLayoutVars>
      </dgm:prSet>
      <dgm:spPr/>
    </dgm:pt>
    <dgm:pt modelId="{5AFA2D29-1337-9447-857C-98BB70E22156}" type="pres">
      <dgm:prSet presAssocID="{5B1E5E5C-8FF7-8F42-BF66-49712D5171E5}" presName="sibTransFirstNode" presStyleLbl="bgShp" presStyleIdx="0" presStyleCnt="1"/>
      <dgm:spPr/>
    </dgm:pt>
    <dgm:pt modelId="{89FDFD51-532C-F641-AD5A-0A2385E1538B}" type="pres">
      <dgm:prSet presAssocID="{9695AF52-AF37-524B-8875-62AF68A2C979}" presName="nodeFollowingNodes" presStyleLbl="node1" presStyleIdx="1" presStyleCnt="8">
        <dgm:presLayoutVars>
          <dgm:bulletEnabled val="1"/>
        </dgm:presLayoutVars>
      </dgm:prSet>
      <dgm:spPr/>
    </dgm:pt>
    <dgm:pt modelId="{C6CB2F3A-C7DC-244A-8DB2-FD959A351AB4}" type="pres">
      <dgm:prSet presAssocID="{9EBDF077-68D3-924C-AD4D-335E7AE1EC85}" presName="nodeFollowingNodes" presStyleLbl="node1" presStyleIdx="2" presStyleCnt="8">
        <dgm:presLayoutVars>
          <dgm:bulletEnabled val="1"/>
        </dgm:presLayoutVars>
      </dgm:prSet>
      <dgm:spPr/>
    </dgm:pt>
    <dgm:pt modelId="{FDA7A3F3-36A1-4448-9299-F44AD252986E}" type="pres">
      <dgm:prSet presAssocID="{77DC03ED-8871-964D-BB88-5EBEEDF3D407}" presName="nodeFollowingNodes" presStyleLbl="node1" presStyleIdx="3" presStyleCnt="8">
        <dgm:presLayoutVars>
          <dgm:bulletEnabled val="1"/>
        </dgm:presLayoutVars>
      </dgm:prSet>
      <dgm:spPr/>
    </dgm:pt>
    <dgm:pt modelId="{69F025A1-58D6-1547-87C8-F18ACD800106}" type="pres">
      <dgm:prSet presAssocID="{C57FD88A-845E-A949-B857-6D5F46FC4596}" presName="nodeFollowingNodes" presStyleLbl="node1" presStyleIdx="4" presStyleCnt="8">
        <dgm:presLayoutVars>
          <dgm:bulletEnabled val="1"/>
        </dgm:presLayoutVars>
      </dgm:prSet>
      <dgm:spPr/>
    </dgm:pt>
    <dgm:pt modelId="{DE2487FD-A396-F34D-82B2-EFDAE8205939}" type="pres">
      <dgm:prSet presAssocID="{A3FBE15D-30F1-8047-87B3-1850049F3DB8}" presName="nodeFollowingNodes" presStyleLbl="node1" presStyleIdx="5" presStyleCnt="8">
        <dgm:presLayoutVars>
          <dgm:bulletEnabled val="1"/>
        </dgm:presLayoutVars>
      </dgm:prSet>
      <dgm:spPr/>
    </dgm:pt>
    <dgm:pt modelId="{2177E653-8859-3149-93C6-30AC2B6CAFA4}" type="pres">
      <dgm:prSet presAssocID="{BEC968C3-A82E-FD48-8C06-B5B4F05A5490}" presName="nodeFollowingNodes" presStyleLbl="node1" presStyleIdx="6" presStyleCnt="8">
        <dgm:presLayoutVars>
          <dgm:bulletEnabled val="1"/>
        </dgm:presLayoutVars>
      </dgm:prSet>
      <dgm:spPr/>
    </dgm:pt>
    <dgm:pt modelId="{AE94C8AA-7A71-1243-910C-750C7EA5DA04}" type="pres">
      <dgm:prSet presAssocID="{381B8230-1E87-6948-AF80-25B81C703383}" presName="nodeFollowingNodes" presStyleLbl="node1" presStyleIdx="7" presStyleCnt="8">
        <dgm:presLayoutVars>
          <dgm:bulletEnabled val="1"/>
        </dgm:presLayoutVars>
      </dgm:prSet>
      <dgm:spPr/>
    </dgm:pt>
  </dgm:ptLst>
  <dgm:cxnLst>
    <dgm:cxn modelId="{4145D201-FE7D-C24E-B5AC-5F635F97EABA}" srcId="{FD4A308E-FEEC-5041-86E8-46DC7A58000A}" destId="{77DC03ED-8871-964D-BB88-5EBEEDF3D407}" srcOrd="3" destOrd="0" parTransId="{93F94117-ABD0-A44D-9164-7C37DFDD31D3}" sibTransId="{9E9A2A32-3E35-2B47-B4F4-861570D1AE31}"/>
    <dgm:cxn modelId="{6FC9F402-226E-2841-9F53-E33C75FD430F}" srcId="{FD4A308E-FEEC-5041-86E8-46DC7A58000A}" destId="{9695AF52-AF37-524B-8875-62AF68A2C979}" srcOrd="1" destOrd="0" parTransId="{4F61258F-109B-8548-90A0-8AA4C85ECAD5}" sibTransId="{0B5BADF5-A022-9944-9C8B-95F7858EC754}"/>
    <dgm:cxn modelId="{787A4210-84F6-A148-9ED3-770F1F09A334}" type="presOf" srcId="{9EBDF077-68D3-924C-AD4D-335E7AE1EC85}" destId="{C6CB2F3A-C7DC-244A-8DB2-FD959A351AB4}" srcOrd="0" destOrd="0" presId="urn:microsoft.com/office/officeart/2005/8/layout/cycle3"/>
    <dgm:cxn modelId="{B35BBF2F-7AF7-DB49-9135-A80A111C63C4}" srcId="{FD4A308E-FEEC-5041-86E8-46DC7A58000A}" destId="{9EBDF077-68D3-924C-AD4D-335E7AE1EC85}" srcOrd="2" destOrd="0" parTransId="{76C15A82-8BAC-8446-BE45-0EC203119B42}" sibTransId="{A385C24F-1C19-C744-A76F-4EE7B67A5BC5}"/>
    <dgm:cxn modelId="{34DF0361-7F79-4842-B964-10439B45EE72}" type="presOf" srcId="{A3FBE15D-30F1-8047-87B3-1850049F3DB8}" destId="{DE2487FD-A396-F34D-82B2-EFDAE8205939}" srcOrd="0" destOrd="0" presId="urn:microsoft.com/office/officeart/2005/8/layout/cycle3"/>
    <dgm:cxn modelId="{D740A843-E537-B747-9D6A-5D6A1C5765E6}" srcId="{FD4A308E-FEEC-5041-86E8-46DC7A58000A}" destId="{C57FD88A-845E-A949-B857-6D5F46FC4596}" srcOrd="4" destOrd="0" parTransId="{EB2C57AB-EBCA-2442-B334-16538BBA7410}" sibTransId="{DA383D03-E59F-5B47-AEF1-AEAAD7D1CB8F}"/>
    <dgm:cxn modelId="{CB47F26D-C8D2-4A4B-A1DA-B1119B34416F}" type="presOf" srcId="{77DC03ED-8871-964D-BB88-5EBEEDF3D407}" destId="{FDA7A3F3-36A1-4448-9299-F44AD252986E}" srcOrd="0" destOrd="0" presId="urn:microsoft.com/office/officeart/2005/8/layout/cycle3"/>
    <dgm:cxn modelId="{48138471-7956-3B4D-B8E7-E5BC96266DA6}" srcId="{FD4A308E-FEEC-5041-86E8-46DC7A58000A}" destId="{9BDB2D73-8E64-8245-8703-9A83DD685A93}" srcOrd="0" destOrd="0" parTransId="{322B24A4-A56B-5749-B0C5-40B91C67BFDA}" sibTransId="{5B1E5E5C-8FF7-8F42-BF66-49712D5171E5}"/>
    <dgm:cxn modelId="{3D686B7A-5278-1F4B-A7B2-CFEA8CD02C80}" type="presOf" srcId="{FD4A308E-FEEC-5041-86E8-46DC7A58000A}" destId="{8D81C13B-AB60-1B4F-96F7-B713409DFCCF}" srcOrd="0" destOrd="0" presId="urn:microsoft.com/office/officeart/2005/8/layout/cycle3"/>
    <dgm:cxn modelId="{8A947588-B691-AF43-896A-E7FC3011D3CA}" type="presOf" srcId="{C57FD88A-845E-A949-B857-6D5F46FC4596}" destId="{69F025A1-58D6-1547-87C8-F18ACD800106}" srcOrd="0" destOrd="0" presId="urn:microsoft.com/office/officeart/2005/8/layout/cycle3"/>
    <dgm:cxn modelId="{12988A8A-B577-CD47-AD7B-0BDF2C6686EC}" type="presOf" srcId="{9BDB2D73-8E64-8245-8703-9A83DD685A93}" destId="{F2B9D50F-BE03-3F46-A4E5-CB32DA4B5301}" srcOrd="0" destOrd="0" presId="urn:microsoft.com/office/officeart/2005/8/layout/cycle3"/>
    <dgm:cxn modelId="{07A6AF8B-9CA2-6A45-B9B0-7136AE81963F}" srcId="{FD4A308E-FEEC-5041-86E8-46DC7A58000A}" destId="{BEC968C3-A82E-FD48-8C06-B5B4F05A5490}" srcOrd="6" destOrd="0" parTransId="{D7E05BFC-0635-2A45-AC98-8878AAF9C780}" sibTransId="{D1BA1E14-C395-F441-9F5F-78D9ECFB63AE}"/>
    <dgm:cxn modelId="{E5A2CBB0-2A10-6743-9EF0-EB3FDDD850B6}" type="presOf" srcId="{BEC968C3-A82E-FD48-8C06-B5B4F05A5490}" destId="{2177E653-8859-3149-93C6-30AC2B6CAFA4}" srcOrd="0" destOrd="0" presId="urn:microsoft.com/office/officeart/2005/8/layout/cycle3"/>
    <dgm:cxn modelId="{C1B428C4-B2A8-5A49-997D-D9CE9BB2023E}" srcId="{FD4A308E-FEEC-5041-86E8-46DC7A58000A}" destId="{A3FBE15D-30F1-8047-87B3-1850049F3DB8}" srcOrd="5" destOrd="0" parTransId="{1C06B93B-1EAA-4A42-83B5-27DF5F117AAA}" sibTransId="{3B7E76AC-A812-6A45-8170-F483533898B8}"/>
    <dgm:cxn modelId="{93AB87D7-A3F5-3146-A2AD-E0A5004680E7}" type="presOf" srcId="{9695AF52-AF37-524B-8875-62AF68A2C979}" destId="{89FDFD51-532C-F641-AD5A-0A2385E1538B}" srcOrd="0" destOrd="0" presId="urn:microsoft.com/office/officeart/2005/8/layout/cycle3"/>
    <dgm:cxn modelId="{FAC350EF-EE9E-1446-9715-F2C13B321B03}" type="presOf" srcId="{381B8230-1E87-6948-AF80-25B81C703383}" destId="{AE94C8AA-7A71-1243-910C-750C7EA5DA04}" srcOrd="0" destOrd="0" presId="urn:microsoft.com/office/officeart/2005/8/layout/cycle3"/>
    <dgm:cxn modelId="{1AB12DF1-8227-874B-B29D-10A37E787073}" srcId="{FD4A308E-FEEC-5041-86E8-46DC7A58000A}" destId="{381B8230-1E87-6948-AF80-25B81C703383}" srcOrd="7" destOrd="0" parTransId="{4F46F4DF-8739-7F4D-A1F3-4AC57F6602C9}" sibTransId="{072A4B70-808D-2D4A-A75A-D26B86939A1F}"/>
    <dgm:cxn modelId="{A83FC0F6-AF09-5047-9934-6E1EF914D231}" type="presOf" srcId="{5B1E5E5C-8FF7-8F42-BF66-49712D5171E5}" destId="{5AFA2D29-1337-9447-857C-98BB70E22156}" srcOrd="0" destOrd="0" presId="urn:microsoft.com/office/officeart/2005/8/layout/cycle3"/>
    <dgm:cxn modelId="{9EDC952B-8360-E44E-843E-26D17CDFCFCD}" type="presParOf" srcId="{8D81C13B-AB60-1B4F-96F7-B713409DFCCF}" destId="{C380144D-8812-6946-9EA8-21EC0ACB00E8}" srcOrd="0" destOrd="0" presId="urn:microsoft.com/office/officeart/2005/8/layout/cycle3"/>
    <dgm:cxn modelId="{141AC49B-AD44-964F-AB99-19F679BE8904}" type="presParOf" srcId="{C380144D-8812-6946-9EA8-21EC0ACB00E8}" destId="{F2B9D50F-BE03-3F46-A4E5-CB32DA4B5301}" srcOrd="0" destOrd="0" presId="urn:microsoft.com/office/officeart/2005/8/layout/cycle3"/>
    <dgm:cxn modelId="{6F071A72-BBBB-0045-9395-79966BB2C9A1}" type="presParOf" srcId="{C380144D-8812-6946-9EA8-21EC0ACB00E8}" destId="{5AFA2D29-1337-9447-857C-98BB70E22156}" srcOrd="1" destOrd="0" presId="urn:microsoft.com/office/officeart/2005/8/layout/cycle3"/>
    <dgm:cxn modelId="{BE4460D3-6E2D-DA48-AF5A-81A5FF4DD62E}" type="presParOf" srcId="{C380144D-8812-6946-9EA8-21EC0ACB00E8}" destId="{89FDFD51-532C-F641-AD5A-0A2385E1538B}" srcOrd="2" destOrd="0" presId="urn:microsoft.com/office/officeart/2005/8/layout/cycle3"/>
    <dgm:cxn modelId="{A380271C-8502-3C40-BFF4-61B720CAE5DB}" type="presParOf" srcId="{C380144D-8812-6946-9EA8-21EC0ACB00E8}" destId="{C6CB2F3A-C7DC-244A-8DB2-FD959A351AB4}" srcOrd="3" destOrd="0" presId="urn:microsoft.com/office/officeart/2005/8/layout/cycle3"/>
    <dgm:cxn modelId="{C6FBCBC4-9B6E-1041-963A-0365AEBABE65}" type="presParOf" srcId="{C380144D-8812-6946-9EA8-21EC0ACB00E8}" destId="{FDA7A3F3-36A1-4448-9299-F44AD252986E}" srcOrd="4" destOrd="0" presId="urn:microsoft.com/office/officeart/2005/8/layout/cycle3"/>
    <dgm:cxn modelId="{E5A60BC1-B611-B345-95A6-47024CBE9EDC}" type="presParOf" srcId="{C380144D-8812-6946-9EA8-21EC0ACB00E8}" destId="{69F025A1-58D6-1547-87C8-F18ACD800106}" srcOrd="5" destOrd="0" presId="urn:microsoft.com/office/officeart/2005/8/layout/cycle3"/>
    <dgm:cxn modelId="{24768C80-18C7-374A-A7E4-B5E24424637B}" type="presParOf" srcId="{C380144D-8812-6946-9EA8-21EC0ACB00E8}" destId="{DE2487FD-A396-F34D-82B2-EFDAE8205939}" srcOrd="6" destOrd="0" presId="urn:microsoft.com/office/officeart/2005/8/layout/cycle3"/>
    <dgm:cxn modelId="{81717145-735D-9C4C-A0B1-477C68556DBD}" type="presParOf" srcId="{C380144D-8812-6946-9EA8-21EC0ACB00E8}" destId="{2177E653-8859-3149-93C6-30AC2B6CAFA4}" srcOrd="7" destOrd="0" presId="urn:microsoft.com/office/officeart/2005/8/layout/cycle3"/>
    <dgm:cxn modelId="{529EEF15-E397-C54A-B4F2-BEFBCC53F7FD}" type="presParOf" srcId="{C380144D-8812-6946-9EA8-21EC0ACB00E8}" destId="{AE94C8AA-7A71-1243-910C-750C7EA5DA04}"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407A0-9EE3-904A-84EC-947E4379E3E9}">
      <dsp:nvSpPr>
        <dsp:cNvPr id="0" name=""/>
        <dsp:cNvSpPr/>
      </dsp:nvSpPr>
      <dsp:spPr>
        <a:xfrm rot="5400000">
          <a:off x="-185230" y="185970"/>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Patterns</a:t>
          </a:r>
          <a:endParaRPr lang="en-GB" sz="1100" kern="1200" dirty="0"/>
        </a:p>
      </dsp:txBody>
      <dsp:txXfrm rot="-5400000">
        <a:off x="1" y="432946"/>
        <a:ext cx="864411" cy="370461"/>
      </dsp:txXfrm>
    </dsp:sp>
    <dsp:sp modelId="{467473C6-7809-0246-9E9C-2912F664DD2D}">
      <dsp:nvSpPr>
        <dsp:cNvPr id="0" name=""/>
        <dsp:cNvSpPr/>
      </dsp:nvSpPr>
      <dsp:spPr>
        <a:xfrm rot="5400000">
          <a:off x="4318587" y="-3453436"/>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Dissecting Adult Income Factors</a:t>
          </a:r>
          <a:endParaRPr lang="en-GB" sz="2200" kern="1200" dirty="0"/>
        </a:p>
      </dsp:txBody>
      <dsp:txXfrm rot="-5400000">
        <a:off x="864412" y="39922"/>
        <a:ext cx="7671836" cy="724301"/>
      </dsp:txXfrm>
    </dsp:sp>
    <dsp:sp modelId="{13BBB54E-F4A4-FF46-918F-AB8F405FFEA1}">
      <dsp:nvSpPr>
        <dsp:cNvPr id="0" name=""/>
        <dsp:cNvSpPr/>
      </dsp:nvSpPr>
      <dsp:spPr>
        <a:xfrm rot="5400000">
          <a:off x="-185230" y="1220748"/>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Prediction</a:t>
          </a:r>
          <a:endParaRPr lang="en-GB" sz="1100" kern="1200" dirty="0"/>
        </a:p>
      </dsp:txBody>
      <dsp:txXfrm rot="-5400000">
        <a:off x="1" y="1467724"/>
        <a:ext cx="864411" cy="370461"/>
      </dsp:txXfrm>
    </dsp:sp>
    <dsp:sp modelId="{A82E2351-2FAC-F743-8242-0E1180BDED0A}">
      <dsp:nvSpPr>
        <dsp:cNvPr id="0" name=""/>
        <dsp:cNvSpPr/>
      </dsp:nvSpPr>
      <dsp:spPr>
        <a:xfrm rot="5400000">
          <a:off x="4318587" y="-2418658"/>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Lighting Up Inequality &amp; Empowerment</a:t>
          </a:r>
          <a:endParaRPr lang="en-GB" sz="2200" kern="1200" dirty="0"/>
        </a:p>
        <a:p>
          <a:pPr marL="228600" lvl="1" indent="-228600" algn="l" defTabSz="977900" rtl="0">
            <a:lnSpc>
              <a:spcPct val="90000"/>
            </a:lnSpc>
            <a:spcBef>
              <a:spcPct val="0"/>
            </a:spcBef>
            <a:spcAft>
              <a:spcPct val="15000"/>
            </a:spcAft>
            <a:buChar char="•"/>
          </a:pPr>
          <a:endParaRPr lang="en-NO" sz="2200" kern="1200" dirty="0"/>
        </a:p>
      </dsp:txBody>
      <dsp:txXfrm rot="-5400000">
        <a:off x="864412" y="1074700"/>
        <a:ext cx="7671836" cy="724301"/>
      </dsp:txXfrm>
    </dsp:sp>
    <dsp:sp modelId="{8764A0F8-3634-1449-8D93-208EE1F296F0}">
      <dsp:nvSpPr>
        <dsp:cNvPr id="0" name=""/>
        <dsp:cNvSpPr/>
      </dsp:nvSpPr>
      <dsp:spPr>
        <a:xfrm rot="5400000">
          <a:off x="-185230" y="2255526"/>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Demographic Insights</a:t>
          </a:r>
          <a:endParaRPr lang="en-GB" sz="1100" kern="1200" dirty="0"/>
        </a:p>
      </dsp:txBody>
      <dsp:txXfrm rot="-5400000">
        <a:off x="1" y="2502502"/>
        <a:ext cx="864411" cy="370461"/>
      </dsp:txXfrm>
    </dsp:sp>
    <dsp:sp modelId="{0E5FEC16-B61E-B145-BFAB-D1039B5F7697}">
      <dsp:nvSpPr>
        <dsp:cNvPr id="0" name=""/>
        <dsp:cNvSpPr/>
      </dsp:nvSpPr>
      <dsp:spPr>
        <a:xfrm rot="5400000">
          <a:off x="4318587" y="-1383881"/>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Probing Socioeconomic Dynamics</a:t>
          </a:r>
          <a:endParaRPr lang="en-GB" sz="2200" kern="1200" dirty="0"/>
        </a:p>
      </dsp:txBody>
      <dsp:txXfrm rot="-5400000">
        <a:off x="864412" y="2109477"/>
        <a:ext cx="7671836" cy="724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04FDC-211F-2347-844C-2BEA5AFFE08A}">
      <dsp:nvSpPr>
        <dsp:cNvPr id="0" name=""/>
        <dsp:cNvSpPr/>
      </dsp:nvSpPr>
      <dsp:spPr>
        <a:xfrm rot="5400000">
          <a:off x="485401" y="1683171"/>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D0F86-4C78-B644-9AE9-F579DC96FF75}">
      <dsp:nvSpPr>
        <dsp:cNvPr id="0" name=""/>
        <dsp:cNvSpPr/>
      </dsp:nvSpPr>
      <dsp:spPr>
        <a:xfrm>
          <a:off x="300746" y="910565"/>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Adult Census Income dataset</a:t>
          </a:r>
          <a:endParaRPr lang="en-GB" sz="1200" kern="1200" dirty="0"/>
        </a:p>
      </dsp:txBody>
      <dsp:txXfrm>
        <a:off x="340844" y="950663"/>
        <a:ext cx="1093093" cy="741068"/>
      </dsp:txXfrm>
    </dsp:sp>
    <dsp:sp modelId="{B3E9FAE6-8A82-A447-AFE9-93CC58DD35B7}">
      <dsp:nvSpPr>
        <dsp:cNvPr id="0" name=""/>
        <dsp:cNvSpPr/>
      </dsp:nvSpPr>
      <dsp:spPr>
        <a:xfrm>
          <a:off x="1437410" y="1021761"/>
          <a:ext cx="3796812"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Kaggle(48,842 instances and 15 attributes)</a:t>
          </a:r>
          <a:endParaRPr lang="en-GB" sz="1400" kern="1200" dirty="0"/>
        </a:p>
      </dsp:txBody>
      <dsp:txXfrm>
        <a:off x="1437410" y="1021761"/>
        <a:ext cx="3796812" cy="663782"/>
      </dsp:txXfrm>
    </dsp:sp>
    <dsp:sp modelId="{09035DBF-E80A-E046-B4A5-3C257881B75B}">
      <dsp:nvSpPr>
        <dsp:cNvPr id="0" name=""/>
        <dsp:cNvSpPr/>
      </dsp:nvSpPr>
      <dsp:spPr>
        <a:xfrm rot="5400000">
          <a:off x="1635656" y="2612400"/>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1F0AD5-5449-C149-B816-AD1E9B6FE45F}">
      <dsp:nvSpPr>
        <dsp:cNvPr id="0" name=""/>
        <dsp:cNvSpPr/>
      </dsp:nvSpPr>
      <dsp:spPr>
        <a:xfrm>
          <a:off x="1220419" y="1839388"/>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target variable</a:t>
          </a:r>
          <a:endParaRPr lang="en-GB" sz="1200" kern="1200" dirty="0"/>
        </a:p>
      </dsp:txBody>
      <dsp:txXfrm>
        <a:off x="1260517" y="1879486"/>
        <a:ext cx="1093093" cy="741068"/>
      </dsp:txXfrm>
    </dsp:sp>
    <dsp:sp modelId="{DB861F52-90ED-6C41-8D59-1B8E567F04DB}">
      <dsp:nvSpPr>
        <dsp:cNvPr id="0" name=""/>
        <dsp:cNvSpPr/>
      </dsp:nvSpPr>
      <dsp:spPr>
        <a:xfrm>
          <a:off x="2380885" y="1870586"/>
          <a:ext cx="2144346" cy="9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indicates income level (&lt;=50K or &gt;50K)</a:t>
          </a:r>
          <a:endParaRPr lang="en-GB" sz="1400" kern="1200" dirty="0"/>
        </a:p>
      </dsp:txBody>
      <dsp:txXfrm>
        <a:off x="2380885" y="1870586"/>
        <a:ext cx="2144346" cy="956875"/>
      </dsp:txXfrm>
    </dsp:sp>
    <dsp:sp modelId="{3A279212-B1B0-384E-A8E0-3398794D9DF3}">
      <dsp:nvSpPr>
        <dsp:cNvPr id="0" name=""/>
        <dsp:cNvSpPr/>
      </dsp:nvSpPr>
      <dsp:spPr>
        <a:xfrm>
          <a:off x="2380883" y="2827459"/>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Features</a:t>
          </a:r>
          <a:endParaRPr lang="en-GB" sz="1200" kern="1200" dirty="0"/>
        </a:p>
      </dsp:txBody>
      <dsp:txXfrm>
        <a:off x="2420981" y="2867557"/>
        <a:ext cx="1093093" cy="741068"/>
      </dsp:txXfrm>
    </dsp:sp>
    <dsp:sp modelId="{93A5AB16-CBAB-4E46-907B-2F563095902A}">
      <dsp:nvSpPr>
        <dsp:cNvPr id="0" name=""/>
        <dsp:cNvSpPr/>
      </dsp:nvSpPr>
      <dsp:spPr>
        <a:xfrm>
          <a:off x="3542712" y="2925658"/>
          <a:ext cx="853338"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rtl="0">
            <a:lnSpc>
              <a:spcPct val="90000"/>
            </a:lnSpc>
            <a:spcBef>
              <a:spcPct val="0"/>
            </a:spcBef>
            <a:spcAft>
              <a:spcPct val="15000"/>
            </a:spcAft>
            <a:buChar char="•"/>
          </a:pPr>
          <a:r>
            <a:rPr lang="en-GB" sz="2700" kern="1200" dirty="0"/>
            <a:t>.</a:t>
          </a:r>
        </a:p>
      </dsp:txBody>
      <dsp:txXfrm>
        <a:off x="3542712" y="2925658"/>
        <a:ext cx="853338" cy="663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9FDB4-EE05-B740-AEB4-C273C919AEC4}">
      <dsp:nvSpPr>
        <dsp:cNvPr id="0" name=""/>
        <dsp:cNvSpPr/>
      </dsp:nvSpPr>
      <dsp:spPr>
        <a:xfrm rot="5400000">
          <a:off x="3442462" y="-159615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Age</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a:t>Sex</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Race</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Native-Country</a:t>
          </a:r>
        </a:p>
      </dsp:txBody>
      <dsp:txXfrm rot="-5400000">
        <a:off x="1760037" y="119420"/>
        <a:ext cx="4010838" cy="612833"/>
      </dsp:txXfrm>
    </dsp:sp>
    <dsp:sp modelId="{BC4A21D8-DB3A-F047-9010-B2DB6BC2FA5E}">
      <dsp:nvSpPr>
        <dsp:cNvPr id="0" name=""/>
        <dsp:cNvSpPr/>
      </dsp:nvSpPr>
      <dsp:spPr>
        <a:xfrm>
          <a:off x="353743" y="1375"/>
          <a:ext cx="1406293" cy="848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GB" sz="1200" b="1" i="0" kern="1200" dirty="0"/>
            <a:t>Demographic Factors</a:t>
          </a:r>
          <a:endParaRPr lang="en-GB" sz="1200" b="0" i="0" kern="1200" dirty="0"/>
        </a:p>
      </dsp:txBody>
      <dsp:txXfrm>
        <a:off x="395184" y="42816"/>
        <a:ext cx="1323411" cy="766042"/>
      </dsp:txXfrm>
    </dsp:sp>
    <dsp:sp modelId="{C787C0F3-53DB-AC4B-A284-9947A40A66D6}">
      <dsp:nvSpPr>
        <dsp:cNvPr id="0" name=""/>
        <dsp:cNvSpPr/>
      </dsp:nvSpPr>
      <dsp:spPr>
        <a:xfrm rot="5400000">
          <a:off x="3490300" y="-707555"/>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r>
            <a:rPr lang="en-GB" sz="1200" b="0" i="0" kern="1200" dirty="0" err="1"/>
            <a:t>num</a:t>
          </a:r>
          <a:r>
            <a:rPr lang="en-GB" sz="1200" b="0" i="0" kern="1200" dirty="0"/>
            <a:t> (number of educational years completed)</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err="1"/>
            <a:t>Workclass</a:t>
          </a:r>
          <a:endParaRPr lang="en-GB" sz="1200" b="0" i="0" kern="1200" dirty="0"/>
        </a:p>
      </dsp:txBody>
      <dsp:txXfrm rot="-5400000">
        <a:off x="1807875" y="1008023"/>
        <a:ext cx="4010838" cy="612833"/>
      </dsp:txXfrm>
    </dsp:sp>
    <dsp:sp modelId="{90881F29-9352-CF40-94BA-F70AB5EE1A48}">
      <dsp:nvSpPr>
        <dsp:cNvPr id="0" name=""/>
        <dsp:cNvSpPr/>
      </dsp:nvSpPr>
      <dsp:spPr>
        <a:xfrm>
          <a:off x="353743" y="892745"/>
          <a:ext cx="1454130" cy="8433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Socioeconomic Factors</a:t>
          </a:r>
          <a:endParaRPr lang="en-GB" sz="1200" kern="1200" dirty="0"/>
        </a:p>
      </dsp:txBody>
      <dsp:txXfrm>
        <a:off x="394914" y="933916"/>
        <a:ext cx="1371788" cy="761047"/>
      </dsp:txXfrm>
    </dsp:sp>
    <dsp:sp modelId="{D11A3A8D-A4DF-844A-9922-2C8335C8431F}">
      <dsp:nvSpPr>
        <dsp:cNvPr id="0" name=""/>
        <dsp:cNvSpPr/>
      </dsp:nvSpPr>
      <dsp:spPr>
        <a:xfrm rot="5400000">
          <a:off x="3502015" y="12278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Marital-status</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Relationship</a:t>
          </a:r>
        </a:p>
      </dsp:txBody>
      <dsp:txXfrm rot="-5400000">
        <a:off x="1819590" y="1838367"/>
        <a:ext cx="4010838" cy="612833"/>
      </dsp:txXfrm>
    </dsp:sp>
    <dsp:sp modelId="{6F466220-49A0-4745-9B5C-11AA7FB0D956}">
      <dsp:nvSpPr>
        <dsp:cNvPr id="0" name=""/>
        <dsp:cNvSpPr/>
      </dsp:nvSpPr>
      <dsp:spPr>
        <a:xfrm>
          <a:off x="353743" y="1778581"/>
          <a:ext cx="1429745" cy="776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Family and Personal Status</a:t>
          </a:r>
          <a:endParaRPr lang="en-GB" sz="1200" kern="1200" dirty="0"/>
        </a:p>
      </dsp:txBody>
      <dsp:txXfrm>
        <a:off x="391655" y="1816493"/>
        <a:ext cx="1353921" cy="700806"/>
      </dsp:txXfrm>
    </dsp:sp>
    <dsp:sp modelId="{B74562FE-4F46-124E-9D5A-4722DE0586B6}">
      <dsp:nvSpPr>
        <dsp:cNvPr id="0" name=""/>
        <dsp:cNvSpPr/>
      </dsp:nvSpPr>
      <dsp:spPr>
        <a:xfrm rot="5400000">
          <a:off x="3339236" y="1043957"/>
          <a:ext cx="1096178" cy="420633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Occupation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Hours-per-week </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Capital-gain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Capital-loss</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err="1"/>
            <a:t>Fnlwgt</a:t>
          </a:r>
          <a:endParaRPr lang="en-GB" sz="1100" b="0" i="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Income</a:t>
          </a:r>
        </a:p>
      </dsp:txBody>
      <dsp:txXfrm rot="-5400000">
        <a:off x="1784161" y="2652544"/>
        <a:ext cx="4152819" cy="989156"/>
      </dsp:txXfrm>
    </dsp:sp>
    <dsp:sp modelId="{A1378FBC-CD38-E043-A867-B70E16D6B2AB}">
      <dsp:nvSpPr>
        <dsp:cNvPr id="0" name=""/>
        <dsp:cNvSpPr/>
      </dsp:nvSpPr>
      <dsp:spPr>
        <a:xfrm>
          <a:off x="353743" y="2728216"/>
          <a:ext cx="1404919" cy="835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rtl="0">
            <a:lnSpc>
              <a:spcPct val="90000"/>
            </a:lnSpc>
            <a:spcBef>
              <a:spcPct val="0"/>
            </a:spcBef>
            <a:spcAft>
              <a:spcPct val="35000"/>
            </a:spcAft>
            <a:buNone/>
          </a:pPr>
          <a:endParaRPr lang="en-GB" sz="4200" kern="1200"/>
        </a:p>
      </dsp:txBody>
      <dsp:txXfrm>
        <a:off x="394507" y="2768980"/>
        <a:ext cx="1323391" cy="753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A2D29-1337-9447-857C-98BB70E22156}">
      <dsp:nvSpPr>
        <dsp:cNvPr id="0" name=""/>
        <dsp:cNvSpPr/>
      </dsp:nvSpPr>
      <dsp:spPr>
        <a:xfrm>
          <a:off x="866609" y="155507"/>
          <a:ext cx="4834186" cy="4834186"/>
        </a:xfrm>
        <a:prstGeom prst="circularArrow">
          <a:avLst>
            <a:gd name="adj1" fmla="val 5544"/>
            <a:gd name="adj2" fmla="val 330680"/>
            <a:gd name="adj3" fmla="val 14658157"/>
            <a:gd name="adj4" fmla="val 1686918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9D50F-BE03-3F46-A4E5-CB32DA4B5301}">
      <dsp:nvSpPr>
        <dsp:cNvPr id="0" name=""/>
        <dsp:cNvSpPr/>
      </dsp:nvSpPr>
      <dsp:spPr>
        <a:xfrm>
          <a:off x="2607697" y="3710"/>
          <a:ext cx="1352010" cy="10686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Training and Predictions on </a:t>
          </a:r>
          <a:r>
            <a:rPr lang="en-GB" sz="1000" b="0" i="0" kern="1200" dirty="0" err="1"/>
            <a:t>Labeled</a:t>
          </a:r>
          <a:r>
            <a:rPr lang="en-GB" sz="1000" b="0" i="0" kern="1200" dirty="0"/>
            <a:t> and </a:t>
          </a:r>
          <a:r>
            <a:rPr lang="en-GB" sz="1000" b="0" i="0" kern="1200" dirty="0" err="1"/>
            <a:t>Unlabeled</a:t>
          </a:r>
          <a:r>
            <a:rPr lang="en-GB" sz="1000" b="0" i="0" kern="1200" dirty="0"/>
            <a:t> Data</a:t>
          </a:r>
        </a:p>
      </dsp:txBody>
      <dsp:txXfrm>
        <a:off x="2659862" y="55875"/>
        <a:ext cx="1247680" cy="964285"/>
      </dsp:txXfrm>
    </dsp:sp>
    <dsp:sp modelId="{89FDFD51-532C-F641-AD5A-0A2385E1538B}">
      <dsp:nvSpPr>
        <dsp:cNvPr id="0" name=""/>
        <dsp:cNvSpPr/>
      </dsp:nvSpPr>
      <dsp:spPr>
        <a:xfrm>
          <a:off x="4039236"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Probabilities for Predicted Labels</a:t>
          </a:r>
        </a:p>
      </dsp:txBody>
      <dsp:txXfrm>
        <a:off x="4072236" y="736552"/>
        <a:ext cx="1286010" cy="610005"/>
      </dsp:txXfrm>
    </dsp:sp>
    <dsp:sp modelId="{C6CB2F3A-C7DC-244A-8DB2-FD959A351AB4}">
      <dsp:nvSpPr>
        <dsp:cNvPr id="0" name=""/>
        <dsp:cNvSpPr/>
      </dsp:nvSpPr>
      <dsp:spPr>
        <a:xfrm>
          <a:off x="4643031"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Setting Confidence Threshold</a:t>
          </a:r>
        </a:p>
      </dsp:txBody>
      <dsp:txXfrm>
        <a:off x="4676031" y="2194243"/>
        <a:ext cx="1286010" cy="610005"/>
      </dsp:txXfrm>
    </dsp:sp>
    <dsp:sp modelId="{FDA7A3F3-36A1-4448-9299-F44AD252986E}">
      <dsp:nvSpPr>
        <dsp:cNvPr id="0" name=""/>
        <dsp:cNvSpPr/>
      </dsp:nvSpPr>
      <dsp:spPr>
        <a:xfrm>
          <a:off x="4039236"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Identifying Confident Predictions</a:t>
          </a:r>
        </a:p>
      </dsp:txBody>
      <dsp:txXfrm>
        <a:off x="4072236" y="3651934"/>
        <a:ext cx="1286010" cy="610005"/>
      </dsp:txXfrm>
    </dsp:sp>
    <dsp:sp modelId="{69F025A1-58D6-1547-87C8-F18ACD800106}">
      <dsp:nvSpPr>
        <dsp:cNvPr id="0" name=""/>
        <dsp:cNvSpPr/>
      </dsp:nvSpPr>
      <dsp:spPr>
        <a:xfrm>
          <a:off x="2581544" y="4222730"/>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Adding Confident Predictions to </a:t>
          </a:r>
          <a:r>
            <a:rPr lang="en-GB" sz="1000" b="0" i="0" kern="1200" dirty="0" err="1">
              <a:latin typeface="Comic Sans MS" panose="030F0902030302020204" pitchFamily="66" charset="0"/>
            </a:rPr>
            <a:t>Labeled</a:t>
          </a:r>
          <a:r>
            <a:rPr lang="en-GB" sz="1000" b="0" i="0" kern="1200" dirty="0">
              <a:latin typeface="Comic Sans MS" panose="030F0902030302020204" pitchFamily="66" charset="0"/>
            </a:rPr>
            <a:t> Dataset</a:t>
          </a:r>
        </a:p>
      </dsp:txBody>
      <dsp:txXfrm>
        <a:off x="2614544" y="4255730"/>
        <a:ext cx="1286010" cy="610005"/>
      </dsp:txXfrm>
    </dsp:sp>
    <dsp:sp modelId="{DE2487FD-A396-F34D-82B2-EFDAE8205939}">
      <dsp:nvSpPr>
        <dsp:cNvPr id="0" name=""/>
        <dsp:cNvSpPr/>
      </dsp:nvSpPr>
      <dsp:spPr>
        <a:xfrm>
          <a:off x="1123853"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3651934"/>
        <a:ext cx="1286010" cy="610005"/>
      </dsp:txXfrm>
    </dsp:sp>
    <dsp:sp modelId="{2177E653-8859-3149-93C6-30AC2B6CAFA4}">
      <dsp:nvSpPr>
        <dsp:cNvPr id="0" name=""/>
        <dsp:cNvSpPr/>
      </dsp:nvSpPr>
      <dsp:spPr>
        <a:xfrm>
          <a:off x="520057"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553057" y="2194243"/>
        <a:ext cx="1286010" cy="610005"/>
      </dsp:txXfrm>
    </dsp:sp>
    <dsp:sp modelId="{AE94C8AA-7A71-1243-910C-750C7EA5DA04}">
      <dsp:nvSpPr>
        <dsp:cNvPr id="0" name=""/>
        <dsp:cNvSpPr/>
      </dsp:nvSpPr>
      <dsp:spPr>
        <a:xfrm>
          <a:off x="1123853"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736552"/>
        <a:ext cx="1286010" cy="6100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48367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Söhne"/>
              </a:rPr>
              <a:t>We are trying to Discover the answers with the enlightening insights from our Adult Census Income dataset."</a:t>
            </a:r>
            <a:endParaRPr lang="en-NO" dirty="0"/>
          </a:p>
          <a:p>
            <a:r>
              <a:rPr lang="en-GB" b="0" i="0" dirty="0">
                <a:effectLst/>
                <a:latin typeface="Söhne"/>
              </a:rPr>
              <a:t>we are curious to learn how 'Unlocking Income Patterns' can help us understand the factors influencing adult income levels.</a:t>
            </a:r>
            <a:endParaRPr lang="en-GB" dirty="0"/>
          </a:p>
          <a:p>
            <a:endParaRPr lang="en-GB" dirty="0"/>
          </a:p>
          <a:p>
            <a:r>
              <a:rPr lang="en-GB" dirty="0"/>
              <a:t>Also,</a:t>
            </a:r>
            <a:r>
              <a:rPr lang="en-GB" b="0" i="0" dirty="0">
                <a:solidFill>
                  <a:srgbClr val="D1D5DB"/>
                </a:solidFill>
                <a:effectLst/>
                <a:latin typeface="Söhne"/>
              </a:rPr>
              <a:t> how 'Income Prediction' could illuminate economic inequality and foster empowerment.</a:t>
            </a:r>
          </a:p>
          <a:p>
            <a:r>
              <a:rPr lang="en-GB" dirty="0"/>
              <a:t> Leveraging this knowledge can empower individuals economically.</a:t>
            </a:r>
          </a:p>
          <a:p>
            <a:endParaRPr lang="en-GB" dirty="0"/>
          </a:p>
          <a:p>
            <a:r>
              <a:rPr lang="en-GB" dirty="0"/>
              <a:t>And finally, </a:t>
            </a:r>
            <a:r>
              <a:rPr lang="en-GB" b="0" i="0" dirty="0">
                <a:solidFill>
                  <a:srgbClr val="D1D5DB"/>
                </a:solidFill>
                <a:effectLst/>
                <a:latin typeface="Söhne"/>
              </a:rPr>
              <a:t>how 'Demographic Insights' can </a:t>
            </a:r>
            <a:r>
              <a:rPr lang="en-GB" b="0" i="0" dirty="0" err="1">
                <a:solidFill>
                  <a:srgbClr val="D1D5DB"/>
                </a:solidFill>
                <a:effectLst/>
                <a:latin typeface="Söhne"/>
              </a:rPr>
              <a:t>unreveal</a:t>
            </a:r>
            <a:r>
              <a:rPr lang="en-GB" b="0" i="0" dirty="0">
                <a:solidFill>
                  <a:srgbClr val="D1D5DB"/>
                </a:solidFill>
                <a:effectLst/>
                <a:latin typeface="Söhne"/>
              </a:rPr>
              <a:t> the socioeconomic dynamics behind income levels?"</a:t>
            </a:r>
            <a:endParaRPr lang="en-GB" dirty="0"/>
          </a:p>
          <a:p>
            <a:r>
              <a:rPr lang="en-GB" dirty="0"/>
              <a:t>Income levels vary among different demographic groups, revealing challenges in our socioeconomic fabric.</a:t>
            </a:r>
          </a:p>
          <a:p>
            <a:pPr marL="171450" indent="-171450">
              <a:buFontTx/>
              <a:buChar char="-"/>
            </a:pPr>
            <a:endParaRPr lang="en-GB" dirty="0"/>
          </a:p>
          <a:p>
            <a:pPr marL="171450" indent="-171450">
              <a:buFontTx/>
              <a:buChar char="-"/>
            </a:pPr>
            <a:endParaRPr lang="en-NO" dirty="0"/>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126394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The Adult Census Income dataset obtained from Kaggle consists of 48,842 instances and 15 attributes.</a:t>
            </a:r>
          </a:p>
          <a:p>
            <a:pPr algn="l">
              <a:buFont typeface="Arial" panose="020B0604020202020204" pitchFamily="34" charset="0"/>
              <a:buChar char="•"/>
            </a:pPr>
            <a:r>
              <a:rPr lang="en-US" b="0" i="0" dirty="0">
                <a:solidFill>
                  <a:srgbClr val="374151"/>
                </a:solidFill>
                <a:effectLst/>
                <a:latin typeface="Söhne"/>
              </a:rPr>
              <a:t>The target variable indicates income level (&lt;=50K or &gt;50K).</a:t>
            </a:r>
          </a:p>
          <a:p>
            <a:pPr algn="l">
              <a:buFont typeface="Arial" panose="020B0604020202020204" pitchFamily="34" charset="0"/>
              <a:buChar char="•"/>
            </a:pPr>
            <a:r>
              <a:rPr lang="en-US" b="0" i="0" dirty="0">
                <a:solidFill>
                  <a:srgbClr val="374151"/>
                </a:solidFill>
                <a:effectLst/>
                <a:latin typeface="Söhne"/>
              </a:rPr>
              <a:t>Features include demographic information, work-related factors, and socioeconomic characteristics of individuals in the United States.</a:t>
            </a:r>
          </a:p>
          <a:p>
            <a:pPr algn="l"/>
            <a:r>
              <a:rPr lang="en-US" sz="1200" b="0" i="0" u="none" strike="noStrike" baseline="0" dirty="0">
                <a:latin typeface="LinLibertineT"/>
              </a:rPr>
              <a:t>the "</a:t>
            </a:r>
            <a:r>
              <a:rPr lang="en-US" sz="1200" b="0" i="0" u="none" strike="noStrike" baseline="0" dirty="0" err="1">
                <a:latin typeface="LinLibertineT"/>
              </a:rPr>
              <a:t>fnlwgt</a:t>
            </a:r>
            <a:r>
              <a:rPr lang="en-US" sz="1200" b="0" i="0" u="none" strike="noStrike" baseline="0" dirty="0">
                <a:latin typeface="LinLibertineT"/>
              </a:rPr>
              <a:t>" feature represents the final weight assigned to each observation in the census data. This weight is applied to ensure that the sample accurately represents the population and is a critical component in producing unbiased estimates.</a:t>
            </a:r>
          </a:p>
          <a:p>
            <a:pPr algn="l"/>
            <a:r>
              <a:rPr lang="en-US" sz="1200" b="0" i="0" u="none" strike="noStrike" baseline="0" dirty="0">
                <a:latin typeface="LinLibertineT"/>
              </a:rPr>
              <a:t>Furthermore, the features "</a:t>
            </a:r>
            <a:r>
              <a:rPr lang="en-US" sz="1200" b="0" i="0" u="none" strike="noStrike" baseline="0" dirty="0" err="1">
                <a:latin typeface="LinLibertineT"/>
              </a:rPr>
              <a:t>capital.gain</a:t>
            </a:r>
            <a:r>
              <a:rPr lang="en-US" sz="1200" b="0" i="0" u="none" strike="noStrike" baseline="0" dirty="0">
                <a:latin typeface="LinLibertineT"/>
              </a:rPr>
              <a:t>" and "</a:t>
            </a:r>
            <a:r>
              <a:rPr lang="en-US" sz="1200" b="0" i="0" u="none" strike="noStrike" baseline="0" dirty="0" err="1">
                <a:latin typeface="LinLibertineT"/>
              </a:rPr>
              <a:t>capital.loss</a:t>
            </a:r>
            <a:r>
              <a:rPr lang="en-US" sz="1200" b="0" i="0" u="none" strike="noStrike" baseline="0" dirty="0">
                <a:latin typeface="LinLibertineT"/>
              </a:rPr>
              <a:t>" capture the financial gains and losses, respectively, that individuals have experienced. These features provide insights into the economic activities and investments made by individuals, which can significantly influence their overall income levels.</a:t>
            </a:r>
          </a:p>
          <a:p>
            <a:pPr algn="l"/>
            <a:endParaRPr lang="en-US" b="0" i="0" dirty="0">
              <a:solidFill>
                <a:srgbClr val="008000"/>
              </a:solidFill>
              <a:effectLst/>
              <a:latin typeface="Courier New" panose="02070309020205020404" pitchFamily="49" charset="0"/>
            </a:endParaRPr>
          </a:p>
          <a:p>
            <a:pPr algn="just"/>
            <a:r>
              <a:rPr lang="en-US" b="0" i="0" dirty="0">
                <a:solidFill>
                  <a:srgbClr val="008000"/>
                </a:solidFill>
                <a:effectLst/>
                <a:latin typeface="Courier New" panose="02070309020205020404" pitchFamily="49" charset="0"/>
              </a:rPr>
              <a:t>Here is Visualization some numerical features of the dataset using histograms to analyze the distribution of those features in the dataset.</a:t>
            </a:r>
          </a:p>
          <a:p>
            <a:pPr algn="just"/>
            <a:endParaRPr lang="en-US" b="0" i="0" dirty="0">
              <a:solidFill>
                <a:srgbClr val="008000"/>
              </a:solidFill>
              <a:effectLst/>
              <a:latin typeface="Courier New" panose="02070309020205020404" pitchFamily="49" charset="0"/>
            </a:endParaRPr>
          </a:p>
          <a:p>
            <a:endParaRPr lang="en-NO" dirty="0"/>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406416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Developing a predictive model: Creating a machine learning model for accurate income level predictions.</a:t>
            </a:r>
          </a:p>
          <a:p>
            <a:pPr algn="l">
              <a:buFont typeface="Arial" panose="020B0604020202020204" pitchFamily="34" charset="0"/>
              <a:buChar char="•"/>
            </a:pPr>
            <a:r>
              <a:rPr lang="en-US" b="0" i="0" dirty="0">
                <a:solidFill>
                  <a:srgbClr val="374151"/>
                </a:solidFill>
                <a:effectLst/>
                <a:latin typeface="Söhne"/>
              </a:rPr>
              <a:t>Feature importance analysis: Identifying influential factors affecting income levels.</a:t>
            </a:r>
          </a:p>
          <a:p>
            <a:pPr algn="l">
              <a:buFont typeface="Arial" panose="020B0604020202020204" pitchFamily="34" charset="0"/>
              <a:buChar char="•"/>
            </a:pPr>
            <a:r>
              <a:rPr lang="en-US" b="0" i="0" dirty="0">
                <a:solidFill>
                  <a:srgbClr val="374151"/>
                </a:solidFill>
                <a:effectLst/>
                <a:latin typeface="Söhne"/>
              </a:rPr>
              <a:t>Evaluating model performance: Assessing accuracy, precision, recall, and F1-score using appropriate evaluation metrics.</a:t>
            </a:r>
          </a:p>
          <a:p>
            <a:pPr algn="l">
              <a:buFont typeface="Arial" panose="020B0604020202020204" pitchFamily="34" charset="0"/>
              <a:buChar char="•"/>
            </a:pPr>
            <a:r>
              <a:rPr lang="en-US" b="0" i="0" dirty="0">
                <a:solidFill>
                  <a:srgbClr val="374151"/>
                </a:solidFill>
                <a:effectLst/>
                <a:latin typeface="Söhne"/>
              </a:rPr>
              <a:t>Comparing methodologies: Evaluating different machine learning algorithms and deep learning approaches (e.g., CNN or RNN models) for predicting income levels.</a:t>
            </a:r>
          </a:p>
          <a:p>
            <a:pPr algn="l">
              <a:buFont typeface="Arial" panose="020B0604020202020204" pitchFamily="34" charset="0"/>
              <a:buChar char="•"/>
            </a:pPr>
            <a:r>
              <a:rPr lang="en-US" b="0" i="0" dirty="0">
                <a:solidFill>
                  <a:srgbClr val="374151"/>
                </a:solidFill>
                <a:effectLst/>
                <a:latin typeface="Söhne"/>
              </a:rPr>
              <a:t>Generating actionable insights: Informing policymakers, social scientists, and economists to address income disparities and promote economic equality.</a:t>
            </a:r>
          </a:p>
          <a:p>
            <a:endParaRPr lang="en-US" dirty="0"/>
          </a:p>
          <a:p>
            <a:endParaRPr lang="en-US" dirty="0"/>
          </a:p>
          <a:p>
            <a:r>
              <a:rPr lang="en-US" dirty="0"/>
              <a:t>© Copyright </a:t>
            </a:r>
            <a:r>
              <a:rPr lang="en-US" b="1" dirty="0" err="1"/>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26948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Comic Sans MS" panose="030F0702030302020204" pitchFamily="66" charset="0"/>
                <a:ea typeface="+mj-ea"/>
                <a:cs typeface="Arshia" panose="00000400000000000000" pitchFamily="2" charset="-78"/>
              </a:rPr>
              <a:t>Challenges: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Handling missing values: Addressing missing data using appropriate techniques.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Dealing with class imbalance: Handling imbalanced income classes through oversampling or </a:t>
            </a:r>
            <a:r>
              <a:rPr lang="en-US" b="0" i="0" dirty="0" err="1">
                <a:solidFill>
                  <a:srgbClr val="374151"/>
                </a:solidFill>
                <a:effectLst/>
                <a:latin typeface="Söhne"/>
              </a:rPr>
              <a:t>undersampling</a:t>
            </a:r>
            <a:r>
              <a:rPr lang="en-US" b="0" i="0" dirty="0">
                <a:solidFill>
                  <a:srgbClr val="374151"/>
                </a:solidFill>
                <a:effectLst/>
                <a:latin typeface="Söhne"/>
              </a:rPr>
              <a:t>.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Dealing with categorical features in the dataset poses a challenge, and one-hot encoding was used in this study to effectively transform them into binary vectors. </a:t>
            </a:r>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62947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0" dirty="0">
                <a:solidFill>
                  <a:srgbClr val="374151"/>
                </a:solidFill>
                <a:effectLst/>
                <a:latin typeface="Söhne"/>
              </a:rPr>
              <a:t>A Decision Tree classifier was created to predict income. The dataset was split into training, validation, and test sets (60%, 20%, and 20% respectively). Categorical variables were converted using one-hot encoding. The Decision Tree was trained with a maximum depth of 11, minimum samples per leaf of 4, and minimum samples for splitting of 2. Accuracy was calculated for the validation and test sets. The decision tree structure was visualized in GitHub and a classification report was generated, including precision, recall, F1-score, and overall accuracy.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100922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r>
              <a:rPr lang="en-GB" b="0" i="0" dirty="0">
                <a:solidFill>
                  <a:srgbClr val="D1D5DB"/>
                </a:solidFill>
                <a:effectLst/>
                <a:latin typeface="Söhne"/>
              </a:rPr>
              <a:t>The code implements a semi-supervised learning algorithm using a decision tree classifier. It starts by splitting the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datasets into features (X) and target variables (y). The </a:t>
            </a:r>
            <a:r>
              <a:rPr lang="en-GB" b="0" i="0" dirty="0" err="1">
                <a:solidFill>
                  <a:srgbClr val="D1D5DB"/>
                </a:solidFill>
                <a:effectLst/>
                <a:latin typeface="Söhne"/>
              </a:rPr>
              <a:t>labeled</a:t>
            </a:r>
            <a:r>
              <a:rPr lang="en-GB" b="0" i="0" dirty="0">
                <a:solidFill>
                  <a:srgbClr val="D1D5DB"/>
                </a:solidFill>
                <a:effectLst/>
                <a:latin typeface="Söhne"/>
              </a:rPr>
              <a:t> data is used initially to train the decision tree classifier, and the </a:t>
            </a:r>
            <a:r>
              <a:rPr lang="en-GB" b="0" i="0" dirty="0" err="1">
                <a:solidFill>
                  <a:srgbClr val="D1D5DB"/>
                </a:solidFill>
                <a:effectLst/>
                <a:latin typeface="Söhne"/>
              </a:rPr>
              <a:t>unlabeled</a:t>
            </a:r>
            <a:r>
              <a:rPr lang="en-GB" b="0" i="0" dirty="0">
                <a:solidFill>
                  <a:srgbClr val="D1D5DB"/>
                </a:solidFill>
                <a:effectLst/>
                <a:latin typeface="Söhne"/>
              </a:rPr>
              <a:t> data is used for prediction.</a:t>
            </a:r>
          </a:p>
          <a:p>
            <a:endParaRPr lang="en-GB" b="0" i="0" dirty="0">
              <a:solidFill>
                <a:srgbClr val="D1D5DB"/>
              </a:solidFill>
              <a:effectLst/>
              <a:latin typeface="Söhne"/>
            </a:endParaRPr>
          </a:p>
          <a:p>
            <a:pPr algn="l"/>
            <a:r>
              <a:rPr lang="en-GB" b="0" i="0" dirty="0">
                <a:solidFill>
                  <a:srgbClr val="D1D5DB"/>
                </a:solidFill>
                <a:effectLst/>
                <a:latin typeface="Söhne"/>
              </a:rPr>
              <a:t>The code then enters a loop for a specified number of iterations. In each iteration:</a:t>
            </a:r>
          </a:p>
          <a:p>
            <a:pPr algn="l">
              <a:buFont typeface="+mj-lt"/>
              <a:buAutoNum type="arabicPeriod"/>
            </a:pPr>
            <a:r>
              <a:rPr lang="en-GB" b="0" i="0" dirty="0">
                <a:solidFill>
                  <a:srgbClr val="D1D5DB"/>
                </a:solidFill>
                <a:effectLst/>
                <a:latin typeface="Söhne"/>
              </a:rPr>
              <a:t>The decision tree is trained on the </a:t>
            </a:r>
            <a:r>
              <a:rPr lang="en-GB" b="0" i="0" dirty="0" err="1">
                <a:solidFill>
                  <a:srgbClr val="D1D5DB"/>
                </a:solidFill>
                <a:effectLst/>
                <a:latin typeface="Söhne"/>
              </a:rPr>
              <a:t>labeled</a:t>
            </a:r>
            <a:r>
              <a:rPr lang="en-GB" b="0" i="0" dirty="0">
                <a:solidFill>
                  <a:srgbClr val="D1D5DB"/>
                </a:solidFill>
                <a:effectLst/>
                <a:latin typeface="Söhne"/>
              </a:rPr>
              <a:t> data, and predictions are made on the </a:t>
            </a:r>
            <a:r>
              <a:rPr lang="en-GB" b="0" i="0" dirty="0" err="1">
                <a:solidFill>
                  <a:srgbClr val="D1D5DB"/>
                </a:solidFill>
                <a:effectLst/>
                <a:latin typeface="Söhne"/>
              </a:rPr>
              <a:t>unlabeled</a:t>
            </a:r>
            <a:r>
              <a:rPr lang="en-GB" b="0" i="0" dirty="0">
                <a:solidFill>
                  <a:srgbClr val="D1D5DB"/>
                </a:solidFill>
                <a:effectLst/>
                <a:latin typeface="Söhne"/>
              </a:rPr>
              <a:t> data.</a:t>
            </a:r>
          </a:p>
          <a:p>
            <a:pPr algn="l">
              <a:buFont typeface="+mj-lt"/>
              <a:buAutoNum type="arabicPeriod"/>
            </a:pPr>
            <a:r>
              <a:rPr lang="en-GB" b="0" i="0" dirty="0">
                <a:solidFill>
                  <a:srgbClr val="D1D5DB"/>
                </a:solidFill>
                <a:effectLst/>
                <a:latin typeface="Söhne"/>
              </a:rPr>
              <a:t>Predicted labels are assigned probabilities using the </a:t>
            </a:r>
            <a:r>
              <a:rPr lang="en-GB" b="0" i="0" dirty="0" err="1">
                <a:solidFill>
                  <a:srgbClr val="D1D5DB"/>
                </a:solidFill>
                <a:effectLst/>
                <a:latin typeface="Söhne"/>
              </a:rPr>
              <a:t>predict_proba</a:t>
            </a:r>
            <a:r>
              <a:rPr lang="en-GB" b="0" i="0" dirty="0">
                <a:solidFill>
                  <a:srgbClr val="D1D5DB"/>
                </a:solidFill>
                <a:effectLst/>
                <a:latin typeface="Söhne"/>
              </a:rPr>
              <a:t> function.</a:t>
            </a:r>
          </a:p>
          <a:p>
            <a:pPr algn="l">
              <a:buFont typeface="+mj-lt"/>
              <a:buAutoNum type="arabicPeriod"/>
            </a:pPr>
            <a:r>
              <a:rPr lang="en-GB" b="0" i="0" dirty="0">
                <a:solidFill>
                  <a:srgbClr val="D1D5DB"/>
                </a:solidFill>
                <a:effectLst/>
                <a:latin typeface="Söhne"/>
              </a:rPr>
              <a:t>A confidence threshold is set to determine which predictions are considered confident.</a:t>
            </a:r>
          </a:p>
          <a:p>
            <a:pPr algn="l">
              <a:buFont typeface="+mj-lt"/>
              <a:buAutoNum type="arabicPeriod"/>
            </a:pPr>
            <a:r>
              <a:rPr lang="en-GB" b="0" i="0" dirty="0">
                <a:solidFill>
                  <a:srgbClr val="D1D5DB"/>
                </a:solidFill>
                <a:effectLst/>
                <a:latin typeface="Söhne"/>
              </a:rPr>
              <a:t>Confident predictions are identified based on the probabilities exceeding the confidence threshold.</a:t>
            </a:r>
          </a:p>
          <a:p>
            <a:pPr algn="l">
              <a:buFont typeface="+mj-lt"/>
              <a:buAutoNum type="arabicPeriod"/>
            </a:pPr>
            <a:r>
              <a:rPr lang="en-GB" b="0" i="0" dirty="0">
                <a:solidFill>
                  <a:srgbClr val="D1D5DB"/>
                </a:solidFill>
                <a:effectLst/>
                <a:latin typeface="Söhne"/>
              </a:rPr>
              <a:t>The confident predictions, including their features and labels, are added to the </a:t>
            </a:r>
            <a:r>
              <a:rPr lang="en-GB" b="0" i="0" dirty="0" err="1">
                <a:solidFill>
                  <a:srgbClr val="D1D5DB"/>
                </a:solidFill>
                <a:effectLst/>
                <a:latin typeface="Söhne"/>
              </a:rPr>
              <a:t>labeled</a:t>
            </a:r>
            <a:r>
              <a:rPr lang="en-GB" b="0" i="0" dirty="0">
                <a:solidFill>
                  <a:srgbClr val="D1D5DB"/>
                </a:solidFill>
                <a:effectLst/>
                <a:latin typeface="Söhne"/>
              </a:rPr>
              <a:t> dataset.</a:t>
            </a:r>
          </a:p>
          <a:p>
            <a:pPr algn="l">
              <a:buFont typeface="+mj-lt"/>
              <a:buAutoNum type="arabicPeriod"/>
            </a:pPr>
            <a:r>
              <a:rPr lang="en-GB" b="0" i="0" dirty="0">
                <a:solidFill>
                  <a:srgbClr val="D1D5DB"/>
                </a:solidFill>
                <a:effectLst/>
                <a:latin typeface="Söhne"/>
              </a:rPr>
              <a:t>The features of the confident predictions are appended to the </a:t>
            </a:r>
            <a:r>
              <a:rPr lang="en-GB" b="0" i="0" dirty="0" err="1">
                <a:solidFill>
                  <a:srgbClr val="D1D5DB"/>
                </a:solidFill>
                <a:effectLst/>
                <a:latin typeface="Söhne"/>
              </a:rPr>
              <a:t>labeled</a:t>
            </a:r>
            <a:r>
              <a:rPr lang="en-GB" b="0" i="0" dirty="0">
                <a:solidFill>
                  <a:srgbClr val="D1D5DB"/>
                </a:solidFill>
                <a:effectLst/>
                <a:latin typeface="Söhne"/>
              </a:rPr>
              <a:t> features (</a:t>
            </a:r>
            <a:r>
              <a:rPr lang="en-GB" b="0" i="0" dirty="0" err="1">
                <a:solidFill>
                  <a:srgbClr val="D1D5DB"/>
                </a:solidFill>
                <a:effectLst/>
                <a:latin typeface="Söhne"/>
              </a:rPr>
              <a:t>X_labeled</a:t>
            </a:r>
            <a:r>
              <a:rPr lang="en-GB" b="0" i="0" dirty="0">
                <a:solidFill>
                  <a:srgbClr val="D1D5DB"/>
                </a:solidFill>
                <a:effectLst/>
                <a:latin typeface="Söhne"/>
              </a:rPr>
              <a:t>).</a:t>
            </a:r>
          </a:p>
          <a:p>
            <a:pPr algn="l">
              <a:buFont typeface="+mj-lt"/>
              <a:buAutoNum type="arabicPeriod"/>
            </a:pPr>
            <a:r>
              <a:rPr lang="en-GB" b="0" i="0" dirty="0">
                <a:solidFill>
                  <a:srgbClr val="D1D5DB"/>
                </a:solidFill>
                <a:effectLst/>
                <a:latin typeface="Söhne"/>
              </a:rPr>
              <a:t>The accuracy of the combined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 is calculated.</a:t>
            </a:r>
          </a:p>
          <a:p>
            <a:pPr algn="l">
              <a:buFont typeface="+mj-lt"/>
              <a:buAutoNum type="arabicPeriod"/>
            </a:pPr>
            <a:r>
              <a:rPr lang="en-GB" b="0" i="0" dirty="0">
                <a:solidFill>
                  <a:srgbClr val="D1D5DB"/>
                </a:solidFill>
                <a:effectLst/>
                <a:latin typeface="Söhne"/>
              </a:rPr>
              <a:t>The confidently predicted samples are removed from the </a:t>
            </a:r>
            <a:r>
              <a:rPr lang="en-GB" b="0" i="0" dirty="0" err="1">
                <a:solidFill>
                  <a:srgbClr val="D1D5DB"/>
                </a:solidFill>
                <a:effectLst/>
                <a:latin typeface="Söhne"/>
              </a:rPr>
              <a:t>unlabeled</a:t>
            </a:r>
            <a:r>
              <a:rPr lang="en-GB" b="0" i="0" dirty="0">
                <a:solidFill>
                  <a:srgbClr val="D1D5DB"/>
                </a:solidFill>
                <a:effectLst/>
                <a:latin typeface="Söhne"/>
              </a:rPr>
              <a:t> dataset for the next iteration.</a:t>
            </a:r>
          </a:p>
          <a:p>
            <a:pPr algn="l">
              <a:buFont typeface="+mj-lt"/>
              <a:buAutoNum type="arabicPeriod"/>
            </a:pPr>
            <a:endParaRPr lang="en-GB" b="0" i="0" dirty="0">
              <a:solidFill>
                <a:srgbClr val="D1D5DB"/>
              </a:solidFill>
              <a:effectLst/>
              <a:latin typeface="Söhne"/>
            </a:endParaRPr>
          </a:p>
          <a:p>
            <a:pPr algn="l"/>
            <a:r>
              <a:rPr lang="en-GB" b="0" i="0" dirty="0">
                <a:solidFill>
                  <a:srgbClr val="D1D5DB"/>
                </a:solidFill>
                <a:effectLst/>
                <a:latin typeface="Söhne"/>
              </a:rPr>
              <a:t>The purpose of this algorithm is to iteratively improve the model's accuracy by gradually incorporating confident predictions from the </a:t>
            </a:r>
            <a:r>
              <a:rPr lang="en-GB" b="0" i="0" dirty="0" err="1">
                <a:solidFill>
                  <a:srgbClr val="D1D5DB"/>
                </a:solidFill>
                <a:effectLst/>
                <a:latin typeface="Söhne"/>
              </a:rPr>
              <a:t>unlabeled</a:t>
            </a:r>
            <a:r>
              <a:rPr lang="en-GB" b="0" i="0" dirty="0">
                <a:solidFill>
                  <a:srgbClr val="D1D5DB"/>
                </a:solidFill>
                <a:effectLst/>
                <a:latin typeface="Söhne"/>
              </a:rPr>
              <a:t> data into the </a:t>
            </a:r>
            <a:r>
              <a:rPr lang="en-GB" b="0" i="0" dirty="0" err="1">
                <a:solidFill>
                  <a:srgbClr val="D1D5DB"/>
                </a:solidFill>
                <a:effectLst/>
                <a:latin typeface="Söhne"/>
              </a:rPr>
              <a:t>labeled</a:t>
            </a:r>
            <a:r>
              <a:rPr lang="en-GB" b="0" i="0" dirty="0">
                <a:solidFill>
                  <a:srgbClr val="D1D5DB"/>
                </a:solidFill>
                <a:effectLst/>
                <a:latin typeface="Söhne"/>
              </a:rPr>
              <a:t> dataset. This way, it takes advantage of both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 to train the decision tree classifier.</a:t>
            </a:r>
          </a:p>
          <a:p>
            <a:endParaRPr lang="en-NO" dirty="0"/>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201708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3b21ef07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253b21ef07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after data pre processing : handling missing values ( replacing the characters with </a:t>
            </a:r>
            <a:r>
              <a:rPr lang="en-US" dirty="0" err="1"/>
              <a:t>NaN</a:t>
            </a:r>
            <a:r>
              <a:rPr lang="en-US" dirty="0"/>
              <a:t> ), encoding categorical variables ( apply label encoding to each categorical column )  and splitting into features and  target variables ( test size : 0.3 ), scaling the numerical features,</a:t>
            </a:r>
            <a:r>
              <a:rPr lang="en-US" b="0" i="1" dirty="0">
                <a:solidFill>
                  <a:srgbClr val="408080"/>
                </a:solidFill>
                <a:effectLst/>
                <a:latin typeface="Courier New" panose="02070309020205020404" pitchFamily="49" charset="0"/>
              </a:rPr>
              <a:t> Fit and transform the categorical features using one-hot,</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 apply only label encoding to target variable, Standardization to numerical variables,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Model : classification </a:t>
            </a:r>
            <a:r>
              <a:rPr lang="en-US" b="0" i="1" dirty="0" err="1">
                <a:solidFill>
                  <a:srgbClr val="408080"/>
                </a:solidFill>
                <a:effectLst/>
                <a:latin typeface="Courier New" panose="02070309020205020404" pitchFamily="49" charset="0"/>
              </a:rPr>
              <a:t>adultCensus</a:t>
            </a:r>
            <a:r>
              <a:rPr lang="en-US" b="0" i="1" dirty="0">
                <a:solidFill>
                  <a:srgbClr val="408080"/>
                </a:solidFill>
                <a:effectLst/>
                <a:latin typeface="Courier New" panose="02070309020205020404" pitchFamily="49" charset="0"/>
              </a:rPr>
              <a:t> : 4 layers, 34 in layer1 – 128 in layer 3 – 1 out 4</a:t>
            </a:r>
            <a:r>
              <a:rPr lang="en-US" b="0" i="1" baseline="30000" dirty="0">
                <a:solidFill>
                  <a:srgbClr val="408080"/>
                </a:solidFill>
                <a:effectLst/>
                <a:latin typeface="Courier New" panose="02070309020205020404" pitchFamily="49" charset="0"/>
              </a:rPr>
              <a:t>th</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err="1">
                <a:solidFill>
                  <a:srgbClr val="408080"/>
                </a:solidFill>
                <a:effectLst/>
                <a:latin typeface="Courier New" panose="02070309020205020404" pitchFamily="49" charset="0"/>
              </a:rPr>
              <a:t>Relu</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Dropout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Optimizer : SGD ; </a:t>
            </a:r>
            <a:r>
              <a:rPr lang="en-US" b="0" i="1" dirty="0" err="1">
                <a:solidFill>
                  <a:srgbClr val="408080"/>
                </a:solidFill>
                <a:effectLst/>
                <a:latin typeface="Courier New" panose="02070309020205020404" pitchFamily="49" charset="0"/>
              </a:rPr>
              <a:t>lr</a:t>
            </a:r>
            <a:r>
              <a:rPr lang="en-US" b="0" i="1" dirty="0">
                <a:solidFill>
                  <a:srgbClr val="408080"/>
                </a:solidFill>
                <a:effectLst/>
                <a:latin typeface="Courier New" panose="02070309020205020404" pitchFamily="49" charset="0"/>
              </a:rPr>
              <a:t>: 0.01 ( trial </a:t>
            </a:r>
            <a:r>
              <a:rPr lang="en-US" b="0" i="1" dirty="0" err="1">
                <a:solidFill>
                  <a:srgbClr val="408080"/>
                </a:solidFill>
                <a:effectLst/>
                <a:latin typeface="Courier New" panose="02070309020205020404" pitchFamily="49" charset="0"/>
              </a:rPr>
              <a:t>amd</a:t>
            </a:r>
            <a:r>
              <a:rPr lang="en-US" b="0" i="1" dirty="0">
                <a:solidFill>
                  <a:srgbClr val="408080"/>
                </a:solidFill>
                <a:effectLst/>
                <a:latin typeface="Courier New" panose="02070309020205020404" pitchFamily="49" charset="0"/>
              </a:rPr>
              <a:t> error )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Criterion : </a:t>
            </a:r>
            <a:r>
              <a:rPr lang="en-US" b="0" i="1" dirty="0" err="1">
                <a:solidFill>
                  <a:srgbClr val="408080"/>
                </a:solidFill>
                <a:effectLst/>
                <a:latin typeface="Courier New" panose="02070309020205020404" pitchFamily="49" charset="0"/>
              </a:rPr>
              <a:t>BCEWithLogitsLoss</a:t>
            </a: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Manual seeding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#epochs : 10000</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a:t>
            </a:r>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sz="1000" i="1" dirty="0">
                <a:latin typeface="Arial"/>
                <a:ea typeface="Arial"/>
                <a:cs typeface="Arial"/>
                <a:sym typeface="Arial"/>
              </a:rPr>
              <a:t> Model Architecture</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a:t>
            </a:r>
            <a:r>
              <a:rPr lang="en-US" sz="1000" i="1" dirty="0" err="1">
                <a:latin typeface="Arial"/>
                <a:ea typeface="Arial"/>
                <a:cs typeface="Arial"/>
                <a:sym typeface="Arial"/>
              </a:rPr>
              <a:t>input_shape</a:t>
            </a:r>
            <a:r>
              <a:rPr lang="en-US" sz="1000" i="1" dirty="0">
                <a:latin typeface="Arial"/>
                <a:ea typeface="Arial"/>
                <a:cs typeface="Arial"/>
                <a:sym typeface="Arial"/>
              </a:rPr>
              <a:t> is set to (</a:t>
            </a:r>
            <a:r>
              <a:rPr lang="en-US" sz="1000" i="1" dirty="0" err="1">
                <a:latin typeface="Arial"/>
                <a:ea typeface="Arial"/>
                <a:cs typeface="Arial"/>
                <a:sym typeface="Arial"/>
              </a:rPr>
              <a:t>X_train.shape</a:t>
            </a:r>
            <a:r>
              <a:rPr lang="en-US" sz="1000" i="1" dirty="0">
                <a:latin typeface="Arial"/>
                <a:ea typeface="Arial"/>
                <a:cs typeface="Arial"/>
                <a:sym typeface="Arial"/>
              </a:rPr>
              <a:t>[1],), which corresponds to the number of features.</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first dense layer has 64 neurons and uses the </a:t>
            </a:r>
            <a:r>
              <a:rPr lang="en-US" sz="1000" i="1" dirty="0" err="1">
                <a:latin typeface="Arial"/>
                <a:ea typeface="Arial"/>
                <a:cs typeface="Arial"/>
                <a:sym typeface="Arial"/>
              </a:rPr>
              <a:t>ReLU</a:t>
            </a:r>
            <a:r>
              <a:rPr lang="en-US" sz="1000" i="1" dirty="0">
                <a:latin typeface="Arial"/>
                <a:ea typeface="Arial"/>
                <a:cs typeface="Arial"/>
                <a:sym typeface="Arial"/>
              </a:rPr>
              <a:t> (Rectified Linear Unit)</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activation function. It introduces non-linearity into the neural network,</a:t>
            </a:r>
            <a:r>
              <a:rPr lang="en-US" sz="1000" dirty="0">
                <a:latin typeface="Arial"/>
                <a:ea typeface="Arial"/>
                <a:cs typeface="Arial"/>
                <a:sym typeface="Arial"/>
              </a:rPr>
              <a:t> </a:t>
            </a:r>
            <a:r>
              <a:rPr lang="en-US" sz="1000" i="1" dirty="0">
                <a:latin typeface="Arial"/>
                <a:ea typeface="Arial"/>
                <a:cs typeface="Arial"/>
                <a:sym typeface="Arial"/>
              </a:rPr>
              <a:t> allowing it to learn complex patterns in the data.</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sigmoid activation function squashes the output between 0 and 1, making it</a:t>
            </a:r>
            <a:r>
              <a:rPr lang="en-US" sz="1000" dirty="0">
                <a:latin typeface="Arial"/>
                <a:ea typeface="Arial"/>
                <a:cs typeface="Arial"/>
                <a:sym typeface="Arial"/>
              </a:rPr>
              <a:t> </a:t>
            </a:r>
            <a:r>
              <a:rPr lang="en-US" sz="1000" i="1" dirty="0">
                <a:latin typeface="Arial"/>
                <a:ea typeface="Arial"/>
                <a:cs typeface="Arial"/>
                <a:sym typeface="Arial"/>
              </a:rPr>
              <a:t>suitable for binary classification problems.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The output value represents the</a:t>
            </a:r>
            <a:r>
              <a:rPr lang="en-US" sz="1000" dirty="0">
                <a:latin typeface="Arial"/>
                <a:ea typeface="Arial"/>
                <a:cs typeface="Arial"/>
                <a:sym typeface="Arial"/>
              </a:rPr>
              <a:t> </a:t>
            </a:r>
            <a:r>
              <a:rPr lang="en-US" sz="1000" i="1" dirty="0">
                <a:latin typeface="Arial"/>
                <a:ea typeface="Arial"/>
                <a:cs typeface="Arial"/>
                <a:sym typeface="Arial"/>
              </a:rPr>
              <a:t> probability of the input belonging to the positive class (income &gt;$50,000).</a:t>
            </a:r>
            <a:endParaRPr sz="1000" i="1"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r>
              <a:rPr lang="en-US" sz="1000" i="1" dirty="0">
                <a:latin typeface="Arial"/>
                <a:ea typeface="Arial"/>
                <a:cs typeface="Arial"/>
                <a:sym typeface="Arial"/>
              </a:rPr>
              <a:t>Model Training</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We use '</a:t>
            </a:r>
            <a:r>
              <a:rPr lang="en-US" sz="1000" i="1" dirty="0" err="1">
                <a:latin typeface="Arial"/>
                <a:ea typeface="Arial"/>
                <a:cs typeface="Arial"/>
                <a:sym typeface="Arial"/>
              </a:rPr>
              <a:t>adam</a:t>
            </a:r>
            <a:r>
              <a:rPr lang="en-US" sz="1000" i="1" dirty="0">
                <a:latin typeface="Arial"/>
                <a:ea typeface="Arial"/>
                <a:cs typeface="Arial"/>
                <a:sym typeface="Arial"/>
              </a:rPr>
              <a:t>' optimizer , which is a popular optimization algorithm known for</a:t>
            </a:r>
            <a:r>
              <a:rPr lang="en-US" sz="1000" dirty="0">
                <a:latin typeface="Arial"/>
                <a:ea typeface="Arial"/>
                <a:cs typeface="Arial"/>
                <a:sym typeface="Arial"/>
              </a:rPr>
              <a:t> </a:t>
            </a:r>
            <a:r>
              <a:rPr lang="en-US" sz="1000" i="1" dirty="0">
                <a:latin typeface="Arial"/>
                <a:ea typeface="Arial"/>
                <a:cs typeface="Arial"/>
                <a:sym typeface="Arial"/>
              </a:rPr>
              <a:t>its efficiency and adaptive learning rate.</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Also we use '</a:t>
            </a:r>
            <a:r>
              <a:rPr lang="en-US" sz="1000" i="1" dirty="0" err="1">
                <a:latin typeface="Arial"/>
                <a:ea typeface="Arial"/>
                <a:cs typeface="Arial"/>
                <a:sym typeface="Arial"/>
              </a:rPr>
              <a:t>binary_crossentropy</a:t>
            </a:r>
            <a:r>
              <a:rPr lang="en-US" sz="1000" i="1" dirty="0">
                <a:latin typeface="Arial"/>
                <a:ea typeface="Arial"/>
                <a:cs typeface="Arial"/>
                <a:sym typeface="Arial"/>
              </a:rPr>
              <a:t>' as</a:t>
            </a:r>
            <a:r>
              <a:rPr lang="en-US" sz="1000" dirty="0">
                <a:latin typeface="Arial"/>
                <a:ea typeface="Arial"/>
                <a:cs typeface="Arial"/>
                <a:sym typeface="Arial"/>
              </a:rPr>
              <a:t> </a:t>
            </a:r>
            <a:r>
              <a:rPr lang="en-US" sz="1000" i="1" dirty="0">
                <a:latin typeface="Arial"/>
                <a:ea typeface="Arial"/>
                <a:cs typeface="Arial"/>
                <a:sym typeface="Arial"/>
              </a:rPr>
              <a:t> the loss function. It is suitable for binary classification tasks.</a:t>
            </a:r>
            <a:endParaRPr sz="1000" i="1" dirty="0">
              <a:latin typeface="Arial"/>
              <a:ea typeface="Arial"/>
              <a:cs typeface="Arial"/>
              <a:sym typeface="Arial"/>
            </a:endParaRPr>
          </a:p>
          <a:p>
            <a:pPr marL="0" lvl="0" indent="0" algn="l" rtl="0">
              <a:spcBef>
                <a:spcPts val="0"/>
              </a:spcBef>
              <a:spcAft>
                <a:spcPts val="0"/>
              </a:spcAft>
              <a:buNone/>
            </a:pPr>
            <a:endParaRPr sz="1000" i="1" dirty="0">
              <a:latin typeface="Arial"/>
              <a:ea typeface="Arial"/>
              <a:cs typeface="Arial"/>
              <a:sym typeface="Arial"/>
            </a:endParaRPr>
          </a:p>
          <a:p>
            <a:pPr marL="0" lvl="0" indent="0" algn="l" rtl="0">
              <a:spcBef>
                <a:spcPts val="0"/>
              </a:spcBef>
              <a:spcAft>
                <a:spcPts val="0"/>
              </a:spcAft>
              <a:buSzPts val="1100"/>
              <a:buNone/>
            </a:pPr>
            <a:r>
              <a:rPr lang="en-US" sz="1000" dirty="0"/>
              <a:t>DNN : 3</a:t>
            </a:r>
            <a:r>
              <a:rPr lang="en-US" sz="1000" dirty="0">
                <a:latin typeface="Arial"/>
                <a:ea typeface="Arial"/>
                <a:cs typeface="Arial"/>
                <a:sym typeface="Arial"/>
              </a:rPr>
              <a:t> layer; a Sequential model in </a:t>
            </a:r>
            <a:r>
              <a:rPr lang="en-US" sz="1000" dirty="0" err="1">
                <a:latin typeface="Arial"/>
                <a:ea typeface="Arial"/>
                <a:cs typeface="Arial"/>
                <a:sym typeface="Arial"/>
              </a:rPr>
              <a:t>Keras</a:t>
            </a:r>
            <a:r>
              <a:rPr lang="en-US" sz="1000" dirty="0">
                <a:latin typeface="Arial"/>
                <a:ea typeface="Arial"/>
                <a:cs typeface="Arial"/>
                <a:sym typeface="Arial"/>
              </a:rPr>
              <a:t>, composed of three dense layers. The first two dense layers each have 128 units and use the </a:t>
            </a:r>
            <a:r>
              <a:rPr lang="en-US" sz="1000" dirty="0" err="1">
                <a:latin typeface="Arial"/>
                <a:ea typeface="Arial"/>
                <a:cs typeface="Arial"/>
                <a:sym typeface="Arial"/>
              </a:rPr>
              <a:t>ReLU</a:t>
            </a:r>
            <a:endParaRPr lang="en-US" sz="1000" dirty="0">
              <a:latin typeface="Arial"/>
              <a:ea typeface="Arial"/>
              <a:cs typeface="Arial"/>
              <a:sym typeface="Arial"/>
            </a:endParaRPr>
          </a:p>
          <a:p>
            <a:pPr marL="0" lvl="0" indent="0" algn="l" rtl="0">
              <a:lnSpc>
                <a:spcPct val="115000"/>
              </a:lnSpc>
              <a:spcBef>
                <a:spcPts val="0"/>
              </a:spcBef>
              <a:spcAft>
                <a:spcPts val="0"/>
              </a:spcAft>
              <a:buSzPts val="1100"/>
              <a:buNone/>
            </a:pPr>
            <a:r>
              <a:rPr lang="en-US" sz="1000" dirty="0">
                <a:latin typeface="Arial"/>
                <a:ea typeface="Arial"/>
                <a:cs typeface="Arial"/>
                <a:sym typeface="Arial"/>
              </a:rPr>
              <a:t>activation function. The final layer has 10 units (one for each class) and uses a </a:t>
            </a:r>
            <a:r>
              <a:rPr lang="en-US" sz="1000" dirty="0" err="1">
                <a:latin typeface="Arial"/>
                <a:ea typeface="Arial"/>
                <a:cs typeface="Arial"/>
                <a:sym typeface="Arial"/>
              </a:rPr>
              <a:t>softmax</a:t>
            </a:r>
            <a:r>
              <a:rPr lang="en-US" sz="1000" dirty="0">
                <a:latin typeface="Arial"/>
                <a:ea typeface="Arial"/>
                <a:cs typeface="Arial"/>
                <a:sym typeface="Arial"/>
              </a:rPr>
              <a:t> activation function for the multi-class classification problem</a:t>
            </a:r>
          </a:p>
          <a:p>
            <a:pPr marL="0" lvl="0" indent="0" algn="l" rtl="0">
              <a:spcBef>
                <a:spcPts val="0"/>
              </a:spcBef>
              <a:spcAft>
                <a:spcPts val="0"/>
              </a:spcAft>
              <a:buSzPts val="1100"/>
              <a:buNone/>
            </a:pPr>
            <a:endParaRPr lang="en-US" sz="1000" dirty="0"/>
          </a:p>
          <a:p>
            <a:pPr marL="0" lvl="0" indent="0" algn="l" rtl="0">
              <a:lnSpc>
                <a:spcPct val="115000"/>
              </a:lnSpc>
              <a:spcBef>
                <a:spcPts val="0"/>
              </a:spcBef>
              <a:spcAft>
                <a:spcPts val="0"/>
              </a:spcAft>
              <a:buSzPts val="1100"/>
              <a:buNone/>
            </a:pPr>
            <a:r>
              <a:rPr lang="en-US" sz="1000" dirty="0" err="1">
                <a:latin typeface="Arial"/>
                <a:ea typeface="Arial"/>
                <a:cs typeface="Arial"/>
                <a:sym typeface="Arial"/>
              </a:rPr>
              <a:t>Keras</a:t>
            </a:r>
            <a:r>
              <a:rPr lang="en-US" sz="1000" dirty="0">
                <a:latin typeface="Arial"/>
                <a:ea typeface="Arial"/>
                <a:cs typeface="Arial"/>
                <a:sym typeface="Arial"/>
              </a:rPr>
              <a:t> Tuner’s </a:t>
            </a:r>
            <a:r>
              <a:rPr lang="en-US" sz="1000" dirty="0" err="1">
                <a:latin typeface="Arial"/>
                <a:ea typeface="Arial"/>
                <a:cs typeface="Arial"/>
                <a:sym typeface="Arial"/>
              </a:rPr>
              <a:t>RandomSearch</a:t>
            </a:r>
            <a:r>
              <a:rPr lang="en-US" sz="1000" dirty="0">
                <a:latin typeface="Arial"/>
                <a:ea typeface="Arial"/>
                <a:cs typeface="Arial"/>
                <a:sym typeface="Arial"/>
              </a:rPr>
              <a:t> for hyperparameter tuning, focusing on learning rate, number of units in layers, and batch size.</a:t>
            </a:r>
          </a:p>
          <a:p>
            <a:pPr marL="0" lvl="0" indent="0" algn="l" rtl="0">
              <a:lnSpc>
                <a:spcPct val="115000"/>
              </a:lnSpc>
              <a:spcBef>
                <a:spcPts val="0"/>
              </a:spcBef>
              <a:spcAft>
                <a:spcPts val="0"/>
              </a:spcAft>
              <a:buSzPts val="1100"/>
              <a:buNone/>
            </a:pPr>
            <a:r>
              <a:rPr lang="en-US" sz="1000" dirty="0">
                <a:latin typeface="Arial"/>
                <a:ea typeface="Arial"/>
                <a:cs typeface="Arial"/>
                <a:sym typeface="Arial"/>
              </a:rPr>
              <a:t>The best model used a learning rate of 0.01, 128 units in the first two layers, and a batch size of 32.</a:t>
            </a:r>
          </a:p>
          <a:p>
            <a:pPr marL="0" lvl="0" indent="0" algn="l" rtl="0">
              <a:spcBef>
                <a:spcPts val="0"/>
              </a:spcBef>
              <a:spcAft>
                <a:spcPts val="0"/>
              </a:spcAft>
              <a:buNone/>
            </a:pPr>
            <a:endParaRPr sz="1000" i="1" dirty="0">
              <a:latin typeface="Arial"/>
              <a:ea typeface="Arial"/>
              <a:cs typeface="Arial"/>
              <a:sym typeface="Arial"/>
            </a:endParaRPr>
          </a:p>
        </p:txBody>
      </p:sp>
      <p:sp>
        <p:nvSpPr>
          <p:cNvPr id="328" name="Google Shape;328;g253b21ef07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10</a:t>
            </a:fld>
            <a:endParaRPr lang="en-US"/>
          </a:p>
        </p:txBody>
      </p:sp>
    </p:spTree>
    <p:extLst>
      <p:ext uri="{BB962C8B-B14F-4D97-AF65-F5344CB8AC3E}">
        <p14:creationId xmlns:p14="http://schemas.microsoft.com/office/powerpoint/2010/main" val="2451683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838200" y="1122363"/>
            <a:ext cx="6677880" cy="2387600"/>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838200" y="3602038"/>
            <a:ext cx="667788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356350"/>
            <a:ext cx="2743200" cy="365125"/>
          </a:xfrm>
        </p:spPr>
        <p:txBody>
          <a:bodyPr/>
          <a:lstStyle/>
          <a:p>
            <a:r>
              <a:rPr lang="en-US"/>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7462838"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81629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6919913"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1825625"/>
            <a:ext cx="7705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3648074" y="1709738"/>
            <a:ext cx="7699375" cy="2852737"/>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3648074" y="4589463"/>
            <a:ext cx="7699375"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7232649" y="1709738"/>
            <a:ext cx="4114800" cy="3305175"/>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7658100" y="5148262"/>
            <a:ext cx="3689350" cy="941388"/>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94922" y="3429000"/>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94922" y="3656333"/>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94922" y="3883666"/>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3" name="Picture Placeholder 2">
            <a:extLst>
              <a:ext uri="{FF2B5EF4-FFF2-40B4-BE49-F238E27FC236}">
                <a16:creationId xmlns:a16="http://schemas.microsoft.com/office/drawing/2014/main" id="{38EB8109-AFB7-2041-8D6D-EDBA3BDE0469}"/>
              </a:ext>
            </a:extLst>
          </p:cNvPr>
          <p:cNvSpPr>
            <a:spLocks noGrp="1"/>
          </p:cNvSpPr>
          <p:nvPr>
            <p:ph type="pic" sz="quarter" idx="17"/>
          </p:nvPr>
        </p:nvSpPr>
        <p:spPr>
          <a:xfrm rot="20715199">
            <a:off x="4098422" y="3182010"/>
            <a:ext cx="2237818" cy="3024607"/>
          </a:xfrm>
          <a:solidFill>
            <a:schemeClr val="tx1">
              <a:lumMod val="75000"/>
              <a:lumOff val="25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0.tmp"/><Relationship Id="rId4" Type="http://schemas.openxmlformats.org/officeDocument/2006/relationships/image" Target="../media/image19.tmp"/></Relationships>
</file>

<file path=ppt/slides/_rels/slide7.xml.rels><?xml version="1.0" encoding="UTF-8" standalone="yes"?>
<Relationships xmlns="http://schemas.openxmlformats.org/package/2006/relationships"><Relationship Id="rId8" Type="http://schemas.openxmlformats.org/officeDocument/2006/relationships/image" Target="../media/image21.tmp"/><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23.tmp"/><Relationship Id="rId4" Type="http://schemas.openxmlformats.org/officeDocument/2006/relationships/diagramLayout" Target="../diagrams/layout4.xml"/><Relationship Id="rId9" Type="http://schemas.openxmlformats.org/officeDocument/2006/relationships/image" Target="../media/image22.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717730" y="1326956"/>
            <a:ext cx="7329489" cy="2102044"/>
          </a:xfrm>
        </p:spPr>
        <p:txBody>
          <a:bodyPr>
            <a:noAutofit/>
          </a:bodyPr>
          <a:lstStyle/>
          <a:p>
            <a:pPr>
              <a:lnSpc>
                <a:spcPct val="150000"/>
              </a:lnSpc>
            </a:pP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Adult Census Income Analysis</a:t>
            </a: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Team 6</a:t>
            </a:r>
            <a:br>
              <a:rPr lang="en-US" sz="2400" b="1" dirty="0">
                <a:latin typeface="Comic Sans MS" panose="030F0702030302020204" pitchFamily="66" charset="0"/>
                <a:cs typeface="Arshia" panose="00000400000000000000" pitchFamily="2" charset="-78"/>
              </a:rPr>
            </a:br>
            <a:endParaRPr lang="en-US" sz="2400" b="1" dirty="0">
              <a:latin typeface="Comic Sans MS" panose="030F0702030302020204" pitchFamily="66" charset="0"/>
              <a:cs typeface="Arshia" panose="00000400000000000000" pitchFamily="2" charset="-78"/>
            </a:endParaRPr>
          </a:p>
        </p:txBody>
      </p:sp>
      <p:sp>
        <p:nvSpPr>
          <p:cNvPr id="10" name="TextBox 9">
            <a:extLst>
              <a:ext uri="{FF2B5EF4-FFF2-40B4-BE49-F238E27FC236}">
                <a16:creationId xmlns:a16="http://schemas.microsoft.com/office/drawing/2014/main" id="{7449BC7E-1E08-5CB5-6C08-81F2B10609EF}"/>
              </a:ext>
            </a:extLst>
          </p:cNvPr>
          <p:cNvSpPr txBox="1"/>
          <p:nvPr/>
        </p:nvSpPr>
        <p:spPr>
          <a:xfrm>
            <a:off x="855529" y="3257237"/>
            <a:ext cx="6586281" cy="1887953"/>
          </a:xfrm>
          <a:prstGeom prst="rect">
            <a:avLst/>
          </a:prstGeom>
          <a:no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Lecturer: Dr. </a:t>
            </a:r>
            <a:r>
              <a:rPr lang="en-US" sz="2000" dirty="0" err="1">
                <a:latin typeface="Comic Sans MS" panose="030F0702030302020204" pitchFamily="66" charset="0"/>
                <a:ea typeface="+mj-ea"/>
                <a:cs typeface="Arshia" panose="00000400000000000000" pitchFamily="2" charset="-78"/>
              </a:rPr>
              <a:t>Arash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Azarfar</a:t>
            </a:r>
            <a:endParaRPr lang="en-US" sz="2000" dirty="0">
              <a:latin typeface="Comic Sans MS" panose="030F0702030302020204" pitchFamily="66" charset="0"/>
              <a:ea typeface="+mj-ea"/>
              <a:cs typeface="Arshia" panose="00000400000000000000" pitchFamily="2" charset="-78"/>
            </a:endParaRPr>
          </a:p>
          <a:p>
            <a:pPr algn="ctr">
              <a:lnSpc>
                <a:spcPct val="150000"/>
              </a:lnSpc>
            </a:pPr>
            <a:r>
              <a:rPr lang="en-US" sz="2000" dirty="0">
                <a:latin typeface="Comic Sans MS" panose="030F0702030302020204" pitchFamily="66" charset="0"/>
                <a:ea typeface="+mj-ea"/>
                <a:cs typeface="Arshia" panose="00000400000000000000" pitchFamily="2" charset="-78"/>
              </a:rPr>
              <a:t>Team members :</a:t>
            </a:r>
            <a:br>
              <a:rPr lang="en-US" sz="2000" dirty="0">
                <a:latin typeface="Comic Sans MS" panose="030F0702030302020204" pitchFamily="66" charset="0"/>
                <a:ea typeface="+mj-ea"/>
                <a:cs typeface="Arshia" panose="00000400000000000000" pitchFamily="2" charset="-78"/>
              </a:rPr>
            </a:br>
            <a:r>
              <a:rPr lang="en-US" sz="2000" dirty="0">
                <a:latin typeface="Comic Sans MS" panose="030F0702030302020204" pitchFamily="66" charset="0"/>
                <a:ea typeface="+mj-ea"/>
                <a:cs typeface="Arshia" panose="00000400000000000000" pitchFamily="2" charset="-78"/>
              </a:rPr>
              <a:t> Dina Omidvar Tehrani, Niloofar Tavakolian</a:t>
            </a:r>
            <a:br>
              <a:rPr lang="en-US" sz="2000" dirty="0">
                <a:latin typeface="Comic Sans MS" panose="030F0702030302020204" pitchFamily="66" charset="0"/>
                <a:ea typeface="+mj-ea"/>
                <a:cs typeface="Arshia" panose="00000400000000000000" pitchFamily="2" charset="-78"/>
              </a:rPr>
            </a:br>
            <a:r>
              <a:rPr lang="en-US" sz="2000" dirty="0" err="1">
                <a:latin typeface="Comic Sans MS" panose="030F0702030302020204" pitchFamily="66" charset="0"/>
                <a:ea typeface="+mj-ea"/>
                <a:cs typeface="Arshia" panose="00000400000000000000" pitchFamily="2" charset="-78"/>
              </a:rPr>
              <a:t>Nastaran</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Naseri</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SeyedehMojdeh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Haghighat</a:t>
            </a:r>
            <a:r>
              <a:rPr lang="en-US" sz="2000" dirty="0">
                <a:latin typeface="Comic Sans MS" panose="030F0702030302020204" pitchFamily="66" charset="0"/>
                <a:ea typeface="+mj-ea"/>
                <a:cs typeface="Arshia" panose="00000400000000000000" pitchFamily="2" charset="-78"/>
              </a:rPr>
              <a:t> Hosseini </a:t>
            </a:r>
          </a:p>
        </p:txBody>
      </p:sp>
    </p:spTree>
    <p:extLst>
      <p:ext uri="{BB962C8B-B14F-4D97-AF65-F5344CB8AC3E}">
        <p14:creationId xmlns:p14="http://schemas.microsoft.com/office/powerpoint/2010/main" val="42375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7232649" y="1709738"/>
            <a:ext cx="4114800" cy="3305175"/>
          </a:xfrm>
        </p:spPr>
        <p:txBody>
          <a:bodyPr/>
          <a:lstStyle/>
          <a:p>
            <a:r>
              <a:rPr lang="en-US" dirty="0"/>
              <a:t>Thank You!</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610600" y="6356350"/>
            <a:ext cx="2743200" cy="365125"/>
          </a:xfrm>
        </p:spPr>
        <p:txBody>
          <a:bodyPr/>
          <a:lstStyle/>
          <a:p>
            <a:r>
              <a:rPr lang="en-US" sz="1400" b="1" dirty="0">
                <a:solidFill>
                  <a:schemeClr val="tx1"/>
                </a:solidFill>
                <a:latin typeface="Comic Sans MS" panose="030F0702030302020204" pitchFamily="66" charset="0"/>
              </a:rPr>
              <a:t>28</a:t>
            </a:r>
          </a:p>
        </p:txBody>
      </p:sp>
      <p:sp>
        <p:nvSpPr>
          <p:cNvPr id="4" name="Picture Placeholder 3">
            <a:extLst>
              <a:ext uri="{FF2B5EF4-FFF2-40B4-BE49-F238E27FC236}">
                <a16:creationId xmlns:a16="http://schemas.microsoft.com/office/drawing/2014/main" id="{0F227A24-8530-1597-4E8E-045A96D2F5DA}"/>
              </a:ext>
            </a:extLst>
          </p:cNvPr>
          <p:cNvSpPr>
            <a:spLocks noGrp="1"/>
          </p:cNvSpPr>
          <p:nvPr>
            <p:ph type="pic" sz="quarter" idx="17"/>
          </p:nvPr>
        </p:nvSpPr>
        <p:spPr/>
      </p:sp>
    </p:spTree>
    <p:extLst>
      <p:ext uri="{BB962C8B-B14F-4D97-AF65-F5344CB8AC3E}">
        <p14:creationId xmlns:p14="http://schemas.microsoft.com/office/powerpoint/2010/main" val="48035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690B33-4F17-7D37-3B8E-8C1CD34ADD94}"/>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0F838B9F-280C-0A9E-3106-3D9C40D474BF}"/>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A289981A-BD35-E527-2F1D-6EEAA443F8E4}"/>
              </a:ext>
            </a:extLst>
          </p:cNvPr>
          <p:cNvSpPr>
            <a:spLocks noGrp="1"/>
          </p:cNvSpPr>
          <p:nvPr>
            <p:ph type="sldNum" sz="quarter" idx="12"/>
          </p:nvPr>
        </p:nvSpPr>
        <p:spPr/>
        <p:txBody>
          <a:bodyPr/>
          <a:lstStyle/>
          <a:p>
            <a:fld id="{672B7600-67E3-4D97-B453-880E2742B982}" type="slidenum">
              <a:rPr lang="en-US" smtClean="0"/>
              <a:t>2</a:t>
            </a:fld>
            <a:endParaRPr lang="en-US"/>
          </a:p>
        </p:txBody>
      </p:sp>
      <p:sp>
        <p:nvSpPr>
          <p:cNvPr id="7" name="Title 1">
            <a:extLst>
              <a:ext uri="{FF2B5EF4-FFF2-40B4-BE49-F238E27FC236}">
                <a16:creationId xmlns:a16="http://schemas.microsoft.com/office/drawing/2014/main" id="{A7BAE7EC-E688-8B00-C77D-34DC7E531342}"/>
              </a:ext>
            </a:extLst>
          </p:cNvPr>
          <p:cNvSpPr txBox="1">
            <a:spLocks/>
          </p:cNvSpPr>
          <p:nvPr/>
        </p:nvSpPr>
        <p:spPr>
          <a:xfrm>
            <a:off x="2014537" y="0"/>
            <a:ext cx="8544052" cy="1339868"/>
          </a:xfrm>
          <a:prstGeom prst="rect">
            <a:avLst/>
          </a:prstGeom>
        </p:spPr>
        <p:txBody>
          <a:bodyPr vert="horz" lIns="91440" tIns="45720" rIns="91440" bIns="45720" rtlCol="0" anchor="b">
            <a:normAutofit fontScale="92500"/>
          </a:bodyPr>
          <a:lstStyle>
            <a:lvl1pPr algn="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GB" b="1" dirty="0">
                <a:latin typeface="Comic Sans MS" panose="030F0902030302020204" pitchFamily="66" charset="0"/>
              </a:rPr>
              <a:t>overview of the problem</a:t>
            </a:r>
            <a:endParaRPr lang="en-NO" b="1" dirty="0">
              <a:latin typeface="Comic Sans MS" panose="030F0902030302020204" pitchFamily="66" charset="0"/>
            </a:endParaRPr>
          </a:p>
        </p:txBody>
      </p:sp>
      <p:sp>
        <p:nvSpPr>
          <p:cNvPr id="8" name="Content Placeholder 2">
            <a:extLst>
              <a:ext uri="{FF2B5EF4-FFF2-40B4-BE49-F238E27FC236}">
                <a16:creationId xmlns:a16="http://schemas.microsoft.com/office/drawing/2014/main" id="{3AFF696B-B22B-D1C3-95B8-AAFB7F5CDB0A}"/>
              </a:ext>
            </a:extLst>
          </p:cNvPr>
          <p:cNvSpPr txBox="1">
            <a:spLocks/>
          </p:cNvSpPr>
          <p:nvPr/>
        </p:nvSpPr>
        <p:spPr>
          <a:xfrm>
            <a:off x="2014537" y="1724879"/>
            <a:ext cx="8162925" cy="943586"/>
          </a:xfrm>
          <a:prstGeom prst="rect">
            <a:avLst/>
          </a:prstGeom>
          <a:solidFill>
            <a:srgbClr val="F7931F"/>
          </a:solidFill>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GB" dirty="0">
                <a:solidFill>
                  <a:schemeClr val="tx1"/>
                </a:solidFill>
                <a:latin typeface="Comic Sans MS" panose="030F0902030302020204" pitchFamily="66" charset="0"/>
              </a:rPr>
              <a:t>Have you ever wondered what key factors could propel your income to the next level?</a:t>
            </a:r>
            <a:endParaRPr lang="en-NO" dirty="0">
              <a:solidFill>
                <a:schemeClr val="tx1"/>
              </a:solidFill>
              <a:latin typeface="Comic Sans MS" panose="030F0902030302020204" pitchFamily="66" charset="0"/>
            </a:endParaRPr>
          </a:p>
        </p:txBody>
      </p:sp>
      <p:sp>
        <p:nvSpPr>
          <p:cNvPr id="9" name="Date Placeholder 3">
            <a:extLst>
              <a:ext uri="{FF2B5EF4-FFF2-40B4-BE49-F238E27FC236}">
                <a16:creationId xmlns:a16="http://schemas.microsoft.com/office/drawing/2014/main" id="{023CD38E-D278-D9F9-8B27-B8E01CFA395E}"/>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Date</a:t>
            </a:r>
          </a:p>
        </p:txBody>
      </p:sp>
      <p:sp>
        <p:nvSpPr>
          <p:cNvPr id="10" name="Footer Placeholder 4">
            <a:extLst>
              <a:ext uri="{FF2B5EF4-FFF2-40B4-BE49-F238E27FC236}">
                <a16:creationId xmlns:a16="http://schemas.microsoft.com/office/drawing/2014/main" id="{1555A130-E1A6-0393-7DE3-A7ADAA0BD1F5}"/>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Your Footer Here</a:t>
            </a:r>
          </a:p>
        </p:txBody>
      </p:sp>
      <p:sp>
        <p:nvSpPr>
          <p:cNvPr id="11" name="Slide Number Placeholder 5">
            <a:extLst>
              <a:ext uri="{FF2B5EF4-FFF2-40B4-BE49-F238E27FC236}">
                <a16:creationId xmlns:a16="http://schemas.microsoft.com/office/drawing/2014/main" id="{860489BB-D044-7636-A95E-DE732AB99D9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2</a:t>
            </a:fld>
            <a:endParaRPr lang="en-US"/>
          </a:p>
        </p:txBody>
      </p:sp>
      <p:graphicFrame>
        <p:nvGraphicFramePr>
          <p:cNvPr id="12" name="Diagram 11">
            <a:extLst>
              <a:ext uri="{FF2B5EF4-FFF2-40B4-BE49-F238E27FC236}">
                <a16:creationId xmlns:a16="http://schemas.microsoft.com/office/drawing/2014/main" id="{F21E1ED8-9554-46DD-6ED9-8CAFB3224FCC}"/>
              </a:ext>
            </a:extLst>
          </p:cNvPr>
          <p:cNvGraphicFramePr/>
          <p:nvPr>
            <p:extLst>
              <p:ext uri="{D42A27DB-BD31-4B8C-83A1-F6EECF244321}">
                <p14:modId xmlns:p14="http://schemas.microsoft.com/office/powerpoint/2010/main" val="1865699419"/>
              </p:ext>
            </p:extLst>
          </p:nvPr>
        </p:nvGraphicFramePr>
        <p:xfrm>
          <a:off x="1602031" y="3050442"/>
          <a:ext cx="8575431" cy="3305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199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446C93-2500-E487-A142-0A676CBF5288}"/>
              </a:ext>
            </a:extLst>
          </p:cNvPr>
          <p:cNvSpPr>
            <a:spLocks noGrp="1"/>
          </p:cNvSpPr>
          <p:nvPr>
            <p:ph type="dt" sz="half" idx="10"/>
          </p:nvPr>
        </p:nvSpPr>
        <p:spPr/>
        <p:txBody>
          <a:bodyPr/>
          <a:lstStyle/>
          <a:p>
            <a:r>
              <a:rPr lang="en-US"/>
              <a:t>Date</a:t>
            </a:r>
          </a:p>
        </p:txBody>
      </p:sp>
      <p:sp>
        <p:nvSpPr>
          <p:cNvPr id="6" name="Slide Number Placeholder 5">
            <a:extLst>
              <a:ext uri="{FF2B5EF4-FFF2-40B4-BE49-F238E27FC236}">
                <a16:creationId xmlns:a16="http://schemas.microsoft.com/office/drawing/2014/main" id="{6D1D44B5-B964-58AD-3A40-31EC6081A239}"/>
              </a:ext>
            </a:extLst>
          </p:cNvPr>
          <p:cNvSpPr>
            <a:spLocks noGrp="1"/>
          </p:cNvSpPr>
          <p:nvPr>
            <p:ph type="sldNum" sz="quarter" idx="12"/>
          </p:nvPr>
        </p:nvSpPr>
        <p:spPr/>
        <p:txBody>
          <a:bodyPr/>
          <a:lstStyle/>
          <a:p>
            <a:fld id="{672B7600-67E3-4D97-B453-880E2742B982}" type="slidenum">
              <a:rPr lang="en-US" smtClean="0"/>
              <a:t>3</a:t>
            </a:fld>
            <a:endParaRPr lang="en-US"/>
          </a:p>
        </p:txBody>
      </p:sp>
      <p:sp>
        <p:nvSpPr>
          <p:cNvPr id="19" name="Title 1">
            <a:extLst>
              <a:ext uri="{FF2B5EF4-FFF2-40B4-BE49-F238E27FC236}">
                <a16:creationId xmlns:a16="http://schemas.microsoft.com/office/drawing/2014/main" id="{E8A50593-767A-3DC5-816F-995C340DA8F5}"/>
              </a:ext>
            </a:extLst>
          </p:cNvPr>
          <p:cNvSpPr>
            <a:spLocks noGrp="1"/>
          </p:cNvSpPr>
          <p:nvPr>
            <p:ph type="title"/>
          </p:nvPr>
        </p:nvSpPr>
        <p:spPr>
          <a:xfrm>
            <a:off x="8852021" y="-524528"/>
            <a:ext cx="6679957" cy="1134086"/>
          </a:xfrm>
        </p:spPr>
        <p:txBody>
          <a:bodyPr>
            <a:normAutofit/>
          </a:bodyPr>
          <a:lstStyle/>
          <a:p>
            <a:r>
              <a:rPr lang="en-NO" sz="2800" b="1" dirty="0">
                <a:latin typeface="Comic Sans MS" panose="030F0702030302020204" pitchFamily="66" charset="0"/>
                <a:cs typeface="Arshia" panose="00000400000000000000" pitchFamily="2" charset="-78"/>
              </a:rPr>
              <a:t>Dataset selection</a:t>
            </a:r>
          </a:p>
        </p:txBody>
      </p:sp>
      <p:sp>
        <p:nvSpPr>
          <p:cNvPr id="20" name="Text Placeholder 2">
            <a:extLst>
              <a:ext uri="{FF2B5EF4-FFF2-40B4-BE49-F238E27FC236}">
                <a16:creationId xmlns:a16="http://schemas.microsoft.com/office/drawing/2014/main" id="{000A8D47-7A74-4888-F59A-E4C5A13C89DA}"/>
              </a:ext>
            </a:extLst>
          </p:cNvPr>
          <p:cNvSpPr>
            <a:spLocks noGrp="1"/>
          </p:cNvSpPr>
          <p:nvPr>
            <p:ph type="body" idx="1"/>
          </p:nvPr>
        </p:nvSpPr>
        <p:spPr>
          <a:xfrm>
            <a:off x="5720863" y="2769414"/>
            <a:ext cx="5509846" cy="2936142"/>
          </a:xfrm>
        </p:spPr>
        <p:txBody>
          <a:bodyPr/>
          <a:lstStyle/>
          <a:p>
            <a:pPr marL="0" indent="0" algn="l" defTabSz="914400" rtl="0" eaLnBrk="1" latinLnBrk="0" hangingPunct="1">
              <a:lnSpc>
                <a:spcPct val="90000"/>
              </a:lnSpc>
              <a:spcBef>
                <a:spcPts val="1000"/>
              </a:spcBef>
              <a:spcAft>
                <a:spcPts val="1200"/>
              </a:spcAft>
              <a:buFont typeface="Arial" panose="020B0604020202020204" pitchFamily="34" charset="0"/>
              <a:buNone/>
            </a:pPr>
            <a:endParaRPr lang="en-NO" dirty="0"/>
          </a:p>
        </p:txBody>
      </p:sp>
      <p:sp>
        <p:nvSpPr>
          <p:cNvPr id="21" name="Date Placeholder 3">
            <a:extLst>
              <a:ext uri="{FF2B5EF4-FFF2-40B4-BE49-F238E27FC236}">
                <a16:creationId xmlns:a16="http://schemas.microsoft.com/office/drawing/2014/main" id="{7832691C-B3DD-EAF0-0251-5760D7F11D4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Date</a:t>
            </a:r>
          </a:p>
        </p:txBody>
      </p:sp>
      <p:sp>
        <p:nvSpPr>
          <p:cNvPr id="22" name="Footer Placeholder 4">
            <a:extLst>
              <a:ext uri="{FF2B5EF4-FFF2-40B4-BE49-F238E27FC236}">
                <a16:creationId xmlns:a16="http://schemas.microsoft.com/office/drawing/2014/main" id="{B14E0D3E-9FD6-E874-CD9E-4E5E2E195E97}"/>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Footer Here</a:t>
            </a:r>
          </a:p>
        </p:txBody>
      </p:sp>
      <p:sp>
        <p:nvSpPr>
          <p:cNvPr id="23" name="Slide Number Placeholder 5">
            <a:extLst>
              <a:ext uri="{FF2B5EF4-FFF2-40B4-BE49-F238E27FC236}">
                <a16:creationId xmlns:a16="http://schemas.microsoft.com/office/drawing/2014/main" id="{959A2680-7017-DF92-912A-51B8F211A38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3</a:t>
            </a:fld>
            <a:endParaRPr lang="en-US"/>
          </a:p>
        </p:txBody>
      </p:sp>
      <p:graphicFrame>
        <p:nvGraphicFramePr>
          <p:cNvPr id="24" name="Diagram 23">
            <a:extLst>
              <a:ext uri="{FF2B5EF4-FFF2-40B4-BE49-F238E27FC236}">
                <a16:creationId xmlns:a16="http://schemas.microsoft.com/office/drawing/2014/main" id="{94475CB1-AA1A-28E9-EC71-8E9856287E28}"/>
              </a:ext>
            </a:extLst>
          </p:cNvPr>
          <p:cNvGraphicFramePr/>
          <p:nvPr>
            <p:extLst>
              <p:ext uri="{D42A27DB-BD31-4B8C-83A1-F6EECF244321}">
                <p14:modId xmlns:p14="http://schemas.microsoft.com/office/powerpoint/2010/main" val="3562115415"/>
              </p:ext>
            </p:extLst>
          </p:nvPr>
        </p:nvGraphicFramePr>
        <p:xfrm>
          <a:off x="1200517" y="768350"/>
          <a:ext cx="5676166" cy="4555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5" name="Diagram 24">
            <a:extLst>
              <a:ext uri="{FF2B5EF4-FFF2-40B4-BE49-F238E27FC236}">
                <a16:creationId xmlns:a16="http://schemas.microsoft.com/office/drawing/2014/main" id="{C5968C8A-3B5C-D78D-6943-98CE9ACFE120}"/>
              </a:ext>
            </a:extLst>
          </p:cNvPr>
          <p:cNvGraphicFramePr/>
          <p:nvPr>
            <p:extLst>
              <p:ext uri="{D42A27DB-BD31-4B8C-83A1-F6EECF244321}">
                <p14:modId xmlns:p14="http://schemas.microsoft.com/office/powerpoint/2010/main" val="3854335704"/>
              </p:ext>
            </p:extLst>
          </p:nvPr>
        </p:nvGraphicFramePr>
        <p:xfrm>
          <a:off x="5451231" y="2553230"/>
          <a:ext cx="6318737" cy="36952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6" name="TextBox 25">
            <a:extLst>
              <a:ext uri="{FF2B5EF4-FFF2-40B4-BE49-F238E27FC236}">
                <a16:creationId xmlns:a16="http://schemas.microsoft.com/office/drawing/2014/main" id="{04374D1C-BB52-3C82-1FA2-55F7EF8C790D}"/>
              </a:ext>
            </a:extLst>
          </p:cNvPr>
          <p:cNvSpPr txBox="1"/>
          <p:nvPr/>
        </p:nvSpPr>
        <p:spPr>
          <a:xfrm>
            <a:off x="5861538" y="5460075"/>
            <a:ext cx="1613020" cy="461665"/>
          </a:xfrm>
          <a:prstGeom prst="rect">
            <a:avLst/>
          </a:prstGeom>
          <a:noFill/>
        </p:spPr>
        <p:txBody>
          <a:bodyPr wrap="square" rtlCol="0">
            <a:spAutoFit/>
          </a:bodyPr>
          <a:lstStyle/>
          <a:p>
            <a:r>
              <a:rPr lang="en-GB" sz="1200" b="1" i="0" dirty="0">
                <a:solidFill>
                  <a:schemeClr val="bg1"/>
                </a:solidFill>
                <a:effectLst/>
                <a:latin typeface="Comic Sans MS" panose="030F0902030302020204" pitchFamily="66" charset="0"/>
              </a:rPr>
              <a:t>Economic and </a:t>
            </a:r>
          </a:p>
          <a:p>
            <a:r>
              <a:rPr lang="en-GB" sz="1200" b="1" i="0" dirty="0">
                <a:solidFill>
                  <a:schemeClr val="bg1"/>
                </a:solidFill>
                <a:effectLst/>
                <a:latin typeface="Comic Sans MS" panose="030F0902030302020204" pitchFamily="66" charset="0"/>
              </a:rPr>
              <a:t>Work Factors</a:t>
            </a:r>
            <a:endParaRPr lang="en-NO" sz="1200" dirty="0">
              <a:solidFill>
                <a:schemeClr val="bg1"/>
              </a:solidFill>
              <a:latin typeface="Comic Sans MS" panose="030F0902030302020204" pitchFamily="66" charset="0"/>
            </a:endParaRPr>
          </a:p>
        </p:txBody>
      </p:sp>
      <p:sp>
        <p:nvSpPr>
          <p:cNvPr id="27" name="Bent Up Arrow 26">
            <a:extLst>
              <a:ext uri="{FF2B5EF4-FFF2-40B4-BE49-F238E27FC236}">
                <a16:creationId xmlns:a16="http://schemas.microsoft.com/office/drawing/2014/main" id="{C878EBAF-18E5-623E-B0D0-367A3223D828}"/>
              </a:ext>
            </a:extLst>
          </p:cNvPr>
          <p:cNvSpPr/>
          <p:nvPr/>
        </p:nvSpPr>
        <p:spPr>
          <a:xfrm rot="5400000">
            <a:off x="4917026" y="3840746"/>
            <a:ext cx="696971" cy="79347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Title 3">
            <a:extLst>
              <a:ext uri="{FF2B5EF4-FFF2-40B4-BE49-F238E27FC236}">
                <a16:creationId xmlns:a16="http://schemas.microsoft.com/office/drawing/2014/main" id="{F4145F31-F96D-5188-7820-181D7A0CA0F1}"/>
              </a:ext>
            </a:extLst>
          </p:cNvPr>
          <p:cNvSpPr txBox="1">
            <a:spLocks/>
          </p:cNvSpPr>
          <p:nvPr/>
        </p:nvSpPr>
        <p:spPr>
          <a:xfrm>
            <a:off x="-451030" y="4817369"/>
            <a:ext cx="6312568"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b="1" dirty="0">
                <a:latin typeface="Comic Sans MS" panose="030F0702030302020204" pitchFamily="66" charset="0"/>
                <a:cs typeface="Arshia" panose="00000400000000000000" pitchFamily="2" charset="-78"/>
              </a:rPr>
              <a:t>Distribution of some numerical features</a:t>
            </a:r>
          </a:p>
        </p:txBody>
      </p:sp>
      <p:pic>
        <p:nvPicPr>
          <p:cNvPr id="31" name="Picture 30">
            <a:extLst>
              <a:ext uri="{FF2B5EF4-FFF2-40B4-BE49-F238E27FC236}">
                <a16:creationId xmlns:a16="http://schemas.microsoft.com/office/drawing/2014/main" id="{2AFA4AC9-5CF5-869C-1F59-411A0210696C}"/>
              </a:ext>
            </a:extLst>
          </p:cNvPr>
          <p:cNvPicPr>
            <a:picLocks noChangeAspect="1"/>
          </p:cNvPicPr>
          <p:nvPr/>
        </p:nvPicPr>
        <p:blipFill>
          <a:blip r:embed="rId13"/>
          <a:stretch>
            <a:fillRect/>
          </a:stretch>
        </p:blipFill>
        <p:spPr>
          <a:xfrm>
            <a:off x="998281" y="5358956"/>
            <a:ext cx="1585161" cy="1084294"/>
          </a:xfrm>
          <a:prstGeom prst="rect">
            <a:avLst/>
          </a:prstGeom>
        </p:spPr>
      </p:pic>
      <p:pic>
        <p:nvPicPr>
          <p:cNvPr id="32" name="Picture 31">
            <a:extLst>
              <a:ext uri="{FF2B5EF4-FFF2-40B4-BE49-F238E27FC236}">
                <a16:creationId xmlns:a16="http://schemas.microsoft.com/office/drawing/2014/main" id="{0EBCAA08-84C1-ECED-ADEF-EBF972FE505E}"/>
              </a:ext>
            </a:extLst>
          </p:cNvPr>
          <p:cNvPicPr>
            <a:picLocks noChangeAspect="1"/>
          </p:cNvPicPr>
          <p:nvPr/>
        </p:nvPicPr>
        <p:blipFill>
          <a:blip r:embed="rId14"/>
          <a:stretch>
            <a:fillRect/>
          </a:stretch>
        </p:blipFill>
        <p:spPr>
          <a:xfrm>
            <a:off x="2948588" y="5358956"/>
            <a:ext cx="1673925" cy="1044493"/>
          </a:xfrm>
          <a:prstGeom prst="rect">
            <a:avLst/>
          </a:prstGeom>
        </p:spPr>
      </p:pic>
    </p:spTree>
    <p:extLst>
      <p:ext uri="{BB962C8B-B14F-4D97-AF65-F5344CB8AC3E}">
        <p14:creationId xmlns:p14="http://schemas.microsoft.com/office/powerpoint/2010/main" val="4607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4</a:t>
            </a:fld>
            <a:endParaRPr lang="en-US" dirty="0"/>
          </a:p>
        </p:txBody>
      </p:sp>
      <p:sp>
        <p:nvSpPr>
          <p:cNvPr id="8" name="Title 3">
            <a:extLst>
              <a:ext uri="{FF2B5EF4-FFF2-40B4-BE49-F238E27FC236}">
                <a16:creationId xmlns:a16="http://schemas.microsoft.com/office/drawing/2014/main" id="{06360F11-643E-2D0D-62B5-ACA4EE66F802}"/>
              </a:ext>
            </a:extLst>
          </p:cNvPr>
          <p:cNvSpPr>
            <a:spLocks noGrp="1"/>
          </p:cNvSpPr>
          <p:nvPr>
            <p:ph type="title"/>
          </p:nvPr>
        </p:nvSpPr>
        <p:spPr>
          <a:xfrm>
            <a:off x="1913522" y="0"/>
            <a:ext cx="4514849" cy="935038"/>
          </a:xfrm>
        </p:spPr>
        <p:txBody>
          <a:bodyPr>
            <a:normAutofit/>
          </a:bodyPr>
          <a:lstStyle/>
          <a:p>
            <a:pPr algn="ctr"/>
            <a:r>
              <a:rPr lang="en-US" sz="2800" b="1" dirty="0">
                <a:latin typeface="Comic Sans MS" panose="030F0702030302020204" pitchFamily="66" charset="0"/>
                <a:cs typeface="Arshia" panose="00000400000000000000" pitchFamily="2" charset="-78"/>
              </a:rPr>
              <a:t>Expectations and Goals</a:t>
            </a:r>
          </a:p>
        </p:txBody>
      </p:sp>
      <p:grpSp>
        <p:nvGrpSpPr>
          <p:cNvPr id="111" name="Group 110">
            <a:extLst>
              <a:ext uri="{FF2B5EF4-FFF2-40B4-BE49-F238E27FC236}">
                <a16:creationId xmlns:a16="http://schemas.microsoft.com/office/drawing/2014/main" id="{4130CBA4-AC99-FB6F-9365-0C541C7EF318}"/>
              </a:ext>
            </a:extLst>
          </p:cNvPr>
          <p:cNvGrpSpPr/>
          <p:nvPr/>
        </p:nvGrpSpPr>
        <p:grpSpPr>
          <a:xfrm>
            <a:off x="2506148" y="1657350"/>
            <a:ext cx="4514849" cy="4068071"/>
            <a:chOff x="3539139" y="1155685"/>
            <a:chExt cx="5113721" cy="4857779"/>
          </a:xfrm>
        </p:grpSpPr>
        <p:sp>
          <p:nvSpPr>
            <p:cNvPr id="112" name="Rectangle">
              <a:extLst>
                <a:ext uri="{FF2B5EF4-FFF2-40B4-BE49-F238E27FC236}">
                  <a16:creationId xmlns:a16="http://schemas.microsoft.com/office/drawing/2014/main" id="{A82B8541-EC54-1429-CFF7-0D42F6ED3317}"/>
                </a:ext>
              </a:extLst>
            </p:cNvPr>
            <p:cNvSpPr/>
            <p:nvPr/>
          </p:nvSpPr>
          <p:spPr>
            <a:xfrm>
              <a:off x="5927930" y="4636493"/>
              <a:ext cx="341256" cy="1375263"/>
            </a:xfrm>
            <a:prstGeom prst="rect">
              <a:avLst/>
            </a:prstGeom>
            <a:solidFill>
              <a:sysClr val="window" lastClr="FFFFFF">
                <a:lumMod val="7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3" name="Freeform: Shape 112">
              <a:extLst>
                <a:ext uri="{FF2B5EF4-FFF2-40B4-BE49-F238E27FC236}">
                  <a16:creationId xmlns:a16="http://schemas.microsoft.com/office/drawing/2014/main" id="{28636F32-6434-FAEF-6B23-9E9DA4332D6C}"/>
                </a:ext>
              </a:extLst>
            </p:cNvPr>
            <p:cNvSpPr/>
            <p:nvPr/>
          </p:nvSpPr>
          <p:spPr>
            <a:xfrm>
              <a:off x="5927930" y="4767157"/>
              <a:ext cx="341256" cy="1182770"/>
            </a:xfrm>
            <a:custGeom>
              <a:avLst/>
              <a:gdLst>
                <a:gd name="connsiteX0" fmla="*/ 341256 w 341256"/>
                <a:gd name="connsiteY0" fmla="*/ 0 h 1182770"/>
                <a:gd name="connsiteX1" fmla="*/ 341256 w 341256"/>
                <a:gd name="connsiteY1" fmla="*/ 1182770 h 1182770"/>
                <a:gd name="connsiteX2" fmla="*/ 0 w 341256"/>
                <a:gd name="connsiteY2" fmla="*/ 174062 h 1182770"/>
                <a:gd name="connsiteX3" fmla="*/ 0 w 341256"/>
                <a:gd name="connsiteY3" fmla="*/ 1 h 1182770"/>
              </a:gdLst>
              <a:ahLst/>
              <a:cxnLst>
                <a:cxn ang="0">
                  <a:pos x="connsiteX0" y="connsiteY0"/>
                </a:cxn>
                <a:cxn ang="0">
                  <a:pos x="connsiteX1" y="connsiteY1"/>
                </a:cxn>
                <a:cxn ang="0">
                  <a:pos x="connsiteX2" y="connsiteY2"/>
                </a:cxn>
                <a:cxn ang="0">
                  <a:pos x="connsiteX3" y="connsiteY3"/>
                </a:cxn>
              </a:cxnLst>
              <a:rect l="l" t="t" r="r" b="b"/>
              <a:pathLst>
                <a:path w="341256" h="1182770">
                  <a:moveTo>
                    <a:pt x="341256" y="0"/>
                  </a:moveTo>
                  <a:lnTo>
                    <a:pt x="341256" y="1182770"/>
                  </a:lnTo>
                  <a:lnTo>
                    <a:pt x="0" y="174062"/>
                  </a:lnTo>
                  <a:lnTo>
                    <a:pt x="0" y="1"/>
                  </a:lnTo>
                  <a:close/>
                </a:path>
              </a:pathLst>
            </a:custGeom>
            <a:solidFill>
              <a:sysClr val="windowText" lastClr="000000">
                <a:lumMod val="75000"/>
                <a:lumOff val="25000"/>
                <a:alpha val="16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14" name="Shape">
              <a:extLst>
                <a:ext uri="{FF2B5EF4-FFF2-40B4-BE49-F238E27FC236}">
                  <a16:creationId xmlns:a16="http://schemas.microsoft.com/office/drawing/2014/main" id="{08EF532C-1207-3D5C-61E8-8F78ABFB9A79}"/>
                </a:ext>
              </a:extLst>
            </p:cNvPr>
            <p:cNvSpPr/>
            <p:nvPr/>
          </p:nvSpPr>
          <p:spPr>
            <a:xfrm>
              <a:off x="4852974" y="4636493"/>
              <a:ext cx="2503115" cy="137697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lnTo>
                    <a:pt x="21600" y="21600"/>
                  </a:lnTo>
                  <a:lnTo>
                    <a:pt x="17139" y="0"/>
                  </a:lnTo>
                  <a:lnTo>
                    <a:pt x="14194" y="0"/>
                  </a:lnTo>
                  <a:lnTo>
                    <a:pt x="15872" y="8137"/>
                  </a:lnTo>
                  <a:lnTo>
                    <a:pt x="5728" y="8137"/>
                  </a:lnTo>
                  <a:lnTo>
                    <a:pt x="7406" y="0"/>
                  </a:lnTo>
                  <a:lnTo>
                    <a:pt x="4461" y="0"/>
                  </a:lnTo>
                  <a:lnTo>
                    <a:pt x="0" y="21600"/>
                  </a:lnTo>
                  <a:lnTo>
                    <a:pt x="2930" y="21600"/>
                  </a:lnTo>
                  <a:lnTo>
                    <a:pt x="4609" y="13463"/>
                  </a:lnTo>
                  <a:lnTo>
                    <a:pt x="16977" y="13463"/>
                  </a:lnTo>
                  <a:close/>
                </a:path>
              </a:pathLst>
            </a:custGeom>
            <a:solidFill>
              <a:sysClr val="window" lastClr="FFFFFF">
                <a:lumMod val="8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5" name="Shape">
              <a:extLst>
                <a:ext uri="{FF2B5EF4-FFF2-40B4-BE49-F238E27FC236}">
                  <a16:creationId xmlns:a16="http://schemas.microsoft.com/office/drawing/2014/main" id="{840C7018-C02D-9D2F-B22A-B1300DAEA87E}"/>
                </a:ext>
              </a:extLst>
            </p:cNvPr>
            <p:cNvSpPr/>
            <p:nvPr/>
          </p:nvSpPr>
          <p:spPr>
            <a:xfrm>
              <a:off x="3539139" y="146281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6" name="Shape">
              <a:extLst>
                <a:ext uri="{FF2B5EF4-FFF2-40B4-BE49-F238E27FC236}">
                  <a16:creationId xmlns:a16="http://schemas.microsoft.com/office/drawing/2014/main" id="{791C4ACD-7507-914A-13A8-1A4F45134241}"/>
                </a:ext>
              </a:extLst>
            </p:cNvPr>
            <p:cNvSpPr/>
            <p:nvPr/>
          </p:nvSpPr>
          <p:spPr>
            <a:xfrm>
              <a:off x="3539139" y="3783354"/>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7" name="Shape">
              <a:extLst>
                <a:ext uri="{FF2B5EF4-FFF2-40B4-BE49-F238E27FC236}">
                  <a16:creationId xmlns:a16="http://schemas.microsoft.com/office/drawing/2014/main" id="{D43E4D11-A363-CE7C-AA39-83BDF4F78685}"/>
                </a:ext>
              </a:extLst>
            </p:cNvPr>
            <p:cNvSpPr/>
            <p:nvPr/>
          </p:nvSpPr>
          <p:spPr>
            <a:xfrm>
              <a:off x="3539139" y="262308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8" name="Shape">
              <a:extLst>
                <a:ext uri="{FF2B5EF4-FFF2-40B4-BE49-F238E27FC236}">
                  <a16:creationId xmlns:a16="http://schemas.microsoft.com/office/drawing/2014/main" id="{8261A716-ADCA-74E8-A09E-3BB80299BD89}"/>
                </a:ext>
              </a:extLst>
            </p:cNvPr>
            <p:cNvSpPr/>
            <p:nvPr/>
          </p:nvSpPr>
          <p:spPr>
            <a:xfrm>
              <a:off x="6098557" y="2025887"/>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32"/>
                    <a:pt x="19667" y="21600"/>
                    <a:pt x="17286"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9" name="Shape">
              <a:extLst>
                <a:ext uri="{FF2B5EF4-FFF2-40B4-BE49-F238E27FC236}">
                  <a16:creationId xmlns:a16="http://schemas.microsoft.com/office/drawing/2014/main" id="{E7FC8695-CC13-F6DE-A0CF-70201AE4AEDF}"/>
                </a:ext>
              </a:extLst>
            </p:cNvPr>
            <p:cNvSpPr/>
            <p:nvPr/>
          </p:nvSpPr>
          <p:spPr>
            <a:xfrm>
              <a:off x="6098557" y="3186156"/>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68"/>
                    <a:pt x="19667" y="21600"/>
                    <a:pt x="17286"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0" name="Freeform: Shape 119">
              <a:extLst>
                <a:ext uri="{FF2B5EF4-FFF2-40B4-BE49-F238E27FC236}">
                  <a16:creationId xmlns:a16="http://schemas.microsoft.com/office/drawing/2014/main" id="{CAC00F29-EAFD-7374-FBDF-9FC159B07C14}"/>
                </a:ext>
              </a:extLst>
            </p:cNvPr>
            <p:cNvSpPr/>
            <p:nvPr/>
          </p:nvSpPr>
          <p:spPr>
            <a:xfrm>
              <a:off x="4365807" y="1462815"/>
              <a:ext cx="1727635" cy="1020352"/>
            </a:xfrm>
            <a:custGeom>
              <a:avLst/>
              <a:gdLst>
                <a:gd name="connsiteX0" fmla="*/ 931142 w 1727635"/>
                <a:gd name="connsiteY0" fmla="*/ 0 h 1020352"/>
                <a:gd name="connsiteX1" fmla="*/ 1727635 w 1727635"/>
                <a:gd name="connsiteY1" fmla="*/ 0 h 1020352"/>
                <a:gd name="connsiteX2" fmla="*/ 1727635 w 1727635"/>
                <a:gd name="connsiteY2" fmla="*/ 1020352 h 1020352"/>
                <a:gd name="connsiteX3" fmla="*/ 0 w 1727635"/>
                <a:gd name="connsiteY3" fmla="*/ 1020352 h 1020352"/>
                <a:gd name="connsiteX4" fmla="*/ 25395 w 1727635"/>
                <a:gd name="connsiteY4" fmla="*/ 950966 h 1020352"/>
                <a:gd name="connsiteX5" fmla="*/ 855280 w 1727635"/>
                <a:gd name="connsiteY5" fmla="*/ 36544 h 1020352"/>
                <a:gd name="connsiteX6" fmla="*/ 931142 w 1727635"/>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635" h="1020352">
                  <a:moveTo>
                    <a:pt x="931142" y="0"/>
                  </a:moveTo>
                  <a:lnTo>
                    <a:pt x="1727635" y="0"/>
                  </a:lnTo>
                  <a:lnTo>
                    <a:pt x="1727635" y="1020352"/>
                  </a:lnTo>
                  <a:lnTo>
                    <a:pt x="0" y="1020352"/>
                  </a:lnTo>
                  <a:lnTo>
                    <a:pt x="25395" y="950966"/>
                  </a:lnTo>
                  <a:cubicBezTo>
                    <a:pt x="190632" y="560300"/>
                    <a:pt x="485134" y="237620"/>
                    <a:pt x="855280" y="36544"/>
                  </a:cubicBezTo>
                  <a:lnTo>
                    <a:pt x="93114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1" name="Freeform: Shape 120">
              <a:extLst>
                <a:ext uri="{FF2B5EF4-FFF2-40B4-BE49-F238E27FC236}">
                  <a16:creationId xmlns:a16="http://schemas.microsoft.com/office/drawing/2014/main" id="{BE476262-22B3-1B10-116A-EDE8F999A7FF}"/>
                </a:ext>
              </a:extLst>
            </p:cNvPr>
            <p:cNvSpPr/>
            <p:nvPr/>
          </p:nvSpPr>
          <p:spPr>
            <a:xfrm>
              <a:off x="6098557" y="2025887"/>
              <a:ext cx="1873231" cy="1022059"/>
            </a:xfrm>
            <a:custGeom>
              <a:avLst/>
              <a:gdLst>
                <a:gd name="connsiteX0" fmla="*/ 0 w 1873231"/>
                <a:gd name="connsiteY0" fmla="*/ 0 h 1022059"/>
                <a:gd name="connsiteX1" fmla="*/ 1506165 w 1873231"/>
                <a:gd name="connsiteY1" fmla="*/ 0 h 1022059"/>
                <a:gd name="connsiteX2" fmla="*/ 1559211 w 1873231"/>
                <a:gd name="connsiteY2" fmla="*/ 70938 h 1022059"/>
                <a:gd name="connsiteX3" fmla="*/ 1868250 w 1873231"/>
                <a:gd name="connsiteY3" fmla="*/ 923420 h 1022059"/>
                <a:gd name="connsiteX4" fmla="*/ 1873231 w 1873231"/>
                <a:gd name="connsiteY4" fmla="*/ 1022059 h 1022059"/>
                <a:gd name="connsiteX5" fmla="*/ 0 w 1873231"/>
                <a:gd name="connsiteY5" fmla="*/ 1022059 h 1022059"/>
                <a:gd name="connsiteX6" fmla="*/ 0 w 1873231"/>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31" h="1022059">
                  <a:moveTo>
                    <a:pt x="0" y="0"/>
                  </a:moveTo>
                  <a:lnTo>
                    <a:pt x="1506165" y="0"/>
                  </a:lnTo>
                  <a:lnTo>
                    <a:pt x="1559211" y="70938"/>
                  </a:lnTo>
                  <a:cubicBezTo>
                    <a:pt x="1726873" y="319109"/>
                    <a:pt x="1836399" y="609783"/>
                    <a:pt x="1868250" y="923420"/>
                  </a:cubicBezTo>
                  <a:lnTo>
                    <a:pt x="1873231"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2" name="Freeform: Shape 121">
              <a:extLst>
                <a:ext uri="{FF2B5EF4-FFF2-40B4-BE49-F238E27FC236}">
                  <a16:creationId xmlns:a16="http://schemas.microsoft.com/office/drawing/2014/main" id="{007BA4E7-DC27-8A15-BF63-8EBA047E1B86}"/>
                </a:ext>
              </a:extLst>
            </p:cNvPr>
            <p:cNvSpPr/>
            <p:nvPr/>
          </p:nvSpPr>
          <p:spPr>
            <a:xfrm>
              <a:off x="4244567" y="2623085"/>
              <a:ext cx="1848875" cy="1020352"/>
            </a:xfrm>
            <a:custGeom>
              <a:avLst/>
              <a:gdLst>
                <a:gd name="connsiteX0" fmla="*/ 74152 w 1848875"/>
                <a:gd name="connsiteY0" fmla="*/ 0 h 1020352"/>
                <a:gd name="connsiteX1" fmla="*/ 1848875 w 1848875"/>
                <a:gd name="connsiteY1" fmla="*/ 0 h 1020352"/>
                <a:gd name="connsiteX2" fmla="*/ 1848875 w 1848875"/>
                <a:gd name="connsiteY2" fmla="*/ 1020352 h 1020352"/>
                <a:gd name="connsiteX3" fmla="*/ 70641 w 1848875"/>
                <a:gd name="connsiteY3" fmla="*/ 1020352 h 1020352"/>
                <a:gd name="connsiteX4" fmla="*/ 37909 w 1848875"/>
                <a:gd name="connsiteY4" fmla="*/ 893055 h 1020352"/>
                <a:gd name="connsiteX5" fmla="*/ 0 w 1848875"/>
                <a:gd name="connsiteY5" fmla="*/ 517003 h 1020352"/>
                <a:gd name="connsiteX6" fmla="*/ 37909 w 1848875"/>
                <a:gd name="connsiteY6" fmla="*/ 140951 h 1020352"/>
                <a:gd name="connsiteX7" fmla="*/ 74152 w 1848875"/>
                <a:gd name="connsiteY7"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75" h="1020352">
                  <a:moveTo>
                    <a:pt x="74152" y="0"/>
                  </a:moveTo>
                  <a:lnTo>
                    <a:pt x="1848875" y="0"/>
                  </a:lnTo>
                  <a:lnTo>
                    <a:pt x="1848875" y="1020352"/>
                  </a:lnTo>
                  <a:lnTo>
                    <a:pt x="70641" y="1020352"/>
                  </a:lnTo>
                  <a:lnTo>
                    <a:pt x="37909" y="893055"/>
                  </a:lnTo>
                  <a:cubicBezTo>
                    <a:pt x="13053" y="771587"/>
                    <a:pt x="0" y="645819"/>
                    <a:pt x="0" y="517003"/>
                  </a:cubicBezTo>
                  <a:cubicBezTo>
                    <a:pt x="0" y="388187"/>
                    <a:pt x="13053" y="262420"/>
                    <a:pt x="37909" y="140951"/>
                  </a:cubicBezTo>
                  <a:lnTo>
                    <a:pt x="7415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3" name="Freeform: Shape 122">
              <a:extLst>
                <a:ext uri="{FF2B5EF4-FFF2-40B4-BE49-F238E27FC236}">
                  <a16:creationId xmlns:a16="http://schemas.microsoft.com/office/drawing/2014/main" id="{8CCE1CC2-2810-1342-A179-41F9E9B17D1E}"/>
                </a:ext>
              </a:extLst>
            </p:cNvPr>
            <p:cNvSpPr/>
            <p:nvPr/>
          </p:nvSpPr>
          <p:spPr>
            <a:xfrm>
              <a:off x="6098557" y="3186156"/>
              <a:ext cx="1875558" cy="1022059"/>
            </a:xfrm>
            <a:custGeom>
              <a:avLst/>
              <a:gdLst>
                <a:gd name="connsiteX0" fmla="*/ 0 w 1875558"/>
                <a:gd name="connsiteY0" fmla="*/ 0 h 1022059"/>
                <a:gd name="connsiteX1" fmla="*/ 1875558 w 1875558"/>
                <a:gd name="connsiteY1" fmla="*/ 0 h 1022059"/>
                <a:gd name="connsiteX2" fmla="*/ 1868250 w 1875558"/>
                <a:gd name="connsiteY2" fmla="*/ 144713 h 1022059"/>
                <a:gd name="connsiteX3" fmla="*/ 1559211 w 1875558"/>
                <a:gd name="connsiteY3" fmla="*/ 997195 h 1022059"/>
                <a:gd name="connsiteX4" fmla="*/ 1540618 w 1875558"/>
                <a:gd name="connsiteY4" fmla="*/ 1022059 h 1022059"/>
                <a:gd name="connsiteX5" fmla="*/ 0 w 1875558"/>
                <a:gd name="connsiteY5" fmla="*/ 1022059 h 1022059"/>
                <a:gd name="connsiteX6" fmla="*/ 0 w 1875558"/>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558" h="1022059">
                  <a:moveTo>
                    <a:pt x="0" y="0"/>
                  </a:moveTo>
                  <a:lnTo>
                    <a:pt x="1875558" y="0"/>
                  </a:lnTo>
                  <a:lnTo>
                    <a:pt x="1868250" y="144713"/>
                  </a:lnTo>
                  <a:cubicBezTo>
                    <a:pt x="1836399" y="458350"/>
                    <a:pt x="1726873" y="749024"/>
                    <a:pt x="1559211" y="997195"/>
                  </a:cubicBezTo>
                  <a:lnTo>
                    <a:pt x="1540618"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4" name="Freeform: Shape 123">
              <a:extLst>
                <a:ext uri="{FF2B5EF4-FFF2-40B4-BE49-F238E27FC236}">
                  <a16:creationId xmlns:a16="http://schemas.microsoft.com/office/drawing/2014/main" id="{190370A8-B0FB-F9F0-79F9-62B641A40FE5}"/>
                </a:ext>
              </a:extLst>
            </p:cNvPr>
            <p:cNvSpPr/>
            <p:nvPr/>
          </p:nvSpPr>
          <p:spPr>
            <a:xfrm>
              <a:off x="4360809" y="3783354"/>
              <a:ext cx="1732633" cy="1020352"/>
            </a:xfrm>
            <a:custGeom>
              <a:avLst/>
              <a:gdLst>
                <a:gd name="connsiteX0" fmla="*/ 0 w 1732633"/>
                <a:gd name="connsiteY0" fmla="*/ 0 h 1020352"/>
                <a:gd name="connsiteX1" fmla="*/ 1732633 w 1732633"/>
                <a:gd name="connsiteY1" fmla="*/ 0 h 1020352"/>
                <a:gd name="connsiteX2" fmla="*/ 1732633 w 1732633"/>
                <a:gd name="connsiteY2" fmla="*/ 1020352 h 1020352"/>
                <a:gd name="connsiteX3" fmla="*/ 907794 w 1732633"/>
                <a:gd name="connsiteY3" fmla="*/ 1020352 h 1020352"/>
                <a:gd name="connsiteX4" fmla="*/ 860278 w 1732633"/>
                <a:gd name="connsiteY4" fmla="*/ 997463 h 1020352"/>
                <a:gd name="connsiteX5" fmla="*/ 30393 w 1732633"/>
                <a:gd name="connsiteY5" fmla="*/ 83041 h 1020352"/>
                <a:gd name="connsiteX6" fmla="*/ 0 w 1732633"/>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633" h="1020352">
                  <a:moveTo>
                    <a:pt x="0" y="0"/>
                  </a:moveTo>
                  <a:lnTo>
                    <a:pt x="1732633" y="0"/>
                  </a:lnTo>
                  <a:lnTo>
                    <a:pt x="1732633" y="1020352"/>
                  </a:lnTo>
                  <a:lnTo>
                    <a:pt x="907794" y="1020352"/>
                  </a:lnTo>
                  <a:lnTo>
                    <a:pt x="860278" y="997463"/>
                  </a:lnTo>
                  <a:cubicBezTo>
                    <a:pt x="490132" y="796387"/>
                    <a:pt x="195630" y="473707"/>
                    <a:pt x="30393" y="83041"/>
                  </a:cubicBez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5" name="Circle">
              <a:extLst>
                <a:ext uri="{FF2B5EF4-FFF2-40B4-BE49-F238E27FC236}">
                  <a16:creationId xmlns:a16="http://schemas.microsoft.com/office/drawing/2014/main" id="{CF2FB9A0-A2E2-8FA9-94BA-8F92ECEFBCD1}"/>
                </a:ext>
              </a:extLst>
            </p:cNvPr>
            <p:cNvSpPr/>
            <p:nvPr/>
          </p:nvSpPr>
          <p:spPr>
            <a:xfrm>
              <a:off x="4375217" y="1411627"/>
              <a:ext cx="3439860" cy="3439860"/>
            </a:xfrm>
            <a:prstGeom prst="ellipse">
              <a:avLst/>
            </a:pr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6" name="Shape">
              <a:extLst>
                <a:ext uri="{FF2B5EF4-FFF2-40B4-BE49-F238E27FC236}">
                  <a16:creationId xmlns:a16="http://schemas.microsoft.com/office/drawing/2014/main" id="{22BBF762-BD3C-9047-E170-817D23EEE772}"/>
                </a:ext>
              </a:extLst>
            </p:cNvPr>
            <p:cNvSpPr/>
            <p:nvPr/>
          </p:nvSpPr>
          <p:spPr>
            <a:xfrm>
              <a:off x="5160105" y="2213578"/>
              <a:ext cx="1856439" cy="1856428"/>
            </a:xfrm>
            <a:custGeom>
              <a:avLst/>
              <a:gdLst/>
              <a:ahLst/>
              <a:cxnLst>
                <a:cxn ang="0">
                  <a:pos x="wd2" y="hd2"/>
                </a:cxn>
                <a:cxn ang="5400000">
                  <a:pos x="wd2" y="hd2"/>
                </a:cxn>
                <a:cxn ang="10800000">
                  <a:pos x="wd2" y="hd2"/>
                </a:cxn>
                <a:cxn ang="16200000">
                  <a:pos x="wd2" y="hd2"/>
                </a:cxn>
              </a:cxnLst>
              <a:rect l="0" t="0" r="r" b="b"/>
              <a:pathLst>
                <a:path w="21580" h="21600" extrusionOk="0">
                  <a:moveTo>
                    <a:pt x="10790" y="21600"/>
                  </a:moveTo>
                  <a:cubicBezTo>
                    <a:pt x="4840" y="21600"/>
                    <a:pt x="0" y="16756"/>
                    <a:pt x="0" y="10800"/>
                  </a:cubicBezTo>
                  <a:cubicBezTo>
                    <a:pt x="0" y="4844"/>
                    <a:pt x="4840" y="0"/>
                    <a:pt x="10790" y="0"/>
                  </a:cubicBezTo>
                  <a:cubicBezTo>
                    <a:pt x="16740" y="0"/>
                    <a:pt x="21580" y="4844"/>
                    <a:pt x="21580" y="10800"/>
                  </a:cubicBezTo>
                  <a:cubicBezTo>
                    <a:pt x="21600" y="16736"/>
                    <a:pt x="16760" y="21600"/>
                    <a:pt x="10790" y="21600"/>
                  </a:cubicBezTo>
                  <a:close/>
                  <a:moveTo>
                    <a:pt x="10790" y="2541"/>
                  </a:moveTo>
                  <a:cubicBezTo>
                    <a:pt x="6248" y="2541"/>
                    <a:pt x="2559" y="6234"/>
                    <a:pt x="2559" y="10780"/>
                  </a:cubicBezTo>
                  <a:cubicBezTo>
                    <a:pt x="2559" y="15326"/>
                    <a:pt x="6248" y="19019"/>
                    <a:pt x="10790" y="19019"/>
                  </a:cubicBezTo>
                  <a:cubicBezTo>
                    <a:pt x="15332" y="19019"/>
                    <a:pt x="19021" y="15326"/>
                    <a:pt x="19021" y="10780"/>
                  </a:cubicBezTo>
                  <a:cubicBezTo>
                    <a:pt x="19021" y="6234"/>
                    <a:pt x="15332" y="2541"/>
                    <a:pt x="10790" y="2541"/>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7" name="Shape">
              <a:extLst>
                <a:ext uri="{FF2B5EF4-FFF2-40B4-BE49-F238E27FC236}">
                  <a16:creationId xmlns:a16="http://schemas.microsoft.com/office/drawing/2014/main" id="{6038089D-6056-551E-74D1-34F344BB8489}"/>
                </a:ext>
              </a:extLst>
            </p:cNvPr>
            <p:cNvSpPr/>
            <p:nvPr/>
          </p:nvSpPr>
          <p:spPr>
            <a:xfrm>
              <a:off x="4801787" y="1838196"/>
              <a:ext cx="2603784" cy="26037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1" y="21600"/>
                    <a:pt x="0" y="16759"/>
                    <a:pt x="0" y="10800"/>
                  </a:cubicBezTo>
                  <a:cubicBezTo>
                    <a:pt x="0" y="4841"/>
                    <a:pt x="4841" y="0"/>
                    <a:pt x="10800" y="0"/>
                  </a:cubicBezTo>
                  <a:cubicBezTo>
                    <a:pt x="16759" y="0"/>
                    <a:pt x="21600" y="4841"/>
                    <a:pt x="21600" y="10800"/>
                  </a:cubicBezTo>
                  <a:cubicBezTo>
                    <a:pt x="21600" y="16759"/>
                    <a:pt x="16759" y="21600"/>
                    <a:pt x="10800" y="21600"/>
                  </a:cubicBezTo>
                  <a:close/>
                  <a:moveTo>
                    <a:pt x="10800" y="1840"/>
                  </a:moveTo>
                  <a:cubicBezTo>
                    <a:pt x="5860" y="1840"/>
                    <a:pt x="1826" y="5860"/>
                    <a:pt x="1826" y="10814"/>
                  </a:cubicBezTo>
                  <a:cubicBezTo>
                    <a:pt x="1826" y="15768"/>
                    <a:pt x="5846" y="19788"/>
                    <a:pt x="10800" y="19788"/>
                  </a:cubicBezTo>
                  <a:cubicBezTo>
                    <a:pt x="15740" y="19788"/>
                    <a:pt x="19774" y="15768"/>
                    <a:pt x="19774" y="10814"/>
                  </a:cubicBezTo>
                  <a:cubicBezTo>
                    <a:pt x="19774" y="5860"/>
                    <a:pt x="15754" y="1840"/>
                    <a:pt x="10800" y="184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8" name="Shape">
              <a:extLst>
                <a:ext uri="{FF2B5EF4-FFF2-40B4-BE49-F238E27FC236}">
                  <a16:creationId xmlns:a16="http://schemas.microsoft.com/office/drawing/2014/main" id="{A231105F-5888-4583-4FAB-2048007E3F3D}"/>
                </a:ext>
              </a:extLst>
            </p:cNvPr>
            <p:cNvSpPr/>
            <p:nvPr/>
          </p:nvSpPr>
          <p:spPr>
            <a:xfrm>
              <a:off x="4426404" y="1462814"/>
              <a:ext cx="3354548" cy="33545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428"/>
                  </a:moveTo>
                  <a:cubicBezTo>
                    <a:pt x="5636" y="1428"/>
                    <a:pt x="1428" y="5636"/>
                    <a:pt x="1428" y="10800"/>
                  </a:cubicBezTo>
                  <a:cubicBezTo>
                    <a:pt x="1428" y="15964"/>
                    <a:pt x="5636" y="20172"/>
                    <a:pt x="10800" y="20172"/>
                  </a:cubicBezTo>
                  <a:cubicBezTo>
                    <a:pt x="15964" y="20172"/>
                    <a:pt x="20172" y="15964"/>
                    <a:pt x="20172" y="10800"/>
                  </a:cubicBezTo>
                  <a:cubicBezTo>
                    <a:pt x="20172" y="5636"/>
                    <a:pt x="15975" y="1428"/>
                    <a:pt x="10800" y="1428"/>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9" name="Shape">
              <a:extLst>
                <a:ext uri="{FF2B5EF4-FFF2-40B4-BE49-F238E27FC236}">
                  <a16:creationId xmlns:a16="http://schemas.microsoft.com/office/drawing/2014/main" id="{58E2DF2A-2DA9-DBB9-3937-8273B26B7086}"/>
                </a:ext>
              </a:extLst>
            </p:cNvPr>
            <p:cNvSpPr/>
            <p:nvPr/>
          </p:nvSpPr>
          <p:spPr>
            <a:xfrm>
              <a:off x="5569612" y="2606022"/>
              <a:ext cx="1054483" cy="10544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4544"/>
                  </a:moveTo>
                  <a:cubicBezTo>
                    <a:pt x="7340" y="4544"/>
                    <a:pt x="4544" y="7340"/>
                    <a:pt x="4544" y="10800"/>
                  </a:cubicBezTo>
                  <a:cubicBezTo>
                    <a:pt x="4544" y="14260"/>
                    <a:pt x="7340" y="17056"/>
                    <a:pt x="10800" y="17056"/>
                  </a:cubicBezTo>
                  <a:cubicBezTo>
                    <a:pt x="14260" y="17056"/>
                    <a:pt x="17056" y="14260"/>
                    <a:pt x="17056" y="10800"/>
                  </a:cubicBezTo>
                  <a:cubicBezTo>
                    <a:pt x="17091" y="7340"/>
                    <a:pt x="14260" y="4544"/>
                    <a:pt x="10800" y="4544"/>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0" name="Circle">
              <a:extLst>
                <a:ext uri="{FF2B5EF4-FFF2-40B4-BE49-F238E27FC236}">
                  <a16:creationId xmlns:a16="http://schemas.microsoft.com/office/drawing/2014/main" id="{6CAE4D92-500B-DF38-3FBC-808BF8B5357C}"/>
                </a:ext>
              </a:extLst>
            </p:cNvPr>
            <p:cNvSpPr/>
            <p:nvPr/>
          </p:nvSpPr>
          <p:spPr>
            <a:xfrm>
              <a:off x="5962056" y="2998466"/>
              <a:ext cx="266182" cy="266182"/>
            </a:xfrm>
            <a:prstGeom prst="ellipse">
              <a:avLst/>
            </a:pr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1" name="Shape">
              <a:extLst>
                <a:ext uri="{FF2B5EF4-FFF2-40B4-BE49-F238E27FC236}">
                  <a16:creationId xmlns:a16="http://schemas.microsoft.com/office/drawing/2014/main" id="{F7F79FB4-93CB-B42B-7027-B83AFD8E039D}"/>
                </a:ext>
              </a:extLst>
            </p:cNvPr>
            <p:cNvSpPr/>
            <p:nvPr/>
          </p:nvSpPr>
          <p:spPr>
            <a:xfrm>
              <a:off x="7446517" y="1155685"/>
              <a:ext cx="365213" cy="643467"/>
            </a:xfrm>
            <a:custGeom>
              <a:avLst/>
              <a:gdLst/>
              <a:ahLst/>
              <a:cxnLst>
                <a:cxn ang="0">
                  <a:pos x="wd2" y="hd2"/>
                </a:cxn>
                <a:cxn ang="5400000">
                  <a:pos x="wd2" y="hd2"/>
                </a:cxn>
                <a:cxn ang="10800000">
                  <a:pos x="wd2" y="hd2"/>
                </a:cxn>
                <a:cxn ang="16200000">
                  <a:pos x="wd2" y="hd2"/>
                </a:cxn>
              </a:cxnLst>
              <a:rect l="0" t="0" r="r" b="b"/>
              <a:pathLst>
                <a:path w="21504" h="21268" extrusionOk="0">
                  <a:moveTo>
                    <a:pt x="502" y="15854"/>
                  </a:moveTo>
                  <a:lnTo>
                    <a:pt x="0" y="21268"/>
                  </a:lnTo>
                  <a:lnTo>
                    <a:pt x="20696" y="9650"/>
                  </a:lnTo>
                  <a:lnTo>
                    <a:pt x="21500" y="965"/>
                  </a:lnTo>
                  <a:cubicBezTo>
                    <a:pt x="21600" y="119"/>
                    <a:pt x="19792" y="-332"/>
                    <a:pt x="18686" y="288"/>
                  </a:cubicBezTo>
                  <a:lnTo>
                    <a:pt x="8037" y="6267"/>
                  </a:lnTo>
                  <a:cubicBezTo>
                    <a:pt x="3516" y="8804"/>
                    <a:pt x="804" y="12188"/>
                    <a:pt x="502" y="15854"/>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2" name="Shape">
              <a:extLst>
                <a:ext uri="{FF2B5EF4-FFF2-40B4-BE49-F238E27FC236}">
                  <a16:creationId xmlns:a16="http://schemas.microsoft.com/office/drawing/2014/main" id="{91F58E7F-0EFA-43F5-3286-B46B1D656C34}"/>
                </a:ext>
              </a:extLst>
            </p:cNvPr>
            <p:cNvSpPr/>
            <p:nvPr/>
          </p:nvSpPr>
          <p:spPr>
            <a:xfrm>
              <a:off x="7446518" y="1428688"/>
              <a:ext cx="643467" cy="365216"/>
            </a:xfrm>
            <a:custGeom>
              <a:avLst/>
              <a:gdLst/>
              <a:ahLst/>
              <a:cxnLst>
                <a:cxn ang="0">
                  <a:pos x="wd2" y="hd2"/>
                </a:cxn>
                <a:cxn ang="5400000">
                  <a:pos x="wd2" y="hd2"/>
                </a:cxn>
                <a:cxn ang="10800000">
                  <a:pos x="wd2" y="hd2"/>
                </a:cxn>
                <a:cxn ang="16200000">
                  <a:pos x="wd2" y="hd2"/>
                </a:cxn>
              </a:cxnLst>
              <a:rect l="0" t="0" r="r" b="b"/>
              <a:pathLst>
                <a:path w="21268" h="21503" extrusionOk="0">
                  <a:moveTo>
                    <a:pt x="5414" y="21001"/>
                  </a:moveTo>
                  <a:lnTo>
                    <a:pt x="0" y="21503"/>
                  </a:lnTo>
                  <a:lnTo>
                    <a:pt x="11618" y="807"/>
                  </a:lnTo>
                  <a:lnTo>
                    <a:pt x="20303" y="4"/>
                  </a:lnTo>
                  <a:cubicBezTo>
                    <a:pt x="21149" y="-97"/>
                    <a:pt x="21600" y="1711"/>
                    <a:pt x="20980" y="2817"/>
                  </a:cubicBezTo>
                  <a:lnTo>
                    <a:pt x="15002" y="13466"/>
                  </a:lnTo>
                  <a:cubicBezTo>
                    <a:pt x="12464" y="17886"/>
                    <a:pt x="9023" y="20599"/>
                    <a:pt x="5414" y="21001"/>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3" name="Shape">
              <a:extLst>
                <a:ext uri="{FF2B5EF4-FFF2-40B4-BE49-F238E27FC236}">
                  <a16:creationId xmlns:a16="http://schemas.microsoft.com/office/drawing/2014/main" id="{349D3CD0-B52C-ACCB-4AF7-0F358455D243}"/>
                </a:ext>
              </a:extLst>
            </p:cNvPr>
            <p:cNvSpPr/>
            <p:nvPr/>
          </p:nvSpPr>
          <p:spPr>
            <a:xfrm>
              <a:off x="6081494" y="1326313"/>
              <a:ext cx="1834678" cy="1834677"/>
            </a:xfrm>
            <a:custGeom>
              <a:avLst/>
              <a:gdLst/>
              <a:ahLst/>
              <a:cxnLst>
                <a:cxn ang="0">
                  <a:pos x="wd2" y="hd2"/>
                </a:cxn>
                <a:cxn ang="5400000">
                  <a:pos x="wd2" y="hd2"/>
                </a:cxn>
                <a:cxn ang="10800000">
                  <a:pos x="wd2" y="hd2"/>
                </a:cxn>
                <a:cxn ang="16200000">
                  <a:pos x="wd2" y="hd2"/>
                </a:cxn>
              </a:cxnLst>
              <a:rect l="0" t="0" r="r" b="b"/>
              <a:pathLst>
                <a:path w="21565" h="21565" extrusionOk="0">
                  <a:moveTo>
                    <a:pt x="21244" y="180"/>
                  </a:moveTo>
                  <a:lnTo>
                    <a:pt x="20923" y="501"/>
                  </a:lnTo>
                  <a:lnTo>
                    <a:pt x="21084" y="662"/>
                  </a:lnTo>
                  <a:lnTo>
                    <a:pt x="21405" y="341"/>
                  </a:lnTo>
                  <a:lnTo>
                    <a:pt x="21565" y="501"/>
                  </a:lnTo>
                  <a:lnTo>
                    <a:pt x="607" y="21460"/>
                  </a:lnTo>
                  <a:cubicBezTo>
                    <a:pt x="466" y="21600"/>
                    <a:pt x="246" y="21600"/>
                    <a:pt x="105" y="21460"/>
                  </a:cubicBezTo>
                  <a:lnTo>
                    <a:pt x="105" y="21460"/>
                  </a:lnTo>
                  <a:cubicBezTo>
                    <a:pt x="-35" y="21319"/>
                    <a:pt x="-35" y="21099"/>
                    <a:pt x="105" y="20958"/>
                  </a:cubicBezTo>
                  <a:lnTo>
                    <a:pt x="21064" y="0"/>
                  </a:lnTo>
                  <a:lnTo>
                    <a:pt x="21244" y="180"/>
                  </a:lnTo>
                  <a:close/>
                </a:path>
              </a:pathLst>
            </a:custGeom>
            <a:solidFill>
              <a:srgbClr val="C8CACB"/>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4" name="Shape">
              <a:extLst>
                <a:ext uri="{FF2B5EF4-FFF2-40B4-BE49-F238E27FC236}">
                  <a16:creationId xmlns:a16="http://schemas.microsoft.com/office/drawing/2014/main" id="{2A41B748-D201-C16E-6678-D525C0919E4E}"/>
                </a:ext>
              </a:extLst>
            </p:cNvPr>
            <p:cNvSpPr/>
            <p:nvPr/>
          </p:nvSpPr>
          <p:spPr>
            <a:xfrm>
              <a:off x="6081495" y="2281827"/>
              <a:ext cx="1489986" cy="886261"/>
            </a:xfrm>
            <a:custGeom>
              <a:avLst/>
              <a:gdLst/>
              <a:ahLst/>
              <a:cxnLst>
                <a:cxn ang="0">
                  <a:pos x="wd2" y="hd2"/>
                </a:cxn>
                <a:cxn ang="5400000">
                  <a:pos x="wd2" y="hd2"/>
                </a:cxn>
                <a:cxn ang="10800000">
                  <a:pos x="wd2" y="hd2"/>
                </a:cxn>
                <a:cxn ang="16200000">
                  <a:pos x="wd2" y="hd2"/>
                </a:cxn>
              </a:cxnLst>
              <a:rect l="0" t="0" r="r" b="b"/>
              <a:pathLst>
                <a:path w="21556" h="21493" extrusionOk="0">
                  <a:moveTo>
                    <a:pt x="203" y="20110"/>
                  </a:moveTo>
                  <a:lnTo>
                    <a:pt x="21112" y="0"/>
                  </a:lnTo>
                  <a:cubicBezTo>
                    <a:pt x="21260" y="414"/>
                    <a:pt x="21408" y="869"/>
                    <a:pt x="21556" y="1283"/>
                  </a:cubicBezTo>
                  <a:lnTo>
                    <a:pt x="647" y="21393"/>
                  </a:lnTo>
                  <a:cubicBezTo>
                    <a:pt x="425" y="21600"/>
                    <a:pt x="153" y="21476"/>
                    <a:pt x="55" y="21103"/>
                  </a:cubicBezTo>
                  <a:cubicBezTo>
                    <a:pt x="-44" y="20731"/>
                    <a:pt x="-19" y="20317"/>
                    <a:pt x="203" y="20110"/>
                  </a:cubicBez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0" cap="none" spc="0" normalizeH="0" baseline="0" noProof="0">
                <a:ln>
                  <a:noFill/>
                </a:ln>
                <a:solidFill>
                  <a:srgbClr val="FFFFFF"/>
                </a:solidFill>
                <a:effectLst/>
                <a:uLnTx/>
                <a:uFillTx/>
              </a:endParaRPr>
            </a:p>
          </p:txBody>
        </p:sp>
      </p:grpSp>
      <p:sp>
        <p:nvSpPr>
          <p:cNvPr id="136" name="TextBox 135">
            <a:extLst>
              <a:ext uri="{FF2B5EF4-FFF2-40B4-BE49-F238E27FC236}">
                <a16:creationId xmlns:a16="http://schemas.microsoft.com/office/drawing/2014/main" id="{7DE70588-49D3-6560-8945-B7E1ABDDB041}"/>
              </a:ext>
            </a:extLst>
          </p:cNvPr>
          <p:cNvSpPr txBox="1"/>
          <p:nvPr/>
        </p:nvSpPr>
        <p:spPr>
          <a:xfrm>
            <a:off x="14076" y="1949842"/>
            <a:ext cx="2474554" cy="707886"/>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spc="0" normalizeH="0" baseline="0" noProof="1">
                <a:ln>
                  <a:noFill/>
                </a:ln>
                <a:solidFill>
                  <a:srgbClr val="C13018"/>
                </a:solidFill>
                <a:effectLst/>
                <a:uLnTx/>
                <a:uFillTx/>
                <a:latin typeface="Comic Sans MS" panose="030F0702030302020204" pitchFamily="66" charset="0"/>
              </a:rPr>
              <a:t>Developing a predictive model</a:t>
            </a:r>
          </a:p>
        </p:txBody>
      </p:sp>
      <p:sp>
        <p:nvSpPr>
          <p:cNvPr id="138" name="TextBox 137">
            <a:extLst>
              <a:ext uri="{FF2B5EF4-FFF2-40B4-BE49-F238E27FC236}">
                <a16:creationId xmlns:a16="http://schemas.microsoft.com/office/drawing/2014/main" id="{819217B6-8EC3-0F33-9C9F-CE8E71B8B9D0}"/>
              </a:ext>
            </a:extLst>
          </p:cNvPr>
          <p:cNvSpPr txBox="1"/>
          <p:nvPr/>
        </p:nvSpPr>
        <p:spPr>
          <a:xfrm>
            <a:off x="6833785" y="2490058"/>
            <a:ext cx="3167398" cy="707886"/>
          </a:xfrm>
          <a:prstGeom prst="rect">
            <a:avLst/>
          </a:prstGeom>
          <a:noFill/>
        </p:spPr>
        <p:txBody>
          <a:bodyPr wrap="square">
            <a:spAutoFit/>
          </a:bodyPr>
          <a:lstStyle/>
          <a:p>
            <a:pPr lvl="0" algn="ctr" rtl="1">
              <a:spcBef>
                <a:spcPts val="1000"/>
              </a:spcBef>
            </a:pPr>
            <a:r>
              <a:rPr lang="en-US" sz="2000" b="1" kern="0" dirty="0">
                <a:solidFill>
                  <a:schemeClr val="accent6">
                    <a:lumMod val="75000"/>
                  </a:schemeClr>
                </a:solidFill>
                <a:latin typeface="Comic Sans MS" panose="030F0702030302020204" pitchFamily="66" charset="0"/>
              </a:rPr>
              <a:t>Feature importance analysis</a:t>
            </a:r>
            <a:endParaRPr lang="fa-IR" sz="2000" b="1" kern="0" dirty="0">
              <a:solidFill>
                <a:schemeClr val="accent6">
                  <a:lumMod val="75000"/>
                </a:schemeClr>
              </a:solidFill>
              <a:latin typeface="Comic Sans MS" panose="030F0702030302020204" pitchFamily="66" charset="0"/>
            </a:endParaRPr>
          </a:p>
        </p:txBody>
      </p:sp>
      <p:sp>
        <p:nvSpPr>
          <p:cNvPr id="140" name="TextBox 139">
            <a:extLst>
              <a:ext uri="{FF2B5EF4-FFF2-40B4-BE49-F238E27FC236}">
                <a16:creationId xmlns:a16="http://schemas.microsoft.com/office/drawing/2014/main" id="{9A808759-C6AB-3B77-EE28-60C829724E69}"/>
              </a:ext>
            </a:extLst>
          </p:cNvPr>
          <p:cNvSpPr txBox="1"/>
          <p:nvPr/>
        </p:nvSpPr>
        <p:spPr>
          <a:xfrm>
            <a:off x="78486" y="2948342"/>
            <a:ext cx="2338406" cy="707885"/>
          </a:xfrm>
          <a:prstGeom prst="rect">
            <a:avLst/>
          </a:prstGeom>
          <a:noFill/>
        </p:spPr>
        <p:txBody>
          <a:bodyPr wrap="square">
            <a:spAutoFit/>
          </a:bodyPr>
          <a:lstStyle/>
          <a:p>
            <a:pPr algn="ctr"/>
            <a:r>
              <a:rPr lang="en-US" sz="2000" b="1" kern="0" dirty="0">
                <a:solidFill>
                  <a:srgbClr val="F7931F"/>
                </a:solidFill>
                <a:latin typeface="Comic Sans MS" panose="030F0702030302020204" pitchFamily="66" charset="0"/>
              </a:rPr>
              <a:t>Evaluating model performance</a:t>
            </a:r>
          </a:p>
        </p:txBody>
      </p:sp>
      <p:sp>
        <p:nvSpPr>
          <p:cNvPr id="142" name="TextBox 141">
            <a:extLst>
              <a:ext uri="{FF2B5EF4-FFF2-40B4-BE49-F238E27FC236}">
                <a16:creationId xmlns:a16="http://schemas.microsoft.com/office/drawing/2014/main" id="{0E6F4264-0CC1-E146-5F62-1744985DF092}"/>
              </a:ext>
            </a:extLst>
          </p:cNvPr>
          <p:cNvSpPr txBox="1"/>
          <p:nvPr/>
        </p:nvSpPr>
        <p:spPr>
          <a:xfrm>
            <a:off x="142343" y="3946841"/>
            <a:ext cx="2333677" cy="707886"/>
          </a:xfrm>
          <a:prstGeom prst="rect">
            <a:avLst/>
          </a:prstGeom>
          <a:noFill/>
        </p:spPr>
        <p:txBody>
          <a:bodyPr wrap="square">
            <a:spAutoFit/>
          </a:bodyPr>
          <a:lstStyle/>
          <a:p>
            <a:pPr algn="ctr"/>
            <a:r>
              <a:rPr lang="en-US" sz="2000" b="1" kern="0" dirty="0">
                <a:solidFill>
                  <a:schemeClr val="accent5">
                    <a:lumMod val="75000"/>
                  </a:schemeClr>
                </a:solidFill>
                <a:latin typeface="Comic Sans MS" panose="030F0702030302020204" pitchFamily="66" charset="0"/>
              </a:rPr>
              <a:t>Comparing methodologies</a:t>
            </a:r>
          </a:p>
        </p:txBody>
      </p:sp>
      <p:sp>
        <p:nvSpPr>
          <p:cNvPr id="144" name="TextBox 143">
            <a:extLst>
              <a:ext uri="{FF2B5EF4-FFF2-40B4-BE49-F238E27FC236}">
                <a16:creationId xmlns:a16="http://schemas.microsoft.com/office/drawing/2014/main" id="{ACADC073-68B6-5DA8-FD6A-EA1F07D45722}"/>
              </a:ext>
            </a:extLst>
          </p:cNvPr>
          <p:cNvSpPr txBox="1"/>
          <p:nvPr/>
        </p:nvSpPr>
        <p:spPr>
          <a:xfrm>
            <a:off x="6833785" y="3424236"/>
            <a:ext cx="3037015" cy="707886"/>
          </a:xfrm>
          <a:prstGeom prst="rect">
            <a:avLst/>
          </a:prstGeom>
          <a:noFill/>
        </p:spPr>
        <p:txBody>
          <a:bodyPr wrap="square">
            <a:spAutoFit/>
          </a:bodyPr>
          <a:lstStyle/>
          <a:p>
            <a:pPr algn="ctr"/>
            <a:r>
              <a:rPr lang="en-US" sz="2000" b="1" kern="0" dirty="0">
                <a:solidFill>
                  <a:srgbClr val="CC9B00"/>
                </a:solidFill>
                <a:latin typeface="Comic Sans MS" panose="030F0702030302020204" pitchFamily="66" charset="0"/>
              </a:rPr>
              <a:t>Generating actionable insights</a:t>
            </a:r>
          </a:p>
        </p:txBody>
      </p:sp>
    </p:spTree>
    <p:extLst>
      <p:ext uri="{BB962C8B-B14F-4D97-AF65-F5344CB8AC3E}">
        <p14:creationId xmlns:p14="http://schemas.microsoft.com/office/powerpoint/2010/main" val="4024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E90220-7111-BB8F-61A1-78898F8C1E0B}"/>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25BB1C75-AA09-9E6D-7FDB-B4605DC94F4A}"/>
              </a:ext>
            </a:extLst>
          </p:cNvPr>
          <p:cNvSpPr>
            <a:spLocks noGrp="1"/>
          </p:cNvSpPr>
          <p:nvPr>
            <p:ph type="ftr" sz="quarter" idx="11"/>
          </p:nvPr>
        </p:nvSpPr>
        <p:spPr/>
        <p:txBody>
          <a:bodyPr/>
          <a:lstStyle/>
          <a:p>
            <a:r>
              <a:rPr lang="en-US" dirty="0"/>
              <a:t>Your Footer Here</a:t>
            </a:r>
          </a:p>
        </p:txBody>
      </p:sp>
      <p:sp>
        <p:nvSpPr>
          <p:cNvPr id="6" name="Slide Number Placeholder 5">
            <a:extLst>
              <a:ext uri="{FF2B5EF4-FFF2-40B4-BE49-F238E27FC236}">
                <a16:creationId xmlns:a16="http://schemas.microsoft.com/office/drawing/2014/main" id="{C2A2B636-1A17-3568-CE9B-E511C752CDDD}"/>
              </a:ext>
            </a:extLst>
          </p:cNvPr>
          <p:cNvSpPr>
            <a:spLocks noGrp="1"/>
          </p:cNvSpPr>
          <p:nvPr>
            <p:ph type="sldNum" sz="quarter" idx="12"/>
          </p:nvPr>
        </p:nvSpPr>
        <p:spPr/>
        <p:txBody>
          <a:bodyPr/>
          <a:lstStyle/>
          <a:p>
            <a:fld id="{672B7600-67E3-4D97-B453-880E2742B982}" type="slidenum">
              <a:rPr lang="en-US" smtClean="0"/>
              <a:t>5</a:t>
            </a:fld>
            <a:endParaRPr lang="en-US" dirty="0"/>
          </a:p>
        </p:txBody>
      </p:sp>
      <p:sp>
        <p:nvSpPr>
          <p:cNvPr id="48" name="Slide Number Placeholder 5">
            <a:extLst>
              <a:ext uri="{FF2B5EF4-FFF2-40B4-BE49-F238E27FC236}">
                <a16:creationId xmlns:a16="http://schemas.microsoft.com/office/drawing/2014/main" id="{F02F50B5-F751-F470-FCA9-21B8D2EC7841}"/>
              </a:ext>
            </a:extLst>
          </p:cNvPr>
          <p:cNvSpPr txBox="1">
            <a:spLocks/>
          </p:cNvSpPr>
          <p:nvPr/>
        </p:nvSpPr>
        <p:spPr>
          <a:xfrm>
            <a:off x="51827" y="6834124"/>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5</a:t>
            </a:fld>
            <a:endParaRPr lang="en-US"/>
          </a:p>
        </p:txBody>
      </p:sp>
      <p:sp>
        <p:nvSpPr>
          <p:cNvPr id="49" name="Title 3">
            <a:extLst>
              <a:ext uri="{FF2B5EF4-FFF2-40B4-BE49-F238E27FC236}">
                <a16:creationId xmlns:a16="http://schemas.microsoft.com/office/drawing/2014/main" id="{10BFA34C-1851-250A-1B82-40EBD4770DF3}"/>
              </a:ext>
            </a:extLst>
          </p:cNvPr>
          <p:cNvSpPr>
            <a:spLocks noGrp="1"/>
          </p:cNvSpPr>
          <p:nvPr>
            <p:ph type="title"/>
          </p:nvPr>
        </p:nvSpPr>
        <p:spPr>
          <a:xfrm>
            <a:off x="660586" y="-24121"/>
            <a:ext cx="10542244" cy="935038"/>
          </a:xfrm>
        </p:spPr>
        <p:txBody>
          <a:bodyPr>
            <a:normAutofit/>
          </a:bodyPr>
          <a:lstStyle/>
          <a:p>
            <a:pPr algn="ctr"/>
            <a:r>
              <a:rPr lang="en-US" sz="2800" b="1" dirty="0">
                <a:latin typeface="Comic Sans MS" panose="030F0702030302020204" pitchFamily="66" charset="0"/>
                <a:cs typeface="Arshia" panose="00000400000000000000" pitchFamily="2" charset="-78"/>
              </a:rPr>
              <a:t>Pre-processing</a:t>
            </a:r>
          </a:p>
        </p:txBody>
      </p:sp>
      <p:sp>
        <p:nvSpPr>
          <p:cNvPr id="51" name="Content Placeholder 4">
            <a:extLst>
              <a:ext uri="{FF2B5EF4-FFF2-40B4-BE49-F238E27FC236}">
                <a16:creationId xmlns:a16="http://schemas.microsoft.com/office/drawing/2014/main" id="{4A897DA9-FE37-96B3-1DBE-67486264FB5B}"/>
              </a:ext>
            </a:extLst>
          </p:cNvPr>
          <p:cNvSpPr txBox="1">
            <a:spLocks/>
          </p:cNvSpPr>
          <p:nvPr/>
        </p:nvSpPr>
        <p:spPr>
          <a:xfrm>
            <a:off x="1589746" y="1337499"/>
            <a:ext cx="7125833" cy="236616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endParaRPr lang="fa-IR" sz="2000" dirty="0">
              <a:solidFill>
                <a:schemeClr val="tx1"/>
              </a:solidFill>
              <a:latin typeface="Comic Sans MS" panose="030F0702030302020204" pitchFamily="66" charset="0"/>
              <a:ea typeface="+mj-ea"/>
              <a:cs typeface="Arshia" panose="00000400000000000000" pitchFamily="2" charset="-78"/>
            </a:endParaRPr>
          </a:p>
        </p:txBody>
      </p:sp>
      <p:pic>
        <p:nvPicPr>
          <p:cNvPr id="86" name="Picture 85">
            <a:extLst>
              <a:ext uri="{FF2B5EF4-FFF2-40B4-BE49-F238E27FC236}">
                <a16:creationId xmlns:a16="http://schemas.microsoft.com/office/drawing/2014/main" id="{8CFA13EF-D02D-8E38-061A-EC2B06A5051B}"/>
              </a:ext>
            </a:extLst>
          </p:cNvPr>
          <p:cNvPicPr>
            <a:picLocks noChangeAspect="1"/>
          </p:cNvPicPr>
          <p:nvPr/>
        </p:nvPicPr>
        <p:blipFill>
          <a:blip r:embed="rId3"/>
          <a:stretch>
            <a:fillRect/>
          </a:stretch>
        </p:blipFill>
        <p:spPr>
          <a:xfrm>
            <a:off x="3493952" y="3877397"/>
            <a:ext cx="2157032" cy="2238685"/>
          </a:xfrm>
          <a:prstGeom prst="rect">
            <a:avLst/>
          </a:prstGeom>
        </p:spPr>
      </p:pic>
      <p:pic>
        <p:nvPicPr>
          <p:cNvPr id="87" name="Picture 86">
            <a:extLst>
              <a:ext uri="{FF2B5EF4-FFF2-40B4-BE49-F238E27FC236}">
                <a16:creationId xmlns:a16="http://schemas.microsoft.com/office/drawing/2014/main" id="{FA644091-9074-1846-D91F-27700649F2B8}"/>
              </a:ext>
            </a:extLst>
          </p:cNvPr>
          <p:cNvPicPr>
            <a:picLocks noChangeAspect="1"/>
          </p:cNvPicPr>
          <p:nvPr/>
        </p:nvPicPr>
        <p:blipFill>
          <a:blip r:embed="rId4"/>
          <a:stretch>
            <a:fillRect/>
          </a:stretch>
        </p:blipFill>
        <p:spPr>
          <a:xfrm>
            <a:off x="6013773" y="3855913"/>
            <a:ext cx="2359632" cy="2273565"/>
          </a:xfrm>
          <a:prstGeom prst="rect">
            <a:avLst/>
          </a:prstGeom>
        </p:spPr>
      </p:pic>
      <p:grpSp>
        <p:nvGrpSpPr>
          <p:cNvPr id="2" name="Group 1">
            <a:extLst>
              <a:ext uri="{FF2B5EF4-FFF2-40B4-BE49-F238E27FC236}">
                <a16:creationId xmlns:a16="http://schemas.microsoft.com/office/drawing/2014/main" id="{62F8574A-3C5C-5471-18AF-77A342DCA060}"/>
              </a:ext>
            </a:extLst>
          </p:cNvPr>
          <p:cNvGrpSpPr/>
          <p:nvPr/>
        </p:nvGrpSpPr>
        <p:grpSpPr>
          <a:xfrm>
            <a:off x="1141338" y="1145169"/>
            <a:ext cx="2714941" cy="2845511"/>
            <a:chOff x="902792" y="1855741"/>
            <a:chExt cx="4187678" cy="4315925"/>
          </a:xfrm>
        </p:grpSpPr>
        <p:grpSp>
          <p:nvGrpSpPr>
            <p:cNvPr id="3" name="Group 2">
              <a:extLst>
                <a:ext uri="{FF2B5EF4-FFF2-40B4-BE49-F238E27FC236}">
                  <a16:creationId xmlns:a16="http://schemas.microsoft.com/office/drawing/2014/main" id="{21234BB4-7B98-A5D7-8F8F-B80A47EA9CB5}"/>
                </a:ext>
              </a:extLst>
            </p:cNvPr>
            <p:cNvGrpSpPr/>
            <p:nvPr/>
          </p:nvGrpSpPr>
          <p:grpSpPr>
            <a:xfrm>
              <a:off x="902792" y="1855741"/>
              <a:ext cx="4187678" cy="4315925"/>
              <a:chOff x="3193915" y="1060316"/>
              <a:chExt cx="5804170" cy="5100537"/>
            </a:xfrm>
          </p:grpSpPr>
          <p:sp>
            <p:nvSpPr>
              <p:cNvPr id="11" name="Freeform: Shape 10">
                <a:extLst>
                  <a:ext uri="{FF2B5EF4-FFF2-40B4-BE49-F238E27FC236}">
                    <a16:creationId xmlns:a16="http://schemas.microsoft.com/office/drawing/2014/main" id="{24E2CCCD-C998-6DAA-1F36-E0B0C743DA35}"/>
                  </a:ext>
                </a:extLst>
              </p:cNvPr>
              <p:cNvSpPr/>
              <p:nvPr/>
            </p:nvSpPr>
            <p:spPr>
              <a:xfrm>
                <a:off x="5229481" y="3889825"/>
                <a:ext cx="1733041" cy="868619"/>
              </a:xfrm>
              <a:custGeom>
                <a:avLst/>
                <a:gdLst>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51920 h 868619"/>
                  <a:gd name="connsiteX4" fmla="*/ 496868 w 1733041"/>
                  <a:gd name="connsiteY4" fmla="*/ 0 h 868619"/>
                  <a:gd name="connsiteX5" fmla="*/ 1331339 w 1733041"/>
                  <a:gd name="connsiteY5" fmla="*/ 0 h 868619"/>
                  <a:gd name="connsiteX6" fmla="*/ 1331339 w 1733041"/>
                  <a:gd name="connsiteY6" fmla="*/ 45138 h 868619"/>
                  <a:gd name="connsiteX7" fmla="*/ 1674485 w 1733041"/>
                  <a:gd name="connsiteY7" fmla="*/ 9624 h 868619"/>
                  <a:gd name="connsiteX8" fmla="*/ 1733041 w 1733041"/>
                  <a:gd name="connsiteY8" fmla="*/ 0 h 868619"/>
                  <a:gd name="connsiteX9" fmla="*/ 866520 w 1733041"/>
                  <a:gd name="connsiteY9" fmla="*/ 868619 h 868619"/>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0 h 868619"/>
                  <a:gd name="connsiteX4" fmla="*/ 1331339 w 1733041"/>
                  <a:gd name="connsiteY4" fmla="*/ 0 h 868619"/>
                  <a:gd name="connsiteX5" fmla="*/ 1331339 w 1733041"/>
                  <a:gd name="connsiteY5" fmla="*/ 45138 h 868619"/>
                  <a:gd name="connsiteX6" fmla="*/ 1674485 w 1733041"/>
                  <a:gd name="connsiteY6" fmla="*/ 9624 h 868619"/>
                  <a:gd name="connsiteX7" fmla="*/ 1733041 w 1733041"/>
                  <a:gd name="connsiteY7" fmla="*/ 0 h 868619"/>
                  <a:gd name="connsiteX8" fmla="*/ 866520 w 1733041"/>
                  <a:gd name="connsiteY8" fmla="*/ 868619 h 868619"/>
                  <a:gd name="connsiteX9" fmla="*/ 0 w 1733041"/>
                  <a:gd name="connsiteY9"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331339 w 1733041"/>
                  <a:gd name="connsiteY4" fmla="*/ 45138 h 868619"/>
                  <a:gd name="connsiteX5" fmla="*/ 1674485 w 1733041"/>
                  <a:gd name="connsiteY5" fmla="*/ 9624 h 868619"/>
                  <a:gd name="connsiteX6" fmla="*/ 1733041 w 1733041"/>
                  <a:gd name="connsiteY6" fmla="*/ 0 h 868619"/>
                  <a:gd name="connsiteX7" fmla="*/ 866520 w 1733041"/>
                  <a:gd name="connsiteY7" fmla="*/ 868619 h 868619"/>
                  <a:gd name="connsiteX8" fmla="*/ 0 w 1733041"/>
                  <a:gd name="connsiteY8"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674485 w 1733041"/>
                  <a:gd name="connsiteY4" fmla="*/ 9624 h 868619"/>
                  <a:gd name="connsiteX5" fmla="*/ 1733041 w 1733041"/>
                  <a:gd name="connsiteY5" fmla="*/ 0 h 868619"/>
                  <a:gd name="connsiteX6" fmla="*/ 866520 w 1733041"/>
                  <a:gd name="connsiteY6" fmla="*/ 868619 h 868619"/>
                  <a:gd name="connsiteX7" fmla="*/ 0 w 1733041"/>
                  <a:gd name="connsiteY7" fmla="*/ 0 h 8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041" h="868619">
                    <a:moveTo>
                      <a:pt x="0" y="0"/>
                    </a:moveTo>
                    <a:lnTo>
                      <a:pt x="58555" y="9624"/>
                    </a:lnTo>
                    <a:cubicBezTo>
                      <a:pt x="141366" y="9624"/>
                      <a:pt x="284737" y="1604"/>
                      <a:pt x="496868" y="0"/>
                    </a:cubicBezTo>
                    <a:lnTo>
                      <a:pt x="1331339" y="0"/>
                    </a:lnTo>
                    <a:lnTo>
                      <a:pt x="1674485" y="9624"/>
                    </a:lnTo>
                    <a:lnTo>
                      <a:pt x="1733041" y="0"/>
                    </a:lnTo>
                    <a:lnTo>
                      <a:pt x="866520" y="8686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06FCD65-0CE3-CFBB-0093-0351D8FD6B95}"/>
                  </a:ext>
                </a:extLst>
              </p:cNvPr>
              <p:cNvSpPr/>
              <p:nvPr/>
            </p:nvSpPr>
            <p:spPr>
              <a:xfrm>
                <a:off x="4459705" y="3118185"/>
                <a:ext cx="3272593" cy="836119"/>
              </a:xfrm>
              <a:custGeom>
                <a:avLst/>
                <a:gdLst>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114854 h 836119"/>
                  <a:gd name="connsiteX4" fmla="*/ 541972 w 3272593"/>
                  <a:gd name="connsiteY4" fmla="*/ 0 h 836119"/>
                  <a:gd name="connsiteX5" fmla="*/ 2764054 w 3272593"/>
                  <a:gd name="connsiteY5" fmla="*/ 0 h 836119"/>
                  <a:gd name="connsiteX6" fmla="*/ 2764054 w 3272593"/>
                  <a:gd name="connsiteY6" fmla="*/ 109228 h 836119"/>
                  <a:gd name="connsiteX7" fmla="*/ 2933545 w 3272593"/>
                  <a:gd name="connsiteY7" fmla="*/ 85220 h 836119"/>
                  <a:gd name="connsiteX8" fmla="*/ 3262142 w 3272593"/>
                  <a:gd name="connsiteY8" fmla="*/ 4047 h 836119"/>
                  <a:gd name="connsiteX9" fmla="*/ 3272593 w 3272593"/>
                  <a:gd name="connsiteY9" fmla="*/ 1 h 836119"/>
                  <a:gd name="connsiteX10" fmla="*/ 2502817 w 3272593"/>
                  <a:gd name="connsiteY10" fmla="*/ 771640 h 836119"/>
                  <a:gd name="connsiteX11" fmla="*/ 2444261 w 3272593"/>
                  <a:gd name="connsiteY11" fmla="*/ 781264 h 836119"/>
                  <a:gd name="connsiteX12" fmla="*/ 1636296 w 3272593"/>
                  <a:gd name="connsiteY12" fmla="*/ 836119 h 836119"/>
                  <a:gd name="connsiteX13" fmla="*/ 828331 w 3272593"/>
                  <a:gd name="connsiteY13" fmla="*/ 781264 h 836119"/>
                  <a:gd name="connsiteX14" fmla="*/ 769776 w 3272593"/>
                  <a:gd name="connsiteY14" fmla="*/ 771640 h 836119"/>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0 h 836119"/>
                  <a:gd name="connsiteX4" fmla="*/ 2764054 w 3272593"/>
                  <a:gd name="connsiteY4" fmla="*/ 0 h 836119"/>
                  <a:gd name="connsiteX5" fmla="*/ 2764054 w 3272593"/>
                  <a:gd name="connsiteY5" fmla="*/ 109228 h 836119"/>
                  <a:gd name="connsiteX6" fmla="*/ 2933545 w 3272593"/>
                  <a:gd name="connsiteY6" fmla="*/ 85220 h 836119"/>
                  <a:gd name="connsiteX7" fmla="*/ 3262142 w 3272593"/>
                  <a:gd name="connsiteY7" fmla="*/ 4047 h 836119"/>
                  <a:gd name="connsiteX8" fmla="*/ 3272593 w 3272593"/>
                  <a:gd name="connsiteY8" fmla="*/ 1 h 836119"/>
                  <a:gd name="connsiteX9" fmla="*/ 2502817 w 3272593"/>
                  <a:gd name="connsiteY9" fmla="*/ 771640 h 836119"/>
                  <a:gd name="connsiteX10" fmla="*/ 2444261 w 3272593"/>
                  <a:gd name="connsiteY10" fmla="*/ 781264 h 836119"/>
                  <a:gd name="connsiteX11" fmla="*/ 1636296 w 3272593"/>
                  <a:gd name="connsiteY11" fmla="*/ 836119 h 836119"/>
                  <a:gd name="connsiteX12" fmla="*/ 828331 w 3272593"/>
                  <a:gd name="connsiteY12" fmla="*/ 781264 h 836119"/>
                  <a:gd name="connsiteX13" fmla="*/ 769776 w 3272593"/>
                  <a:gd name="connsiteY13" fmla="*/ 771640 h 836119"/>
                  <a:gd name="connsiteX14" fmla="*/ 0 w 3272593"/>
                  <a:gd name="connsiteY14"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764054 w 3272593"/>
                  <a:gd name="connsiteY4" fmla="*/ 109228 h 836119"/>
                  <a:gd name="connsiteX5" fmla="*/ 2933545 w 3272593"/>
                  <a:gd name="connsiteY5" fmla="*/ 85220 h 836119"/>
                  <a:gd name="connsiteX6" fmla="*/ 3262142 w 3272593"/>
                  <a:gd name="connsiteY6" fmla="*/ 4047 h 836119"/>
                  <a:gd name="connsiteX7" fmla="*/ 3272593 w 3272593"/>
                  <a:gd name="connsiteY7" fmla="*/ 1 h 836119"/>
                  <a:gd name="connsiteX8" fmla="*/ 2502817 w 3272593"/>
                  <a:gd name="connsiteY8" fmla="*/ 771640 h 836119"/>
                  <a:gd name="connsiteX9" fmla="*/ 2444261 w 3272593"/>
                  <a:gd name="connsiteY9" fmla="*/ 781264 h 836119"/>
                  <a:gd name="connsiteX10" fmla="*/ 1636296 w 3272593"/>
                  <a:gd name="connsiteY10" fmla="*/ 836119 h 836119"/>
                  <a:gd name="connsiteX11" fmla="*/ 828331 w 3272593"/>
                  <a:gd name="connsiteY11" fmla="*/ 781264 h 836119"/>
                  <a:gd name="connsiteX12" fmla="*/ 769776 w 3272593"/>
                  <a:gd name="connsiteY12" fmla="*/ 771640 h 836119"/>
                  <a:gd name="connsiteX13" fmla="*/ 0 w 3272593"/>
                  <a:gd name="connsiteY13"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933545 w 3272593"/>
                  <a:gd name="connsiteY4" fmla="*/ 85220 h 836119"/>
                  <a:gd name="connsiteX5" fmla="*/ 3262142 w 3272593"/>
                  <a:gd name="connsiteY5" fmla="*/ 4047 h 836119"/>
                  <a:gd name="connsiteX6" fmla="*/ 3272593 w 3272593"/>
                  <a:gd name="connsiteY6" fmla="*/ 1 h 836119"/>
                  <a:gd name="connsiteX7" fmla="*/ 2502817 w 3272593"/>
                  <a:gd name="connsiteY7" fmla="*/ 771640 h 836119"/>
                  <a:gd name="connsiteX8" fmla="*/ 2444261 w 3272593"/>
                  <a:gd name="connsiteY8" fmla="*/ 781264 h 836119"/>
                  <a:gd name="connsiteX9" fmla="*/ 1636296 w 3272593"/>
                  <a:gd name="connsiteY9" fmla="*/ 836119 h 836119"/>
                  <a:gd name="connsiteX10" fmla="*/ 828331 w 3272593"/>
                  <a:gd name="connsiteY10" fmla="*/ 781264 h 836119"/>
                  <a:gd name="connsiteX11" fmla="*/ 769776 w 3272593"/>
                  <a:gd name="connsiteY11" fmla="*/ 771640 h 836119"/>
                  <a:gd name="connsiteX12" fmla="*/ 0 w 3272593"/>
                  <a:gd name="connsiteY12"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3262142 w 3272593"/>
                  <a:gd name="connsiteY4" fmla="*/ 4047 h 836119"/>
                  <a:gd name="connsiteX5" fmla="*/ 3272593 w 3272593"/>
                  <a:gd name="connsiteY5" fmla="*/ 1 h 836119"/>
                  <a:gd name="connsiteX6" fmla="*/ 2502817 w 3272593"/>
                  <a:gd name="connsiteY6" fmla="*/ 771640 h 836119"/>
                  <a:gd name="connsiteX7" fmla="*/ 2444261 w 3272593"/>
                  <a:gd name="connsiteY7" fmla="*/ 781264 h 836119"/>
                  <a:gd name="connsiteX8" fmla="*/ 1636296 w 3272593"/>
                  <a:gd name="connsiteY8" fmla="*/ 836119 h 836119"/>
                  <a:gd name="connsiteX9" fmla="*/ 828331 w 3272593"/>
                  <a:gd name="connsiteY9" fmla="*/ 781264 h 836119"/>
                  <a:gd name="connsiteX10" fmla="*/ 769776 w 3272593"/>
                  <a:gd name="connsiteY10" fmla="*/ 771640 h 836119"/>
                  <a:gd name="connsiteX11" fmla="*/ 0 w 3272593"/>
                  <a:gd name="connsiteY11" fmla="*/ 0 h 83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2593" h="836119">
                    <a:moveTo>
                      <a:pt x="0" y="0"/>
                    </a:moveTo>
                    <a:lnTo>
                      <a:pt x="10452" y="4047"/>
                    </a:lnTo>
                    <a:cubicBezTo>
                      <a:pt x="100781" y="4047"/>
                      <a:pt x="83038" y="674"/>
                      <a:pt x="541972" y="0"/>
                    </a:cubicBezTo>
                    <a:lnTo>
                      <a:pt x="2764054" y="0"/>
                    </a:lnTo>
                    <a:lnTo>
                      <a:pt x="3262142" y="4047"/>
                    </a:lnTo>
                    <a:lnTo>
                      <a:pt x="3272593" y="1"/>
                    </a:lnTo>
                    <a:lnTo>
                      <a:pt x="2502817" y="771640"/>
                    </a:lnTo>
                    <a:lnTo>
                      <a:pt x="2444261" y="781264"/>
                    </a:lnTo>
                    <a:cubicBezTo>
                      <a:pt x="2189025" y="816914"/>
                      <a:pt x="1917655" y="836119"/>
                      <a:pt x="1636296" y="836119"/>
                    </a:cubicBezTo>
                    <a:cubicBezTo>
                      <a:pt x="1354937" y="836119"/>
                      <a:pt x="1083567" y="816914"/>
                      <a:pt x="828331" y="781264"/>
                    </a:cubicBezTo>
                    <a:lnTo>
                      <a:pt x="769776" y="7716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F67176-ABC1-351A-73E8-8E86D3C76688}"/>
                  </a:ext>
                </a:extLst>
              </p:cNvPr>
              <p:cNvSpPr/>
              <p:nvPr/>
            </p:nvSpPr>
            <p:spPr>
              <a:xfrm>
                <a:off x="3851868" y="2454568"/>
                <a:ext cx="4488267" cy="889670"/>
              </a:xfrm>
              <a:custGeom>
                <a:avLst/>
                <a:gdLst>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45033 h 862278"/>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0 h 862278"/>
                  <a:gd name="connsiteX0" fmla="*/ 547408 w 4503666"/>
                  <a:gd name="connsiteY0" fmla="*/ 27089 h 889367"/>
                  <a:gd name="connsiteX1" fmla="*/ 3971658 w 4503666"/>
                  <a:gd name="connsiteY1" fmla="*/ 27089 h 889367"/>
                  <a:gd name="connsiteX2" fmla="*/ 3971658 w 4503666"/>
                  <a:gd name="connsiteY2" fmla="*/ 33552 h 889367"/>
                  <a:gd name="connsiteX3" fmla="*/ 4138020 w 4503666"/>
                  <a:gd name="connsiteY3" fmla="*/ 27588 h 889367"/>
                  <a:gd name="connsiteX4" fmla="*/ 4503666 w 4503666"/>
                  <a:gd name="connsiteY4" fmla="*/ 54004 h 889367"/>
                  <a:gd name="connsiteX5" fmla="*/ 3895829 w 4503666"/>
                  <a:gd name="connsiteY5" fmla="*/ 663314 h 889367"/>
                  <a:gd name="connsiteX6" fmla="*/ 3885378 w 4503666"/>
                  <a:gd name="connsiteY6" fmla="*/ 667360 h 889367"/>
                  <a:gd name="connsiteX7" fmla="*/ 2259533 w 4503666"/>
                  <a:gd name="connsiteY7" fmla="*/ 889367 h 889367"/>
                  <a:gd name="connsiteX8" fmla="*/ 633688 w 4503666"/>
                  <a:gd name="connsiteY8" fmla="*/ 667360 h 889367"/>
                  <a:gd name="connsiteX9" fmla="*/ 623236 w 4503666"/>
                  <a:gd name="connsiteY9" fmla="*/ 663313 h 889367"/>
                  <a:gd name="connsiteX10" fmla="*/ 15399 w 4503666"/>
                  <a:gd name="connsiteY10" fmla="*/ 54004 h 889367"/>
                  <a:gd name="connsiteX11" fmla="*/ 547408 w 4503666"/>
                  <a:gd name="connsiteY11" fmla="*/ 27089 h 889367"/>
                  <a:gd name="connsiteX0" fmla="*/ 0 w 4488267"/>
                  <a:gd name="connsiteY0" fmla="*/ 54307 h 889670"/>
                  <a:gd name="connsiteX1" fmla="*/ 3956259 w 4488267"/>
                  <a:gd name="connsiteY1" fmla="*/ 27392 h 889670"/>
                  <a:gd name="connsiteX2" fmla="*/ 3956259 w 4488267"/>
                  <a:gd name="connsiteY2" fmla="*/ 33855 h 889670"/>
                  <a:gd name="connsiteX3" fmla="*/ 4122621 w 4488267"/>
                  <a:gd name="connsiteY3" fmla="*/ 27891 h 889670"/>
                  <a:gd name="connsiteX4" fmla="*/ 4488267 w 4488267"/>
                  <a:gd name="connsiteY4" fmla="*/ 54307 h 889670"/>
                  <a:gd name="connsiteX5" fmla="*/ 3880430 w 4488267"/>
                  <a:gd name="connsiteY5" fmla="*/ 663617 h 889670"/>
                  <a:gd name="connsiteX6" fmla="*/ 3869979 w 4488267"/>
                  <a:gd name="connsiteY6" fmla="*/ 667663 h 889670"/>
                  <a:gd name="connsiteX7" fmla="*/ 2244134 w 4488267"/>
                  <a:gd name="connsiteY7" fmla="*/ 889670 h 889670"/>
                  <a:gd name="connsiteX8" fmla="*/ 618289 w 4488267"/>
                  <a:gd name="connsiteY8" fmla="*/ 667663 h 889670"/>
                  <a:gd name="connsiteX9" fmla="*/ 607837 w 4488267"/>
                  <a:gd name="connsiteY9" fmla="*/ 663616 h 889670"/>
                  <a:gd name="connsiteX10" fmla="*/ 0 w 4488267"/>
                  <a:gd name="connsiteY10" fmla="*/ 54307 h 889670"/>
                  <a:gd name="connsiteX0" fmla="*/ 0 w 4488267"/>
                  <a:gd name="connsiteY0" fmla="*/ 54307 h 889670"/>
                  <a:gd name="connsiteX1" fmla="*/ 3956259 w 4488267"/>
                  <a:gd name="connsiteY1" fmla="*/ 27392 h 889670"/>
                  <a:gd name="connsiteX2" fmla="*/ 4122621 w 4488267"/>
                  <a:gd name="connsiteY2" fmla="*/ 27891 h 889670"/>
                  <a:gd name="connsiteX3" fmla="*/ 4488267 w 4488267"/>
                  <a:gd name="connsiteY3" fmla="*/ 54307 h 889670"/>
                  <a:gd name="connsiteX4" fmla="*/ 3880430 w 4488267"/>
                  <a:gd name="connsiteY4" fmla="*/ 663617 h 889670"/>
                  <a:gd name="connsiteX5" fmla="*/ 3869979 w 4488267"/>
                  <a:gd name="connsiteY5" fmla="*/ 667663 h 889670"/>
                  <a:gd name="connsiteX6" fmla="*/ 2244134 w 4488267"/>
                  <a:gd name="connsiteY6" fmla="*/ 889670 h 889670"/>
                  <a:gd name="connsiteX7" fmla="*/ 618289 w 4488267"/>
                  <a:gd name="connsiteY7" fmla="*/ 667663 h 889670"/>
                  <a:gd name="connsiteX8" fmla="*/ 607837 w 4488267"/>
                  <a:gd name="connsiteY8" fmla="*/ 663616 h 889670"/>
                  <a:gd name="connsiteX9" fmla="*/ 0 w 4488267"/>
                  <a:gd name="connsiteY9" fmla="*/ 54307 h 8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8267" h="889670">
                    <a:moveTo>
                      <a:pt x="0" y="54307"/>
                    </a:moveTo>
                    <a:cubicBezTo>
                      <a:pt x="558070" y="-51730"/>
                      <a:pt x="3296883" y="30801"/>
                      <a:pt x="3956259" y="27392"/>
                    </a:cubicBezTo>
                    <a:lnTo>
                      <a:pt x="4122621" y="27891"/>
                    </a:lnTo>
                    <a:cubicBezTo>
                      <a:pt x="4290023" y="25376"/>
                      <a:pt x="4419771" y="32093"/>
                      <a:pt x="4488267" y="54307"/>
                    </a:cubicBezTo>
                    <a:lnTo>
                      <a:pt x="3880430" y="663617"/>
                    </a:lnTo>
                    <a:lnTo>
                      <a:pt x="3869979" y="667663"/>
                    </a:lnTo>
                    <a:cubicBezTo>
                      <a:pt x="3483529" y="803249"/>
                      <a:pt x="2898688" y="889670"/>
                      <a:pt x="2244134" y="889670"/>
                    </a:cubicBezTo>
                    <a:cubicBezTo>
                      <a:pt x="1589581" y="889670"/>
                      <a:pt x="1004739" y="803249"/>
                      <a:pt x="618289" y="667663"/>
                    </a:cubicBezTo>
                    <a:lnTo>
                      <a:pt x="607837" y="663616"/>
                    </a:lnTo>
                    <a:lnTo>
                      <a:pt x="0" y="543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0E35024-1624-82B9-4F36-ACE08D838095}"/>
                  </a:ext>
                </a:extLst>
              </p:cNvPr>
              <p:cNvSpPr/>
              <p:nvPr/>
            </p:nvSpPr>
            <p:spPr>
              <a:xfrm>
                <a:off x="3193915" y="1766826"/>
                <a:ext cx="5804170" cy="985854"/>
              </a:xfrm>
              <a:custGeom>
                <a:avLst/>
                <a:gdLst>
                  <a:gd name="connsiteX0" fmla="*/ 0 w 5804170"/>
                  <a:gd name="connsiteY0" fmla="*/ 0 h 985854"/>
                  <a:gd name="connsiteX1" fmla="*/ 6014 w 5804170"/>
                  <a:gd name="connsiteY1" fmla="*/ 3189 h 985854"/>
                  <a:gd name="connsiteX2" fmla="*/ 2902086 w 5804170"/>
                  <a:gd name="connsiteY2" fmla="*/ 37578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 name="connsiteX0" fmla="*/ 0 w 5804170"/>
                  <a:gd name="connsiteY0" fmla="*/ 0 h 985854"/>
                  <a:gd name="connsiteX1" fmla="*/ 6014 w 5804170"/>
                  <a:gd name="connsiteY1" fmla="*/ 3189 h 985854"/>
                  <a:gd name="connsiteX2" fmla="*/ 2902086 w 5804170"/>
                  <a:gd name="connsiteY2" fmla="*/ 31482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04170" h="985854">
                    <a:moveTo>
                      <a:pt x="0" y="0"/>
                    </a:moveTo>
                    <a:lnTo>
                      <a:pt x="6014" y="3189"/>
                    </a:lnTo>
                    <a:cubicBezTo>
                      <a:pt x="483158" y="222151"/>
                      <a:pt x="1600184" y="314829"/>
                      <a:pt x="2902086" y="314829"/>
                    </a:cubicBezTo>
                    <a:cubicBezTo>
                      <a:pt x="4203989" y="314829"/>
                      <a:pt x="5321014" y="222151"/>
                      <a:pt x="5798158" y="3189"/>
                    </a:cubicBezTo>
                    <a:lnTo>
                      <a:pt x="5804170" y="1"/>
                    </a:lnTo>
                    <a:lnTo>
                      <a:pt x="5804170" y="4686"/>
                    </a:lnTo>
                    <a:cubicBezTo>
                      <a:pt x="5804170" y="43413"/>
                      <a:pt x="5792397" y="79390"/>
                      <a:pt x="5772235" y="109233"/>
                    </a:cubicBezTo>
                    <a:lnTo>
                      <a:pt x="5758514" y="124334"/>
                    </a:lnTo>
                    <a:lnTo>
                      <a:pt x="5762443" y="124334"/>
                    </a:lnTo>
                    <a:lnTo>
                      <a:pt x="5146219" y="742050"/>
                    </a:lnTo>
                    <a:lnTo>
                      <a:pt x="5000498" y="777475"/>
                    </a:lnTo>
                    <a:cubicBezTo>
                      <a:pt x="4401494" y="909035"/>
                      <a:pt x="3679385" y="985854"/>
                      <a:pt x="2902085" y="985854"/>
                    </a:cubicBezTo>
                    <a:cubicBezTo>
                      <a:pt x="2124786" y="985854"/>
                      <a:pt x="1402676" y="909035"/>
                      <a:pt x="803672" y="777475"/>
                    </a:cubicBezTo>
                    <a:lnTo>
                      <a:pt x="657952" y="742050"/>
                    </a:lnTo>
                    <a:lnTo>
                      <a:pt x="41728" y="124334"/>
                    </a:lnTo>
                    <a:lnTo>
                      <a:pt x="45656" y="124334"/>
                    </a:lnTo>
                    <a:lnTo>
                      <a:pt x="31935" y="109233"/>
                    </a:lnTo>
                    <a:cubicBezTo>
                      <a:pt x="11773" y="79390"/>
                      <a:pt x="0" y="43413"/>
                      <a:pt x="0" y="4686"/>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4">
                <a:extLst>
                  <a:ext uri="{FF2B5EF4-FFF2-40B4-BE49-F238E27FC236}">
                    <a16:creationId xmlns:a16="http://schemas.microsoft.com/office/drawing/2014/main" id="{BD28188F-2717-0E4D-A26D-E7A455239E8D}"/>
                  </a:ext>
                </a:extLst>
              </p:cNvPr>
              <p:cNvSpPr/>
              <p:nvPr/>
            </p:nvSpPr>
            <p:spPr>
              <a:xfrm>
                <a:off x="5726349" y="4169923"/>
                <a:ext cx="739302" cy="18677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20C8977-D689-D5D8-F4F2-0FF885B339D6}"/>
                  </a:ext>
                </a:extLst>
              </p:cNvPr>
              <p:cNvSpPr/>
              <p:nvPr/>
            </p:nvSpPr>
            <p:spPr>
              <a:xfrm>
                <a:off x="5726349" y="4387428"/>
                <a:ext cx="739302" cy="1773425"/>
              </a:xfrm>
              <a:custGeom>
                <a:avLst/>
                <a:gdLst>
                  <a:gd name="connsiteX0" fmla="*/ 0 w 739302"/>
                  <a:gd name="connsiteY0" fmla="*/ 0 h 1773425"/>
                  <a:gd name="connsiteX1" fmla="*/ 3921 w 739302"/>
                  <a:gd name="connsiteY1" fmla="*/ 0 h 1773425"/>
                  <a:gd name="connsiteX2" fmla="*/ 7510 w 739302"/>
                  <a:gd name="connsiteY2" fmla="*/ 12336 h 1773425"/>
                  <a:gd name="connsiteX3" fmla="*/ 369651 w 739302"/>
                  <a:gd name="connsiteY3" fmla="*/ 114605 h 1773425"/>
                  <a:gd name="connsiteX4" fmla="*/ 731792 w 739302"/>
                  <a:gd name="connsiteY4" fmla="*/ 12336 h 1773425"/>
                  <a:gd name="connsiteX5" fmla="*/ 735381 w 739302"/>
                  <a:gd name="connsiteY5" fmla="*/ 0 h 1773425"/>
                  <a:gd name="connsiteX6" fmla="*/ 739302 w 739302"/>
                  <a:gd name="connsiteY6" fmla="*/ 0 h 1773425"/>
                  <a:gd name="connsiteX7" fmla="*/ 739302 w 739302"/>
                  <a:gd name="connsiteY7" fmla="*/ 1645343 h 1773425"/>
                  <a:gd name="connsiteX8" fmla="*/ 739302 w 739302"/>
                  <a:gd name="connsiteY8" fmla="*/ 1650207 h 1773425"/>
                  <a:gd name="connsiteX9" fmla="*/ 737887 w 739302"/>
                  <a:gd name="connsiteY9" fmla="*/ 1650207 h 1773425"/>
                  <a:gd name="connsiteX10" fmla="*/ 731792 w 739302"/>
                  <a:gd name="connsiteY10" fmla="*/ 1671156 h 1773425"/>
                  <a:gd name="connsiteX11" fmla="*/ 369651 w 739302"/>
                  <a:gd name="connsiteY11" fmla="*/ 1773425 h 1773425"/>
                  <a:gd name="connsiteX12" fmla="*/ 7510 w 739302"/>
                  <a:gd name="connsiteY12" fmla="*/ 1671156 h 1773425"/>
                  <a:gd name="connsiteX13" fmla="*/ 1415 w 739302"/>
                  <a:gd name="connsiteY13" fmla="*/ 1650207 h 1773425"/>
                  <a:gd name="connsiteX14" fmla="*/ 0 w 739302"/>
                  <a:gd name="connsiteY14" fmla="*/ 1650207 h 1773425"/>
                  <a:gd name="connsiteX15" fmla="*/ 0 w 739302"/>
                  <a:gd name="connsiteY15" fmla="*/ 1645343 h 17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9302" h="1773425">
                    <a:moveTo>
                      <a:pt x="0" y="0"/>
                    </a:moveTo>
                    <a:lnTo>
                      <a:pt x="3921" y="0"/>
                    </a:lnTo>
                    <a:lnTo>
                      <a:pt x="7510" y="12336"/>
                    </a:lnTo>
                    <a:cubicBezTo>
                      <a:pt x="41979" y="70701"/>
                      <a:pt x="191017" y="114605"/>
                      <a:pt x="369651" y="114605"/>
                    </a:cubicBezTo>
                    <a:cubicBezTo>
                      <a:pt x="548285" y="114605"/>
                      <a:pt x="697324" y="70701"/>
                      <a:pt x="731792" y="12336"/>
                    </a:cubicBezTo>
                    <a:lnTo>
                      <a:pt x="735381" y="0"/>
                    </a:lnTo>
                    <a:lnTo>
                      <a:pt x="739302" y="0"/>
                    </a:lnTo>
                    <a:lnTo>
                      <a:pt x="739302" y="1645343"/>
                    </a:lnTo>
                    <a:lnTo>
                      <a:pt x="739302" y="1650207"/>
                    </a:lnTo>
                    <a:lnTo>
                      <a:pt x="737887" y="1650207"/>
                    </a:lnTo>
                    <a:lnTo>
                      <a:pt x="731792" y="1671156"/>
                    </a:lnTo>
                    <a:cubicBezTo>
                      <a:pt x="697324" y="1729521"/>
                      <a:pt x="548285" y="1773425"/>
                      <a:pt x="369651" y="1773425"/>
                    </a:cubicBezTo>
                    <a:cubicBezTo>
                      <a:pt x="191017" y="1773425"/>
                      <a:pt x="41979" y="1729521"/>
                      <a:pt x="7510" y="1671156"/>
                    </a:cubicBezTo>
                    <a:lnTo>
                      <a:pt x="1415" y="1650207"/>
                    </a:lnTo>
                    <a:lnTo>
                      <a:pt x="0" y="1650207"/>
                    </a:lnTo>
                    <a:lnTo>
                      <a:pt x="0" y="1645343"/>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549BB65-26FA-72CC-EB56-C4D6BA4D4B20}"/>
                  </a:ext>
                </a:extLst>
              </p:cNvPr>
              <p:cNvSpPr/>
              <p:nvPr/>
            </p:nvSpPr>
            <p:spPr>
              <a:xfrm>
                <a:off x="5726349" y="4387428"/>
                <a:ext cx="55288" cy="1712601"/>
              </a:xfrm>
              <a:custGeom>
                <a:avLst/>
                <a:gdLst>
                  <a:gd name="connsiteX0" fmla="*/ 0 w 55288"/>
                  <a:gd name="connsiteY0" fmla="*/ 0 h 1712601"/>
                  <a:gd name="connsiteX1" fmla="*/ 3921 w 55288"/>
                  <a:gd name="connsiteY1" fmla="*/ 0 h 1712601"/>
                  <a:gd name="connsiteX2" fmla="*/ 7510 w 55288"/>
                  <a:gd name="connsiteY2" fmla="*/ 12337 h 1712601"/>
                  <a:gd name="connsiteX3" fmla="*/ 29049 w 55288"/>
                  <a:gd name="connsiteY3" fmla="*/ 36379 h 1712601"/>
                  <a:gd name="connsiteX4" fmla="*/ 55288 w 55288"/>
                  <a:gd name="connsiteY4" fmla="*/ 53129 h 1712601"/>
                  <a:gd name="connsiteX5" fmla="*/ 55288 w 55288"/>
                  <a:gd name="connsiteY5" fmla="*/ 1712601 h 1712601"/>
                  <a:gd name="connsiteX6" fmla="*/ 53516 w 55288"/>
                  <a:gd name="connsiteY6" fmla="*/ 1711759 h 1712601"/>
                  <a:gd name="connsiteX7" fmla="*/ 7510 w 55288"/>
                  <a:gd name="connsiteY7" fmla="*/ 1671156 h 1712601"/>
                  <a:gd name="connsiteX8" fmla="*/ 1415 w 55288"/>
                  <a:gd name="connsiteY8" fmla="*/ 1650207 h 1712601"/>
                  <a:gd name="connsiteX9" fmla="*/ 0 w 55288"/>
                  <a:gd name="connsiteY9" fmla="*/ 1650207 h 1712601"/>
                  <a:gd name="connsiteX10" fmla="*/ 0 w 55288"/>
                  <a:gd name="connsiteY10" fmla="*/ 1645343 h 171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288" h="1712601">
                    <a:moveTo>
                      <a:pt x="0" y="0"/>
                    </a:moveTo>
                    <a:lnTo>
                      <a:pt x="3921" y="0"/>
                    </a:lnTo>
                    <a:lnTo>
                      <a:pt x="7510" y="12337"/>
                    </a:lnTo>
                    <a:cubicBezTo>
                      <a:pt x="12435" y="20675"/>
                      <a:pt x="19697" y="28717"/>
                      <a:pt x="29049" y="36379"/>
                    </a:cubicBezTo>
                    <a:lnTo>
                      <a:pt x="55288" y="53129"/>
                    </a:lnTo>
                    <a:lnTo>
                      <a:pt x="55288" y="1712601"/>
                    </a:lnTo>
                    <a:lnTo>
                      <a:pt x="53516" y="1711759"/>
                    </a:lnTo>
                    <a:cubicBezTo>
                      <a:pt x="31905" y="1699435"/>
                      <a:pt x="16128" y="1685748"/>
                      <a:pt x="7510" y="1671156"/>
                    </a:cubicBezTo>
                    <a:lnTo>
                      <a:pt x="1415" y="1650207"/>
                    </a:lnTo>
                    <a:lnTo>
                      <a:pt x="0" y="1650207"/>
                    </a:lnTo>
                    <a:lnTo>
                      <a:pt x="0" y="164534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E8F54DC-2B2F-ACCD-F396-00EF8125D7FD}"/>
                  </a:ext>
                </a:extLst>
              </p:cNvPr>
              <p:cNvSpPr/>
              <p:nvPr/>
            </p:nvSpPr>
            <p:spPr>
              <a:xfrm>
                <a:off x="6364645" y="4440555"/>
                <a:ext cx="45719" cy="1679712"/>
              </a:xfrm>
              <a:custGeom>
                <a:avLst/>
                <a:gdLst>
                  <a:gd name="connsiteX0" fmla="*/ 45719 w 45719"/>
                  <a:gd name="connsiteY0" fmla="*/ 0 h 1679712"/>
                  <a:gd name="connsiteX1" fmla="*/ 45719 w 45719"/>
                  <a:gd name="connsiteY1" fmla="*/ 1659472 h 1679712"/>
                  <a:gd name="connsiteX2" fmla="*/ 10866 w 45719"/>
                  <a:gd name="connsiteY2" fmla="*/ 1676036 h 1679712"/>
                  <a:gd name="connsiteX3" fmla="*/ 0 w 45719"/>
                  <a:gd name="connsiteY3" fmla="*/ 1679712 h 1679712"/>
                  <a:gd name="connsiteX4" fmla="*/ 0 w 45719"/>
                  <a:gd name="connsiteY4" fmla="*/ 20913 h 1679712"/>
                  <a:gd name="connsiteX5" fmla="*/ 37876 w 45719"/>
                  <a:gd name="connsiteY5" fmla="*/ 5007 h 167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1679712">
                    <a:moveTo>
                      <a:pt x="45719" y="0"/>
                    </a:moveTo>
                    <a:lnTo>
                      <a:pt x="45719" y="1659472"/>
                    </a:lnTo>
                    <a:lnTo>
                      <a:pt x="10866" y="1676036"/>
                    </a:lnTo>
                    <a:lnTo>
                      <a:pt x="0" y="1679712"/>
                    </a:lnTo>
                    <a:lnTo>
                      <a:pt x="0" y="20913"/>
                    </a:lnTo>
                    <a:lnTo>
                      <a:pt x="37876" y="500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073F0B9-5068-F94C-7FBA-A6BBD6C87EBF}"/>
                  </a:ext>
                </a:extLst>
              </p:cNvPr>
              <p:cNvSpPr/>
              <p:nvPr/>
            </p:nvSpPr>
            <p:spPr>
              <a:xfrm>
                <a:off x="5943600" y="4487499"/>
                <a:ext cx="320040" cy="1673353"/>
              </a:xfrm>
              <a:custGeom>
                <a:avLst/>
                <a:gdLst>
                  <a:gd name="connsiteX0" fmla="*/ 320040 w 320040"/>
                  <a:gd name="connsiteY0" fmla="*/ 0 h 1673353"/>
                  <a:gd name="connsiteX1" fmla="*/ 320040 w 320040"/>
                  <a:gd name="connsiteY1" fmla="*/ 1657522 h 1673353"/>
                  <a:gd name="connsiteX2" fmla="*/ 279499 w 320040"/>
                  <a:gd name="connsiteY2" fmla="*/ 1665581 h 1673353"/>
                  <a:gd name="connsiteX3" fmla="*/ 152400 w 320040"/>
                  <a:gd name="connsiteY3" fmla="*/ 1673353 h 1673353"/>
                  <a:gd name="connsiteX4" fmla="*/ 25302 w 320040"/>
                  <a:gd name="connsiteY4" fmla="*/ 1665581 h 1673353"/>
                  <a:gd name="connsiteX5" fmla="*/ 0 w 320040"/>
                  <a:gd name="connsiteY5" fmla="*/ 1660552 h 1673353"/>
                  <a:gd name="connsiteX6" fmla="*/ 0 w 320040"/>
                  <a:gd name="connsiteY6" fmla="*/ 2867 h 1673353"/>
                  <a:gd name="connsiteX7" fmla="*/ 8515 w 320040"/>
                  <a:gd name="connsiteY7" fmla="*/ 4468 h 1673353"/>
                  <a:gd name="connsiteX8" fmla="*/ 152400 w 320040"/>
                  <a:gd name="connsiteY8" fmla="*/ 14533 h 1673353"/>
                  <a:gd name="connsiteX9" fmla="*/ 296285 w 320040"/>
                  <a:gd name="connsiteY9" fmla="*/ 4468 h 167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40" h="1673353">
                    <a:moveTo>
                      <a:pt x="320040" y="0"/>
                    </a:moveTo>
                    <a:lnTo>
                      <a:pt x="320040" y="1657522"/>
                    </a:lnTo>
                    <a:lnTo>
                      <a:pt x="279499" y="1665581"/>
                    </a:lnTo>
                    <a:cubicBezTo>
                      <a:pt x="239868" y="1670609"/>
                      <a:pt x="197059" y="1673353"/>
                      <a:pt x="152400" y="1673353"/>
                    </a:cubicBezTo>
                    <a:cubicBezTo>
                      <a:pt x="107742" y="1673353"/>
                      <a:pt x="64933" y="1670609"/>
                      <a:pt x="25302" y="1665581"/>
                    </a:cubicBezTo>
                    <a:lnTo>
                      <a:pt x="0" y="1660552"/>
                    </a:lnTo>
                    <a:lnTo>
                      <a:pt x="0" y="2867"/>
                    </a:lnTo>
                    <a:lnTo>
                      <a:pt x="8515" y="4468"/>
                    </a:lnTo>
                    <a:cubicBezTo>
                      <a:pt x="52740" y="10949"/>
                      <a:pt x="101362" y="14533"/>
                      <a:pt x="152400" y="14533"/>
                    </a:cubicBezTo>
                    <a:cubicBezTo>
                      <a:pt x="203438" y="14533"/>
                      <a:pt x="252061" y="10949"/>
                      <a:pt x="296285" y="4468"/>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5D35EA2E-35B6-AE40-775E-9B364C601C8F}"/>
                  </a:ext>
                </a:extLst>
              </p:cNvPr>
              <p:cNvSpPr/>
              <p:nvPr/>
            </p:nvSpPr>
            <p:spPr>
              <a:xfrm>
                <a:off x="3193915" y="1358623"/>
                <a:ext cx="5804170" cy="783599"/>
              </a:xfrm>
              <a:custGeom>
                <a:avLst/>
                <a:gdLst>
                  <a:gd name="connsiteX0" fmla="*/ 0 w 5804170"/>
                  <a:gd name="connsiteY0" fmla="*/ 8 h 783599"/>
                  <a:gd name="connsiteX1" fmla="*/ 2902085 w 5804170"/>
                  <a:gd name="connsiteY1" fmla="*/ 327506 h 783599"/>
                  <a:gd name="connsiteX2" fmla="*/ 5804170 w 5804170"/>
                  <a:gd name="connsiteY2" fmla="*/ 8 h 783599"/>
                  <a:gd name="connsiteX3" fmla="*/ 5804170 w 5804170"/>
                  <a:gd name="connsiteY3" fmla="*/ 190802 h 783599"/>
                  <a:gd name="connsiteX4" fmla="*/ 5804170 w 5804170"/>
                  <a:gd name="connsiteY4" fmla="*/ 272379 h 783599"/>
                  <a:gd name="connsiteX5" fmla="*/ 5804170 w 5804170"/>
                  <a:gd name="connsiteY5" fmla="*/ 455586 h 783599"/>
                  <a:gd name="connsiteX6" fmla="*/ 5803825 w 5804170"/>
                  <a:gd name="connsiteY6" fmla="*/ 455586 h 783599"/>
                  <a:gd name="connsiteX7" fmla="*/ 5804170 w 5804170"/>
                  <a:gd name="connsiteY7" fmla="*/ 456101 h 783599"/>
                  <a:gd name="connsiteX8" fmla="*/ 2902085 w 5804170"/>
                  <a:gd name="connsiteY8" fmla="*/ 783599 h 783599"/>
                  <a:gd name="connsiteX9" fmla="*/ 0 w 5804170"/>
                  <a:gd name="connsiteY9" fmla="*/ 456101 h 783599"/>
                  <a:gd name="connsiteX10" fmla="*/ 345 w 5804170"/>
                  <a:gd name="connsiteY10" fmla="*/ 455586 h 783599"/>
                  <a:gd name="connsiteX11" fmla="*/ 0 w 5804170"/>
                  <a:gd name="connsiteY11" fmla="*/ 455586 h 783599"/>
                  <a:gd name="connsiteX12" fmla="*/ 0 w 5804170"/>
                  <a:gd name="connsiteY12" fmla="*/ 272379 h 783599"/>
                  <a:gd name="connsiteX13" fmla="*/ 0 w 5804170"/>
                  <a:gd name="connsiteY13" fmla="*/ 190802 h 783599"/>
                  <a:gd name="connsiteX14" fmla="*/ 5804163 w 5804170"/>
                  <a:gd name="connsiteY14" fmla="*/ 0 h 783599"/>
                  <a:gd name="connsiteX15" fmla="*/ 5804170 w 5804170"/>
                  <a:gd name="connsiteY15" fmla="*/ 0 h 783599"/>
                  <a:gd name="connsiteX16" fmla="*/ 5804170 w 5804170"/>
                  <a:gd name="connsiteY16" fmla="*/ 8 h 783599"/>
                  <a:gd name="connsiteX17" fmla="*/ 0 w 5804170"/>
                  <a:gd name="connsiteY17" fmla="*/ 0 h 783599"/>
                  <a:gd name="connsiteX18" fmla="*/ 7 w 5804170"/>
                  <a:gd name="connsiteY18" fmla="*/ 0 h 783599"/>
                  <a:gd name="connsiteX19" fmla="*/ 0 w 5804170"/>
                  <a:gd name="connsiteY19" fmla="*/ 8 h 7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04170" h="783599">
                    <a:moveTo>
                      <a:pt x="0" y="8"/>
                    </a:moveTo>
                    <a:cubicBezTo>
                      <a:pt x="0" y="180880"/>
                      <a:pt x="1299308" y="327506"/>
                      <a:pt x="2902085" y="327506"/>
                    </a:cubicBezTo>
                    <a:cubicBezTo>
                      <a:pt x="4504862" y="327506"/>
                      <a:pt x="5804170" y="180880"/>
                      <a:pt x="5804170" y="8"/>
                    </a:cubicBezTo>
                    <a:lnTo>
                      <a:pt x="5804170" y="190802"/>
                    </a:lnTo>
                    <a:lnTo>
                      <a:pt x="5804170" y="272379"/>
                    </a:lnTo>
                    <a:lnTo>
                      <a:pt x="5804170" y="455586"/>
                    </a:lnTo>
                    <a:lnTo>
                      <a:pt x="5803825" y="455586"/>
                    </a:lnTo>
                    <a:lnTo>
                      <a:pt x="5804170" y="456101"/>
                    </a:lnTo>
                    <a:cubicBezTo>
                      <a:pt x="5804170" y="636973"/>
                      <a:pt x="4504862" y="783599"/>
                      <a:pt x="2902085" y="783599"/>
                    </a:cubicBezTo>
                    <a:cubicBezTo>
                      <a:pt x="1299308" y="783599"/>
                      <a:pt x="0" y="636973"/>
                      <a:pt x="0" y="456101"/>
                    </a:cubicBezTo>
                    <a:lnTo>
                      <a:pt x="345" y="455586"/>
                    </a:lnTo>
                    <a:lnTo>
                      <a:pt x="0" y="455586"/>
                    </a:lnTo>
                    <a:lnTo>
                      <a:pt x="0" y="272379"/>
                    </a:lnTo>
                    <a:lnTo>
                      <a:pt x="0" y="190802"/>
                    </a:lnTo>
                    <a:close/>
                    <a:moveTo>
                      <a:pt x="5804163" y="0"/>
                    </a:moveTo>
                    <a:lnTo>
                      <a:pt x="5804170" y="0"/>
                    </a:lnTo>
                    <a:lnTo>
                      <a:pt x="5804170" y="8"/>
                    </a:lnTo>
                    <a:close/>
                    <a:moveTo>
                      <a:pt x="0" y="0"/>
                    </a:moveTo>
                    <a:lnTo>
                      <a:pt x="7" y="0"/>
                    </a:lnTo>
                    <a:lnTo>
                      <a:pt x="0" y="8"/>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F54183-5A6C-8001-3280-907AB8C85514}"/>
                  </a:ext>
                </a:extLst>
              </p:cNvPr>
              <p:cNvSpPr/>
              <p:nvPr/>
            </p:nvSpPr>
            <p:spPr>
              <a:xfrm>
                <a:off x="6364645" y="1962119"/>
                <a:ext cx="2309577" cy="2498204"/>
              </a:xfrm>
              <a:custGeom>
                <a:avLst/>
                <a:gdLst>
                  <a:gd name="connsiteX0" fmla="*/ 2309577 w 2309577"/>
                  <a:gd name="connsiteY0" fmla="*/ 0 h 2498204"/>
                  <a:gd name="connsiteX1" fmla="*/ 26996 w 2309577"/>
                  <a:gd name="connsiteY1" fmla="*/ 2488012 h 2498204"/>
                  <a:gd name="connsiteX2" fmla="*/ 2728 w 2309577"/>
                  <a:gd name="connsiteY2" fmla="*/ 2498204 h 2498204"/>
                  <a:gd name="connsiteX3" fmla="*/ 0 w 2309577"/>
                  <a:gd name="connsiteY3" fmla="*/ 2495902 h 2498204"/>
                  <a:gd name="connsiteX4" fmla="*/ 1858835 w 2309577"/>
                  <a:gd name="connsiteY4" fmla="*/ 73869 h 2498204"/>
                  <a:gd name="connsiteX5" fmla="*/ 2137809 w 2309577"/>
                  <a:gd name="connsiteY5" fmla="*/ 35712 h 249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9577" h="2498204">
                    <a:moveTo>
                      <a:pt x="2309577" y="0"/>
                    </a:moveTo>
                    <a:lnTo>
                      <a:pt x="26996" y="2488012"/>
                    </a:lnTo>
                    <a:lnTo>
                      <a:pt x="2728" y="2498204"/>
                    </a:lnTo>
                    <a:lnTo>
                      <a:pt x="0" y="2495902"/>
                    </a:lnTo>
                    <a:lnTo>
                      <a:pt x="1858835" y="73869"/>
                    </a:lnTo>
                    <a:lnTo>
                      <a:pt x="2137809" y="3571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C48AD55C-D906-BC09-234D-ED23F5154CEF}"/>
                  </a:ext>
                </a:extLst>
              </p:cNvPr>
              <p:cNvSpPr/>
              <p:nvPr/>
            </p:nvSpPr>
            <p:spPr>
              <a:xfrm>
                <a:off x="3339774" y="1912319"/>
                <a:ext cx="2386575" cy="2475581"/>
              </a:xfrm>
              <a:custGeom>
                <a:avLst/>
                <a:gdLst>
                  <a:gd name="connsiteX0" fmla="*/ 0 w 2386575"/>
                  <a:gd name="connsiteY0" fmla="*/ 0 h 2475581"/>
                  <a:gd name="connsiteX1" fmla="*/ 82201 w 2386575"/>
                  <a:gd name="connsiteY1" fmla="*/ 29883 h 2475581"/>
                  <a:gd name="connsiteX2" fmla="*/ 218766 w 2386575"/>
                  <a:gd name="connsiteY2" fmla="*/ 58276 h 2475581"/>
                  <a:gd name="connsiteX3" fmla="*/ 2386575 w 2386575"/>
                  <a:gd name="connsiteY3" fmla="*/ 2475565 h 2475581"/>
                  <a:gd name="connsiteX4" fmla="*/ 2386575 w 2386575"/>
                  <a:gd name="connsiteY4" fmla="*/ 2475581 h 2475581"/>
                  <a:gd name="connsiteX5" fmla="*/ 1537913 w 2386575"/>
                  <a:gd name="connsiteY5" fmla="*/ 1624863 h 247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6575" h="2475581">
                    <a:moveTo>
                      <a:pt x="0" y="0"/>
                    </a:moveTo>
                    <a:lnTo>
                      <a:pt x="82201" y="29883"/>
                    </a:lnTo>
                    <a:lnTo>
                      <a:pt x="218766" y="58276"/>
                    </a:lnTo>
                    <a:lnTo>
                      <a:pt x="2386575" y="2475565"/>
                    </a:lnTo>
                    <a:lnTo>
                      <a:pt x="2386575" y="2475581"/>
                    </a:lnTo>
                    <a:lnTo>
                      <a:pt x="1537913" y="1624863"/>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1AC388BA-AFB1-443D-32D8-9F65839A8FDD}"/>
                  </a:ext>
                </a:extLst>
              </p:cNvPr>
              <p:cNvSpPr/>
              <p:nvPr/>
            </p:nvSpPr>
            <p:spPr>
              <a:xfrm>
                <a:off x="3390900" y="1060316"/>
                <a:ext cx="5410200" cy="5577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677AF94-CA99-1A5C-E254-037D489E40E3}"/>
                  </a:ext>
                </a:extLst>
              </p:cNvPr>
              <p:cNvSpPr/>
              <p:nvPr/>
            </p:nvSpPr>
            <p:spPr>
              <a:xfrm>
                <a:off x="4383876" y="1433044"/>
                <a:ext cx="3424251" cy="184990"/>
              </a:xfrm>
              <a:custGeom>
                <a:avLst/>
                <a:gdLst>
                  <a:gd name="connsiteX0" fmla="*/ 1712125 w 3424251"/>
                  <a:gd name="connsiteY0" fmla="*/ 0 h 184990"/>
                  <a:gd name="connsiteX1" fmla="*/ 3083834 w 3424251"/>
                  <a:gd name="connsiteY1" fmla="*/ 66935 h 184990"/>
                  <a:gd name="connsiteX2" fmla="*/ 3424251 w 3424251"/>
                  <a:gd name="connsiteY2" fmla="*/ 120382 h 184990"/>
                  <a:gd name="connsiteX3" fmla="*/ 3224572 w 3424251"/>
                  <a:gd name="connsiteY3" fmla="*/ 137365 h 184990"/>
                  <a:gd name="connsiteX4" fmla="*/ 1712125 w 3424251"/>
                  <a:gd name="connsiteY4" fmla="*/ 184990 h 184990"/>
                  <a:gd name="connsiteX5" fmla="*/ 199678 w 3424251"/>
                  <a:gd name="connsiteY5" fmla="*/ 137365 h 184990"/>
                  <a:gd name="connsiteX6" fmla="*/ 0 w 3424251"/>
                  <a:gd name="connsiteY6" fmla="*/ 120382 h 184990"/>
                  <a:gd name="connsiteX7" fmla="*/ 340417 w 3424251"/>
                  <a:gd name="connsiteY7" fmla="*/ 66935 h 184990"/>
                  <a:gd name="connsiteX8" fmla="*/ 1712125 w 3424251"/>
                  <a:gd name="connsiteY8" fmla="*/ 0 h 18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251" h="184990">
                    <a:moveTo>
                      <a:pt x="1712125" y="0"/>
                    </a:moveTo>
                    <a:cubicBezTo>
                      <a:pt x="2233179" y="0"/>
                      <a:pt x="2711071" y="25119"/>
                      <a:pt x="3083834" y="66935"/>
                    </a:cubicBezTo>
                    <a:lnTo>
                      <a:pt x="3424251" y="120382"/>
                    </a:lnTo>
                    <a:lnTo>
                      <a:pt x="3224572" y="137365"/>
                    </a:lnTo>
                    <a:cubicBezTo>
                      <a:pt x="2792835" y="167433"/>
                      <a:pt x="2272370" y="184990"/>
                      <a:pt x="1712125" y="184990"/>
                    </a:cubicBezTo>
                    <a:cubicBezTo>
                      <a:pt x="1151881" y="184990"/>
                      <a:pt x="631415" y="167433"/>
                      <a:pt x="199678" y="137365"/>
                    </a:cubicBezTo>
                    <a:lnTo>
                      <a:pt x="0" y="120382"/>
                    </a:lnTo>
                    <a:lnTo>
                      <a:pt x="340417" y="66935"/>
                    </a:lnTo>
                    <a:cubicBezTo>
                      <a:pt x="713180" y="25119"/>
                      <a:pt x="1191072" y="0"/>
                      <a:pt x="1712125"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EFC94619-6FB1-D6A8-F182-CEFA34FB114C}"/>
                  </a:ext>
                </a:extLst>
              </p:cNvPr>
              <p:cNvSpPr/>
              <p:nvPr/>
            </p:nvSpPr>
            <p:spPr>
              <a:xfrm>
                <a:off x="5943600" y="2116552"/>
                <a:ext cx="1280159" cy="2385481"/>
              </a:xfrm>
              <a:custGeom>
                <a:avLst/>
                <a:gdLst>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0 h 2841575"/>
                  <a:gd name="connsiteX13" fmla="*/ 1280159 w 1280159"/>
                  <a:gd name="connsiteY13" fmla="*/ 1 h 2841575"/>
                  <a:gd name="connsiteX14" fmla="*/ 737272 w 1280159"/>
                  <a:gd name="connsiteY14" fmla="*/ 19018 h 2841575"/>
                  <a:gd name="connsiteX15" fmla="*/ 171798 w 1280159"/>
                  <a:gd name="connsiteY15" fmla="*/ 25451 h 2841575"/>
                  <a:gd name="connsiteX16" fmla="*/ 171798 w 1280159"/>
                  <a:gd name="connsiteY16" fmla="*/ 25450 h 2841575"/>
                  <a:gd name="connsiteX17" fmla="*/ 737272 w 1280159"/>
                  <a:gd name="connsiteY17" fmla="*/ 19017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71798 w 1280159"/>
                  <a:gd name="connsiteY16" fmla="*/ 25451 h 2841575"/>
                  <a:gd name="connsiteX17" fmla="*/ 737272 w 1280159"/>
                  <a:gd name="connsiteY17" fmla="*/ 19017 h 2841575"/>
                  <a:gd name="connsiteX18" fmla="*/ 1280159 w 1280159"/>
                  <a:gd name="connsiteY18"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737272 w 1280159"/>
                  <a:gd name="connsiteY16" fmla="*/ 19017 h 2841575"/>
                  <a:gd name="connsiteX17" fmla="*/ 1280159 w 1280159"/>
                  <a:gd name="connsiteY17"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280159 w 1280159"/>
                  <a:gd name="connsiteY16"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1280159 w 1280159"/>
                  <a:gd name="connsiteY15" fmla="*/ 0 h 2841575"/>
                  <a:gd name="connsiteX0" fmla="*/ 1280159 w 1280159"/>
                  <a:gd name="connsiteY0" fmla="*/ 0 h 2385481"/>
                  <a:gd name="connsiteX1" fmla="*/ 320040 w 1280159"/>
                  <a:gd name="connsiteY1" fmla="*/ 2382944 h 2385481"/>
                  <a:gd name="connsiteX2" fmla="*/ 320040 w 1280159"/>
                  <a:gd name="connsiteY2" fmla="*/ 2370948 h 2385481"/>
                  <a:gd name="connsiteX3" fmla="*/ 296285 w 1280159"/>
                  <a:gd name="connsiteY3" fmla="*/ 2375416 h 2385481"/>
                  <a:gd name="connsiteX4" fmla="*/ 152400 w 1280159"/>
                  <a:gd name="connsiteY4" fmla="*/ 2385481 h 2385481"/>
                  <a:gd name="connsiteX5" fmla="*/ 8515 w 1280159"/>
                  <a:gd name="connsiteY5" fmla="*/ 2375416 h 2385481"/>
                  <a:gd name="connsiteX6" fmla="*/ 0 w 1280159"/>
                  <a:gd name="connsiteY6" fmla="*/ 2373815 h 2385481"/>
                  <a:gd name="connsiteX7" fmla="*/ 0 w 1280159"/>
                  <a:gd name="connsiteY7" fmla="*/ 2373814 h 2385481"/>
                  <a:gd name="connsiteX8" fmla="*/ 8515 w 1280159"/>
                  <a:gd name="connsiteY8" fmla="*/ 2375415 h 2385481"/>
                  <a:gd name="connsiteX9" fmla="*/ 171798 w 1280159"/>
                  <a:gd name="connsiteY9" fmla="*/ 25449 h 2385481"/>
                  <a:gd name="connsiteX10" fmla="*/ 171798 w 1280159"/>
                  <a:gd name="connsiteY10" fmla="*/ 25450 h 2385481"/>
                  <a:gd name="connsiteX11" fmla="*/ 737272 w 1280159"/>
                  <a:gd name="connsiteY11" fmla="*/ 19018 h 2385481"/>
                  <a:gd name="connsiteX12" fmla="*/ 1280159 w 1280159"/>
                  <a:gd name="connsiteY12" fmla="*/ 0 h 238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159" h="2385481">
                    <a:moveTo>
                      <a:pt x="1280159" y="0"/>
                    </a:moveTo>
                    <a:lnTo>
                      <a:pt x="320040" y="2382944"/>
                    </a:lnTo>
                    <a:lnTo>
                      <a:pt x="320040" y="2370948"/>
                    </a:lnTo>
                    <a:lnTo>
                      <a:pt x="296285" y="2375416"/>
                    </a:lnTo>
                    <a:cubicBezTo>
                      <a:pt x="252061" y="2381897"/>
                      <a:pt x="203438" y="2385481"/>
                      <a:pt x="152400" y="2385481"/>
                    </a:cubicBezTo>
                    <a:cubicBezTo>
                      <a:pt x="101362" y="2385481"/>
                      <a:pt x="52740" y="2381897"/>
                      <a:pt x="8515" y="2375416"/>
                    </a:cubicBezTo>
                    <a:lnTo>
                      <a:pt x="0" y="2373815"/>
                    </a:lnTo>
                    <a:lnTo>
                      <a:pt x="0" y="2373814"/>
                    </a:lnTo>
                    <a:lnTo>
                      <a:pt x="8515" y="2375415"/>
                    </a:lnTo>
                    <a:lnTo>
                      <a:pt x="171798" y="25449"/>
                    </a:lnTo>
                    <a:lnTo>
                      <a:pt x="171798" y="25450"/>
                    </a:lnTo>
                    <a:lnTo>
                      <a:pt x="737272" y="19018"/>
                    </a:lnTo>
                    <a:lnTo>
                      <a:pt x="1280159"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732AFB2D-6961-779A-4689-CFCAE21EC676}"/>
                  </a:ext>
                </a:extLst>
              </p:cNvPr>
              <p:cNvSpPr/>
              <p:nvPr/>
            </p:nvSpPr>
            <p:spPr>
              <a:xfrm>
                <a:off x="3339774" y="1456225"/>
                <a:ext cx="218766" cy="514369"/>
              </a:xfrm>
              <a:custGeom>
                <a:avLst/>
                <a:gdLst>
                  <a:gd name="connsiteX0" fmla="*/ 0 w 218766"/>
                  <a:gd name="connsiteY0" fmla="*/ 0 h 514369"/>
                  <a:gd name="connsiteX1" fmla="*/ 82201 w 218766"/>
                  <a:gd name="connsiteY1" fmla="*/ 29883 h 514369"/>
                  <a:gd name="connsiteX2" fmla="*/ 218766 w 218766"/>
                  <a:gd name="connsiteY2" fmla="*/ 58276 h 514369"/>
                  <a:gd name="connsiteX3" fmla="*/ 218766 w 218766"/>
                  <a:gd name="connsiteY3" fmla="*/ 514369 h 514369"/>
                  <a:gd name="connsiteX4" fmla="*/ 82201 w 218766"/>
                  <a:gd name="connsiteY4" fmla="*/ 485976 h 514369"/>
                  <a:gd name="connsiteX5" fmla="*/ 0 w 218766"/>
                  <a:gd name="connsiteY5" fmla="*/ 456093 h 51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66" h="514369">
                    <a:moveTo>
                      <a:pt x="0" y="0"/>
                    </a:moveTo>
                    <a:lnTo>
                      <a:pt x="82201" y="29883"/>
                    </a:lnTo>
                    <a:lnTo>
                      <a:pt x="218766" y="58276"/>
                    </a:lnTo>
                    <a:lnTo>
                      <a:pt x="218766" y="514369"/>
                    </a:lnTo>
                    <a:lnTo>
                      <a:pt x="82201" y="485976"/>
                    </a:lnTo>
                    <a:lnTo>
                      <a:pt x="0" y="45609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D7A2F31-A93F-4161-3E1E-CF07F208EF77}"/>
                  </a:ext>
                </a:extLst>
              </p:cNvPr>
              <p:cNvSpPr/>
              <p:nvPr/>
            </p:nvSpPr>
            <p:spPr>
              <a:xfrm>
                <a:off x="8223480" y="1506026"/>
                <a:ext cx="450742" cy="529962"/>
              </a:xfrm>
              <a:custGeom>
                <a:avLst/>
                <a:gdLst>
                  <a:gd name="connsiteX0" fmla="*/ 450742 w 450742"/>
                  <a:gd name="connsiteY0" fmla="*/ 0 h 529962"/>
                  <a:gd name="connsiteX1" fmla="*/ 450742 w 450742"/>
                  <a:gd name="connsiteY1" fmla="*/ 456093 h 529962"/>
                  <a:gd name="connsiteX2" fmla="*/ 278974 w 450742"/>
                  <a:gd name="connsiteY2" fmla="*/ 491805 h 529962"/>
                  <a:gd name="connsiteX3" fmla="*/ 0 w 450742"/>
                  <a:gd name="connsiteY3" fmla="*/ 529962 h 529962"/>
                  <a:gd name="connsiteX4" fmla="*/ 0 w 450742"/>
                  <a:gd name="connsiteY4" fmla="*/ 73869 h 529962"/>
                  <a:gd name="connsiteX5" fmla="*/ 278974 w 450742"/>
                  <a:gd name="connsiteY5" fmla="*/ 35712 h 52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742" h="529962">
                    <a:moveTo>
                      <a:pt x="450742" y="0"/>
                    </a:moveTo>
                    <a:lnTo>
                      <a:pt x="450742" y="456093"/>
                    </a:lnTo>
                    <a:lnTo>
                      <a:pt x="278974" y="491805"/>
                    </a:lnTo>
                    <a:lnTo>
                      <a:pt x="0" y="529962"/>
                    </a:lnTo>
                    <a:lnTo>
                      <a:pt x="0" y="73869"/>
                    </a:lnTo>
                    <a:lnTo>
                      <a:pt x="278974" y="35712"/>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74B4A58-B5AA-D15D-E6F9-E0023DD2BBA3}"/>
                  </a:ext>
                </a:extLst>
              </p:cNvPr>
              <p:cNvSpPr/>
              <p:nvPr/>
            </p:nvSpPr>
            <p:spPr>
              <a:xfrm>
                <a:off x="6115398" y="1660458"/>
                <a:ext cx="1108361" cy="481543"/>
              </a:xfrm>
              <a:custGeom>
                <a:avLst/>
                <a:gdLst>
                  <a:gd name="connsiteX0" fmla="*/ 1108361 w 1108361"/>
                  <a:gd name="connsiteY0" fmla="*/ 0 h 481543"/>
                  <a:gd name="connsiteX1" fmla="*/ 1108361 w 1108361"/>
                  <a:gd name="connsiteY1" fmla="*/ 456093 h 481543"/>
                  <a:gd name="connsiteX2" fmla="*/ 565474 w 1108361"/>
                  <a:gd name="connsiteY2" fmla="*/ 475111 h 481543"/>
                  <a:gd name="connsiteX3" fmla="*/ 0 w 1108361"/>
                  <a:gd name="connsiteY3" fmla="*/ 481543 h 481543"/>
                  <a:gd name="connsiteX4" fmla="*/ 0 w 1108361"/>
                  <a:gd name="connsiteY4" fmla="*/ 25450 h 481543"/>
                  <a:gd name="connsiteX5" fmla="*/ 565474 w 1108361"/>
                  <a:gd name="connsiteY5" fmla="*/ 19017 h 48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361" h="481543">
                    <a:moveTo>
                      <a:pt x="1108361" y="0"/>
                    </a:moveTo>
                    <a:lnTo>
                      <a:pt x="1108361" y="456093"/>
                    </a:lnTo>
                    <a:lnTo>
                      <a:pt x="565474" y="475111"/>
                    </a:lnTo>
                    <a:lnTo>
                      <a:pt x="0" y="481543"/>
                    </a:lnTo>
                    <a:lnTo>
                      <a:pt x="0" y="25450"/>
                    </a:lnTo>
                    <a:lnTo>
                      <a:pt x="565474" y="1901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Graphic 6" descr="Users">
              <a:extLst>
                <a:ext uri="{FF2B5EF4-FFF2-40B4-BE49-F238E27FC236}">
                  <a16:creationId xmlns:a16="http://schemas.microsoft.com/office/drawing/2014/main" id="{6BD754F2-1941-F754-ECBF-AFD5497158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92628" y="3193071"/>
              <a:ext cx="492090" cy="492090"/>
            </a:xfrm>
            <a:prstGeom prst="rect">
              <a:avLst/>
            </a:prstGeom>
          </p:spPr>
        </p:pic>
        <p:pic>
          <p:nvPicPr>
            <p:cNvPr id="8" name="Graphic 7" descr="Puzzle">
              <a:extLst>
                <a:ext uri="{FF2B5EF4-FFF2-40B4-BE49-F238E27FC236}">
                  <a16:creationId xmlns:a16="http://schemas.microsoft.com/office/drawing/2014/main" id="{820721C8-5B82-DD95-BB16-35F902B1ED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4819" y="3781544"/>
              <a:ext cx="492090" cy="492090"/>
            </a:xfrm>
            <a:prstGeom prst="rect">
              <a:avLst/>
            </a:prstGeom>
          </p:spPr>
        </p:pic>
        <p:pic>
          <p:nvPicPr>
            <p:cNvPr id="10" name="Graphic 9" descr="Rocket">
              <a:extLst>
                <a:ext uri="{FF2B5EF4-FFF2-40B4-BE49-F238E27FC236}">
                  <a16:creationId xmlns:a16="http://schemas.microsoft.com/office/drawing/2014/main" id="{1F63D586-7440-9A5D-D54A-F482795FA3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89898" y="2689790"/>
              <a:ext cx="492090" cy="492090"/>
            </a:xfrm>
            <a:prstGeom prst="rect">
              <a:avLst/>
            </a:prstGeom>
          </p:spPr>
        </p:pic>
      </p:grpSp>
      <p:sp>
        <p:nvSpPr>
          <p:cNvPr id="29" name="TextBox 28">
            <a:extLst>
              <a:ext uri="{FF2B5EF4-FFF2-40B4-BE49-F238E27FC236}">
                <a16:creationId xmlns:a16="http://schemas.microsoft.com/office/drawing/2014/main" id="{E4E1570C-A046-A982-F498-B597EBE95791}"/>
              </a:ext>
            </a:extLst>
          </p:cNvPr>
          <p:cNvSpPr txBox="1"/>
          <p:nvPr/>
        </p:nvSpPr>
        <p:spPr>
          <a:xfrm>
            <a:off x="3656889" y="2043416"/>
            <a:ext cx="2926080" cy="502958"/>
          </a:xfrm>
          <a:prstGeom prst="rect">
            <a:avLst/>
          </a:prstGeom>
          <a:noFill/>
        </p:spPr>
        <p:txBody>
          <a:bodyPr wrap="square" lIns="0" rIns="0" rtlCol="0" anchor="b">
            <a:spAutoFit/>
          </a:bodyPr>
          <a:lstStyle/>
          <a:p>
            <a:pPr algn="ctr">
              <a:lnSpc>
                <a:spcPct val="150000"/>
              </a:lnSpc>
            </a:pPr>
            <a:r>
              <a:rPr lang="en-US" sz="2000" dirty="0">
                <a:solidFill>
                  <a:schemeClr val="accent2">
                    <a:lumMod val="75000"/>
                  </a:schemeClr>
                </a:solidFill>
                <a:latin typeface="Comic Sans MS" panose="030F0702030302020204" pitchFamily="66" charset="0"/>
                <a:ea typeface="+mj-ea"/>
                <a:cs typeface="Arshia" panose="00000400000000000000" pitchFamily="2" charset="-78"/>
              </a:rPr>
              <a:t>Handling missing values</a:t>
            </a:r>
          </a:p>
        </p:txBody>
      </p:sp>
      <p:sp>
        <p:nvSpPr>
          <p:cNvPr id="30" name="TextBox 29">
            <a:extLst>
              <a:ext uri="{FF2B5EF4-FFF2-40B4-BE49-F238E27FC236}">
                <a16:creationId xmlns:a16="http://schemas.microsoft.com/office/drawing/2014/main" id="{B8E7B399-3E75-7378-4F2F-F41818C2C11E}"/>
              </a:ext>
            </a:extLst>
          </p:cNvPr>
          <p:cNvSpPr txBox="1"/>
          <p:nvPr/>
        </p:nvSpPr>
        <p:spPr>
          <a:xfrm>
            <a:off x="2314569" y="1575146"/>
            <a:ext cx="6986032" cy="502958"/>
          </a:xfrm>
          <a:prstGeom prst="rect">
            <a:avLst/>
          </a:prstGeom>
          <a:noFill/>
        </p:spPr>
        <p:txBody>
          <a:bodyPr wrap="square" lIns="0" rIns="0" rtlCol="0" anchor="b">
            <a:spAutoFit/>
          </a:bodyPr>
          <a:lstStyle/>
          <a:p>
            <a:pPr algn="ctr">
              <a:lnSpc>
                <a:spcPct val="150000"/>
              </a:lnSpc>
            </a:pPr>
            <a:r>
              <a:rPr lang="en-US" sz="2000" dirty="0">
                <a:solidFill>
                  <a:schemeClr val="accent1">
                    <a:lumMod val="50000"/>
                  </a:schemeClr>
                </a:solidFill>
                <a:latin typeface="Comic Sans MS" panose="030F0702030302020204" pitchFamily="66" charset="0"/>
                <a:ea typeface="+mj-ea"/>
                <a:cs typeface="Arshia" panose="00000400000000000000" pitchFamily="2" charset="-78"/>
              </a:rPr>
              <a:t>Dealing with class imbalance</a:t>
            </a:r>
          </a:p>
        </p:txBody>
      </p:sp>
      <p:sp>
        <p:nvSpPr>
          <p:cNvPr id="31" name="TextBox 30">
            <a:extLst>
              <a:ext uri="{FF2B5EF4-FFF2-40B4-BE49-F238E27FC236}">
                <a16:creationId xmlns:a16="http://schemas.microsoft.com/office/drawing/2014/main" id="{BFC1B36D-411E-1ADC-C7AC-959DEAE0A2CA}"/>
              </a:ext>
            </a:extLst>
          </p:cNvPr>
          <p:cNvSpPr txBox="1"/>
          <p:nvPr/>
        </p:nvSpPr>
        <p:spPr>
          <a:xfrm>
            <a:off x="1831850" y="2492461"/>
            <a:ext cx="6986032" cy="502958"/>
          </a:xfrm>
          <a:prstGeom prst="rect">
            <a:avLst/>
          </a:prstGeom>
          <a:noFill/>
        </p:spPr>
        <p:txBody>
          <a:bodyPr wrap="square" lIns="0" rIns="0" rtlCol="0" anchor="b">
            <a:spAutoFit/>
          </a:bodyPr>
          <a:lstStyle/>
          <a:p>
            <a:pPr algn="ctr">
              <a:lnSpc>
                <a:spcPct val="150000"/>
              </a:lnSpc>
            </a:pPr>
            <a:r>
              <a:rPr lang="en-US" sz="2000" dirty="0">
                <a:solidFill>
                  <a:schemeClr val="accent6">
                    <a:lumMod val="75000"/>
                  </a:schemeClr>
                </a:solidFill>
                <a:latin typeface="Comic Sans MS" panose="030F0702030302020204" pitchFamily="66" charset="0"/>
                <a:ea typeface="+mj-ea"/>
                <a:cs typeface="Arshia" panose="00000400000000000000" pitchFamily="2" charset="-78"/>
              </a:rPr>
              <a:t>Dealing with categorical features</a:t>
            </a:r>
          </a:p>
        </p:txBody>
      </p:sp>
    </p:spTree>
    <p:extLst>
      <p:ext uri="{BB962C8B-B14F-4D97-AF65-F5344CB8AC3E}">
        <p14:creationId xmlns:p14="http://schemas.microsoft.com/office/powerpoint/2010/main" val="122002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152400" y="-11265"/>
            <a:ext cx="12039600" cy="935038"/>
          </a:xfrm>
        </p:spPr>
        <p:txBody>
          <a:bodyPr>
            <a:normAutofit/>
          </a:bodyPr>
          <a:lstStyle/>
          <a:p>
            <a:pPr algn="ctr"/>
            <a:r>
              <a:rPr lang="en-US" sz="2800" b="1" dirty="0">
                <a:latin typeface="Comic Sans MS" panose="030F0702030302020204" pitchFamily="66" charset="0"/>
                <a:cs typeface="Arshia" panose="00000400000000000000" pitchFamily="2" charset="-78"/>
              </a:rPr>
              <a:t>Supervised Learning: </a:t>
            </a:r>
            <a:br>
              <a:rPr lang="en-US" sz="2800" b="1" dirty="0">
                <a:latin typeface="Comic Sans MS" panose="030F0702030302020204" pitchFamily="66" charset="0"/>
                <a:cs typeface="Arshia" panose="00000400000000000000" pitchFamily="2" charset="-78"/>
              </a:rPr>
            </a:br>
            <a:r>
              <a:rPr lang="en-US" sz="2800" b="1" dirty="0">
                <a:latin typeface="Comic Sans MS" panose="030F0702030302020204" pitchFamily="66" charset="0"/>
                <a:cs typeface="Arshia" panose="00000400000000000000" pitchFamily="2" charset="-78"/>
              </a:rPr>
              <a:t>Decision Tree classification</a:t>
            </a:r>
          </a:p>
        </p:txBody>
      </p:sp>
      <p:sp>
        <p:nvSpPr>
          <p:cNvPr id="155" name="TextBox 154">
            <a:extLst>
              <a:ext uri="{FF2B5EF4-FFF2-40B4-BE49-F238E27FC236}">
                <a16:creationId xmlns:a16="http://schemas.microsoft.com/office/drawing/2014/main" id="{249C6F6B-9B4D-416F-FCB2-869FDEC84F65}"/>
              </a:ext>
            </a:extLst>
          </p:cNvPr>
          <p:cNvSpPr txBox="1"/>
          <p:nvPr/>
        </p:nvSpPr>
        <p:spPr>
          <a:xfrm>
            <a:off x="3193834" y="2014340"/>
            <a:ext cx="6261467" cy="400110"/>
          </a:xfrm>
          <a:prstGeom prst="rect">
            <a:avLst/>
          </a:prstGeom>
          <a:noFill/>
        </p:spPr>
        <p:txBody>
          <a:bodyPr wrap="square" lIns="0" rIns="0" rtlCol="0" anchor="b">
            <a:spAutoFit/>
          </a:bodyPr>
          <a:lstStyle/>
          <a:p>
            <a:endParaRPr lang="en-US" sz="2000" b="1" noProof="1">
              <a:solidFill>
                <a:srgbClr val="863D0C"/>
              </a:solidFill>
              <a:latin typeface="Comic Sans MS" panose="030F0702030302020204" pitchFamily="66" charset="0"/>
            </a:endParaRPr>
          </a:p>
        </p:txBody>
      </p:sp>
      <p:sp>
        <p:nvSpPr>
          <p:cNvPr id="161" name="TextBox 160">
            <a:extLst>
              <a:ext uri="{FF2B5EF4-FFF2-40B4-BE49-F238E27FC236}">
                <a16:creationId xmlns:a16="http://schemas.microsoft.com/office/drawing/2014/main" id="{A83652B0-8051-A58D-0AA3-DA3B2EB8AC65}"/>
              </a:ext>
            </a:extLst>
          </p:cNvPr>
          <p:cNvSpPr txBox="1"/>
          <p:nvPr/>
        </p:nvSpPr>
        <p:spPr>
          <a:xfrm>
            <a:off x="3383421" y="1574979"/>
            <a:ext cx="5425157" cy="400110"/>
          </a:xfrm>
          <a:prstGeom prst="rect">
            <a:avLst/>
          </a:prstGeom>
          <a:noFill/>
        </p:spPr>
        <p:txBody>
          <a:bodyPr wrap="square" lIns="0" rIns="0" rtlCol="0" anchor="b">
            <a:spAutoFit/>
          </a:bodyPr>
          <a:lstStyle/>
          <a:p>
            <a:endParaRPr lang="en-US" sz="2000" b="1" noProof="1">
              <a:solidFill>
                <a:schemeClr val="accent1">
                  <a:lumMod val="50000"/>
                </a:schemeClr>
              </a:solidFill>
              <a:latin typeface="Comic Sans MS" panose="030F0702030302020204" pitchFamily="66" charset="0"/>
            </a:endParaRPr>
          </a:p>
        </p:txBody>
      </p:sp>
      <p:pic>
        <p:nvPicPr>
          <p:cNvPr id="4" name="Picture 3" descr="A picture containing text, screenshot, diagram, rectangle&#10;&#10;Description automatically generated">
            <a:extLst>
              <a:ext uri="{FF2B5EF4-FFF2-40B4-BE49-F238E27FC236}">
                <a16:creationId xmlns:a16="http://schemas.microsoft.com/office/drawing/2014/main" id="{5189B0FB-4DE9-0E34-AE11-049D3C014445}"/>
              </a:ext>
            </a:extLst>
          </p:cNvPr>
          <p:cNvPicPr>
            <a:picLocks noChangeAspect="1"/>
          </p:cNvPicPr>
          <p:nvPr/>
        </p:nvPicPr>
        <p:blipFill>
          <a:blip r:embed="rId3"/>
          <a:stretch>
            <a:fillRect/>
          </a:stretch>
        </p:blipFill>
        <p:spPr>
          <a:xfrm>
            <a:off x="7545272" y="2626295"/>
            <a:ext cx="3820058" cy="3743847"/>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E1781338-8B09-7487-4475-7359BF3BEBB3}"/>
              </a:ext>
            </a:extLst>
          </p:cNvPr>
          <p:cNvPicPr>
            <a:picLocks noChangeAspect="1"/>
          </p:cNvPicPr>
          <p:nvPr/>
        </p:nvPicPr>
        <p:blipFill>
          <a:blip r:embed="rId4"/>
          <a:stretch>
            <a:fillRect/>
          </a:stretch>
        </p:blipFill>
        <p:spPr>
          <a:xfrm>
            <a:off x="3383421" y="1033128"/>
            <a:ext cx="4239217" cy="1962424"/>
          </a:xfrm>
          <a:prstGeom prst="rect">
            <a:avLst/>
          </a:prstGeom>
        </p:spPr>
      </p:pic>
      <p:pic>
        <p:nvPicPr>
          <p:cNvPr id="11" name="Picture 10" descr="A picture containing text, diagram, screenshot&#10;&#10;Description automatically generated">
            <a:extLst>
              <a:ext uri="{FF2B5EF4-FFF2-40B4-BE49-F238E27FC236}">
                <a16:creationId xmlns:a16="http://schemas.microsoft.com/office/drawing/2014/main" id="{6BC5911A-8EA3-D43C-B01B-64555ED16E54}"/>
              </a:ext>
            </a:extLst>
          </p:cNvPr>
          <p:cNvPicPr>
            <a:picLocks noChangeAspect="1"/>
          </p:cNvPicPr>
          <p:nvPr/>
        </p:nvPicPr>
        <p:blipFill>
          <a:blip r:embed="rId5"/>
          <a:stretch>
            <a:fillRect/>
          </a:stretch>
        </p:blipFill>
        <p:spPr>
          <a:xfrm>
            <a:off x="2373403" y="2812174"/>
            <a:ext cx="4258269" cy="3419952"/>
          </a:xfrm>
          <a:prstGeom prst="rect">
            <a:avLst/>
          </a:prstGeom>
        </p:spPr>
      </p:pic>
    </p:spTree>
    <p:extLst>
      <p:ext uri="{BB962C8B-B14F-4D97-AF65-F5344CB8AC3E}">
        <p14:creationId xmlns:p14="http://schemas.microsoft.com/office/powerpoint/2010/main" val="337343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26EB54-919B-40DC-4778-214B2A100BA3}"/>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4C3CB608-F8EB-1E97-A104-6D41A583A31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3D5B520-F621-71A5-6C04-D1ABA40DF889}"/>
              </a:ext>
            </a:extLst>
          </p:cNvPr>
          <p:cNvSpPr>
            <a:spLocks noGrp="1"/>
          </p:cNvSpPr>
          <p:nvPr>
            <p:ph type="sldNum" sz="quarter" idx="12"/>
          </p:nvPr>
        </p:nvSpPr>
        <p:spPr/>
        <p:txBody>
          <a:bodyPr/>
          <a:lstStyle/>
          <a:p>
            <a:fld id="{672B7600-67E3-4D97-B453-880E2742B982}" type="slidenum">
              <a:rPr lang="en-US" smtClean="0"/>
              <a:t>7</a:t>
            </a:fld>
            <a:endParaRPr lang="en-US"/>
          </a:p>
        </p:txBody>
      </p:sp>
      <p:sp>
        <p:nvSpPr>
          <p:cNvPr id="18" name="Title 1">
            <a:extLst>
              <a:ext uri="{FF2B5EF4-FFF2-40B4-BE49-F238E27FC236}">
                <a16:creationId xmlns:a16="http://schemas.microsoft.com/office/drawing/2014/main" id="{DFD539D6-0FD1-F9C2-2493-2768655B47D0}"/>
              </a:ext>
            </a:extLst>
          </p:cNvPr>
          <p:cNvSpPr>
            <a:spLocks noGrp="1"/>
          </p:cNvSpPr>
          <p:nvPr>
            <p:ph type="title"/>
          </p:nvPr>
        </p:nvSpPr>
        <p:spPr>
          <a:xfrm>
            <a:off x="838200" y="365125"/>
            <a:ext cx="6919913" cy="1325563"/>
          </a:xfrm>
        </p:spPr>
        <p:txBody>
          <a:bodyPr>
            <a:normAutofit/>
          </a:bodyPr>
          <a:lstStyle/>
          <a:p>
            <a:pPr algn="ctr"/>
            <a:r>
              <a:rPr lang="en-GB" sz="2800" b="1" i="0" dirty="0">
                <a:effectLst/>
                <a:latin typeface="Comic Sans MS" panose="030F0902030302020204" pitchFamily="66" charset="0"/>
              </a:rPr>
              <a:t>semi-supervised learning </a:t>
            </a:r>
            <a:br>
              <a:rPr lang="en-GB" sz="2800" b="1" i="0" dirty="0">
                <a:effectLst/>
                <a:latin typeface="Comic Sans MS" panose="030F0902030302020204" pitchFamily="66" charset="0"/>
              </a:rPr>
            </a:br>
            <a:r>
              <a:rPr lang="en-GB" sz="2800" b="1" i="0" dirty="0">
                <a:effectLst/>
                <a:latin typeface="Comic Sans MS" panose="030F0902030302020204" pitchFamily="66" charset="0"/>
              </a:rPr>
              <a:t>using a decision tree classifier</a:t>
            </a:r>
            <a:endParaRPr lang="en-NO" sz="2800" dirty="0">
              <a:latin typeface="Comic Sans MS" panose="030F0902030302020204" pitchFamily="66" charset="0"/>
            </a:endParaRPr>
          </a:p>
        </p:txBody>
      </p:sp>
      <p:sp>
        <p:nvSpPr>
          <p:cNvPr id="20" name="Date Placeholder 3">
            <a:extLst>
              <a:ext uri="{FF2B5EF4-FFF2-40B4-BE49-F238E27FC236}">
                <a16:creationId xmlns:a16="http://schemas.microsoft.com/office/drawing/2014/main" id="{C2FACD1F-3431-CE9C-C106-8C5A83F331DC}"/>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Date</a:t>
            </a:r>
          </a:p>
        </p:txBody>
      </p:sp>
      <p:sp>
        <p:nvSpPr>
          <p:cNvPr id="21" name="Footer Placeholder 4">
            <a:extLst>
              <a:ext uri="{FF2B5EF4-FFF2-40B4-BE49-F238E27FC236}">
                <a16:creationId xmlns:a16="http://schemas.microsoft.com/office/drawing/2014/main" id="{0DB02C78-EE13-A52D-AD9D-7AEA16FFA7E0}"/>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Your Footer Here</a:t>
            </a:r>
          </a:p>
        </p:txBody>
      </p:sp>
      <p:sp>
        <p:nvSpPr>
          <p:cNvPr id="22" name="Slide Number Placeholder 5">
            <a:extLst>
              <a:ext uri="{FF2B5EF4-FFF2-40B4-BE49-F238E27FC236}">
                <a16:creationId xmlns:a16="http://schemas.microsoft.com/office/drawing/2014/main" id="{93A6EE55-0B10-53F4-B5A1-3B69A4ECA01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2B7600-67E3-4D97-B453-880E2742B982}" type="slidenum">
              <a:rPr lang="en-US" smtClean="0"/>
              <a:pPr/>
              <a:t>7</a:t>
            </a:fld>
            <a:endParaRPr lang="en-US"/>
          </a:p>
        </p:txBody>
      </p:sp>
      <p:graphicFrame>
        <p:nvGraphicFramePr>
          <p:cNvPr id="23" name="Diagram 22">
            <a:extLst>
              <a:ext uri="{FF2B5EF4-FFF2-40B4-BE49-F238E27FC236}">
                <a16:creationId xmlns:a16="http://schemas.microsoft.com/office/drawing/2014/main" id="{B14A30D4-8DF9-6941-1470-281C25499E18}"/>
              </a:ext>
            </a:extLst>
          </p:cNvPr>
          <p:cNvGraphicFramePr/>
          <p:nvPr>
            <p:extLst>
              <p:ext uri="{D42A27DB-BD31-4B8C-83A1-F6EECF244321}">
                <p14:modId xmlns:p14="http://schemas.microsoft.com/office/powerpoint/2010/main" val="2285841152"/>
              </p:ext>
            </p:extLst>
          </p:nvPr>
        </p:nvGraphicFramePr>
        <p:xfrm>
          <a:off x="1040606" y="1687393"/>
          <a:ext cx="6515100" cy="4802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a:extLst>
              <a:ext uri="{FF2B5EF4-FFF2-40B4-BE49-F238E27FC236}">
                <a16:creationId xmlns:a16="http://schemas.microsoft.com/office/drawing/2014/main" id="{93E7C6E9-23DE-5FF6-35E8-0387473C7F88}"/>
              </a:ext>
            </a:extLst>
          </p:cNvPr>
          <p:cNvSpPr txBox="1"/>
          <p:nvPr/>
        </p:nvSpPr>
        <p:spPr>
          <a:xfrm>
            <a:off x="2051539" y="5326888"/>
            <a:ext cx="1283677" cy="938719"/>
          </a:xfrm>
          <a:prstGeom prst="rect">
            <a:avLst/>
          </a:prstGeom>
          <a:noFill/>
        </p:spPr>
        <p:txBody>
          <a:bodyPr wrap="square" rtlCol="0">
            <a:spAutoFit/>
          </a:bodyPr>
          <a:lstStyle/>
          <a:p>
            <a:pPr algn="ctr"/>
            <a:r>
              <a:rPr lang="en-GB" sz="1100" b="0" i="0" dirty="0">
                <a:solidFill>
                  <a:srgbClr val="D1D5DB"/>
                </a:solidFill>
                <a:effectLst/>
                <a:latin typeface="Comic Sans MS" panose="030F0902030302020204" pitchFamily="66" charset="0"/>
              </a:rPr>
              <a:t>Appending Features to </a:t>
            </a:r>
            <a:r>
              <a:rPr lang="en-GB" sz="1100" b="0" i="0" dirty="0" err="1">
                <a:solidFill>
                  <a:srgbClr val="D1D5DB"/>
                </a:solidFill>
                <a:effectLst/>
                <a:latin typeface="Comic Sans MS" panose="030F0902030302020204" pitchFamily="66" charset="0"/>
              </a:rPr>
              <a:t>X_labeled</a:t>
            </a:r>
            <a:endParaRPr lang="en-GB" sz="1100" b="0" i="0" dirty="0">
              <a:solidFill>
                <a:srgbClr val="D1D5DB"/>
              </a:solidFill>
              <a:effectLst/>
              <a:latin typeface="Comic Sans MS" panose="030F0902030302020204" pitchFamily="66" charset="0"/>
            </a:endParaRPr>
          </a:p>
          <a:p>
            <a:pPr algn="ctr"/>
            <a:br>
              <a:rPr lang="en-GB" sz="1100" dirty="0">
                <a:latin typeface="Comic Sans MS" panose="030F0902030302020204" pitchFamily="66" charset="0"/>
              </a:rPr>
            </a:br>
            <a:endParaRPr lang="en-NO" sz="1100" dirty="0">
              <a:latin typeface="Comic Sans MS" panose="030F0902030302020204" pitchFamily="66" charset="0"/>
            </a:endParaRPr>
          </a:p>
        </p:txBody>
      </p:sp>
      <p:sp>
        <p:nvSpPr>
          <p:cNvPr id="25" name="TextBox 24">
            <a:extLst>
              <a:ext uri="{FF2B5EF4-FFF2-40B4-BE49-F238E27FC236}">
                <a16:creationId xmlns:a16="http://schemas.microsoft.com/office/drawing/2014/main" id="{64F09167-802B-B9C0-BFFF-176322CD2B18}"/>
              </a:ext>
            </a:extLst>
          </p:cNvPr>
          <p:cNvSpPr txBox="1"/>
          <p:nvPr/>
        </p:nvSpPr>
        <p:spPr>
          <a:xfrm>
            <a:off x="1655885" y="3904372"/>
            <a:ext cx="1283676" cy="861774"/>
          </a:xfrm>
          <a:prstGeom prst="rect">
            <a:avLst/>
          </a:prstGeom>
          <a:noFill/>
        </p:spPr>
        <p:txBody>
          <a:bodyPr wrap="square" rtlCol="0">
            <a:spAutoFit/>
          </a:bodyPr>
          <a:lstStyle/>
          <a:p>
            <a:pPr algn="l"/>
            <a:r>
              <a:rPr lang="en-GB" sz="1000" b="0" i="0" dirty="0">
                <a:solidFill>
                  <a:srgbClr val="D1D5DB"/>
                </a:solidFill>
                <a:effectLst/>
                <a:latin typeface="Comic Sans MS" panose="030F0902030302020204" pitchFamily="66" charset="0"/>
              </a:rPr>
              <a:t>Calculating Accuracy of Combined Dataset</a:t>
            </a:r>
          </a:p>
          <a:p>
            <a:br>
              <a:rPr lang="en-GB" sz="1000" dirty="0">
                <a:latin typeface="Comic Sans MS" panose="030F0902030302020204" pitchFamily="66" charset="0"/>
              </a:rPr>
            </a:br>
            <a:endParaRPr lang="en-NO" sz="1000" dirty="0">
              <a:latin typeface="Comic Sans MS" panose="030F0902030302020204" pitchFamily="66" charset="0"/>
            </a:endParaRPr>
          </a:p>
        </p:txBody>
      </p:sp>
      <p:sp>
        <p:nvSpPr>
          <p:cNvPr id="26" name="TextBox 25">
            <a:extLst>
              <a:ext uri="{FF2B5EF4-FFF2-40B4-BE49-F238E27FC236}">
                <a16:creationId xmlns:a16="http://schemas.microsoft.com/office/drawing/2014/main" id="{40A82751-69E2-5E86-5F9C-6FF67D350590}"/>
              </a:ext>
            </a:extLst>
          </p:cNvPr>
          <p:cNvSpPr txBox="1"/>
          <p:nvPr/>
        </p:nvSpPr>
        <p:spPr>
          <a:xfrm>
            <a:off x="2209800" y="2397936"/>
            <a:ext cx="1283677" cy="1015663"/>
          </a:xfrm>
          <a:prstGeom prst="rect">
            <a:avLst/>
          </a:prstGeom>
          <a:noFill/>
        </p:spPr>
        <p:txBody>
          <a:bodyPr wrap="square" rtlCol="0">
            <a:spAutoFit/>
          </a:bodyPr>
          <a:lstStyle/>
          <a:p>
            <a:pPr algn="l"/>
            <a:r>
              <a:rPr lang="en-GB" sz="1000" b="0" i="0" dirty="0">
                <a:solidFill>
                  <a:schemeClr val="bg1"/>
                </a:solidFill>
                <a:effectLst/>
                <a:latin typeface="Comic Sans MS" panose="030F0902030302020204" pitchFamily="66" charset="0"/>
              </a:rPr>
              <a:t>Removing Predicted Samples for Next Iteration</a:t>
            </a:r>
          </a:p>
          <a:p>
            <a:br>
              <a:rPr lang="en-GB" sz="1000" dirty="0">
                <a:solidFill>
                  <a:schemeClr val="bg1"/>
                </a:solidFill>
                <a:latin typeface="Comic Sans MS" panose="030F0902030302020204" pitchFamily="66" charset="0"/>
              </a:rPr>
            </a:br>
            <a:endParaRPr lang="en-NO" sz="1000" dirty="0">
              <a:solidFill>
                <a:schemeClr val="bg1"/>
              </a:solidFill>
              <a:latin typeface="Comic Sans MS" panose="030F0902030302020204" pitchFamily="66" charset="0"/>
            </a:endParaRPr>
          </a:p>
        </p:txBody>
      </p:sp>
      <p:pic>
        <p:nvPicPr>
          <p:cNvPr id="3" name="Picture 2" descr="A picture containing text, screenshot, font, number&#10;&#10;Description automatically generated">
            <a:extLst>
              <a:ext uri="{FF2B5EF4-FFF2-40B4-BE49-F238E27FC236}">
                <a16:creationId xmlns:a16="http://schemas.microsoft.com/office/drawing/2014/main" id="{9C42F043-ED42-F98B-F2F4-EB0DDF9AD3EB}"/>
              </a:ext>
            </a:extLst>
          </p:cNvPr>
          <p:cNvPicPr>
            <a:picLocks noChangeAspect="1"/>
          </p:cNvPicPr>
          <p:nvPr/>
        </p:nvPicPr>
        <p:blipFill>
          <a:blip r:embed="rId8"/>
          <a:stretch>
            <a:fillRect/>
          </a:stretch>
        </p:blipFill>
        <p:spPr>
          <a:xfrm>
            <a:off x="7362268" y="1687393"/>
            <a:ext cx="3991532" cy="1857634"/>
          </a:xfrm>
          <a:prstGeom prst="rect">
            <a:avLst/>
          </a:prstGeom>
        </p:spPr>
      </p:pic>
      <p:pic>
        <p:nvPicPr>
          <p:cNvPr id="8" name="Picture 7" descr="A picture containing text, screenshot, diagram, number&#10;&#10;Description automatically generated">
            <a:extLst>
              <a:ext uri="{FF2B5EF4-FFF2-40B4-BE49-F238E27FC236}">
                <a16:creationId xmlns:a16="http://schemas.microsoft.com/office/drawing/2014/main" id="{65C9604C-1448-E549-6E3B-3EBA3178787C}"/>
              </a:ext>
            </a:extLst>
          </p:cNvPr>
          <p:cNvPicPr>
            <a:picLocks noChangeAspect="1"/>
          </p:cNvPicPr>
          <p:nvPr/>
        </p:nvPicPr>
        <p:blipFill>
          <a:blip r:embed="rId9"/>
          <a:stretch>
            <a:fillRect/>
          </a:stretch>
        </p:blipFill>
        <p:spPr>
          <a:xfrm>
            <a:off x="6190976" y="2905767"/>
            <a:ext cx="3924848" cy="3781953"/>
          </a:xfrm>
          <a:prstGeom prst="rect">
            <a:avLst/>
          </a:prstGeom>
        </p:spPr>
      </p:pic>
      <p:pic>
        <p:nvPicPr>
          <p:cNvPr id="10" name="Picture 9" descr="A picture containing text, font, diagram&#10;&#10;Description automatically generated">
            <a:extLst>
              <a:ext uri="{FF2B5EF4-FFF2-40B4-BE49-F238E27FC236}">
                <a16:creationId xmlns:a16="http://schemas.microsoft.com/office/drawing/2014/main" id="{E6BB49DB-A942-A1C8-96C4-20B49042FBFB}"/>
              </a:ext>
            </a:extLst>
          </p:cNvPr>
          <p:cNvPicPr>
            <a:picLocks noChangeAspect="1"/>
          </p:cNvPicPr>
          <p:nvPr/>
        </p:nvPicPr>
        <p:blipFill>
          <a:blip r:embed="rId10"/>
          <a:stretch>
            <a:fillRect/>
          </a:stretch>
        </p:blipFill>
        <p:spPr>
          <a:xfrm>
            <a:off x="2262466" y="1243652"/>
            <a:ext cx="4153480" cy="3419952"/>
          </a:xfrm>
          <a:prstGeom prst="rect">
            <a:avLst/>
          </a:prstGeom>
        </p:spPr>
      </p:pic>
    </p:spTree>
    <p:extLst>
      <p:ext uri="{BB962C8B-B14F-4D97-AF65-F5344CB8AC3E}">
        <p14:creationId xmlns:p14="http://schemas.microsoft.com/office/powerpoint/2010/main" val="77563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53b21ef07d_0_0"/>
          <p:cNvSpPr txBox="1">
            <a:spLocks noGrp="1"/>
          </p:cNvSpPr>
          <p:nvPr>
            <p:ph type="title"/>
          </p:nvPr>
        </p:nvSpPr>
        <p:spPr>
          <a:xfrm>
            <a:off x="152400" y="277272"/>
            <a:ext cx="12039600" cy="13335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Comic Sans MS"/>
              <a:buNone/>
            </a:pPr>
            <a:r>
              <a:rPr lang="en-US" sz="2800" b="1">
                <a:latin typeface="Comic Sans MS"/>
                <a:ea typeface="Comic Sans MS"/>
                <a:cs typeface="Comic Sans MS"/>
                <a:sym typeface="Comic Sans MS"/>
              </a:rPr>
              <a:t>Supervised Learning: </a:t>
            </a:r>
            <a:br>
              <a:rPr lang="en-US" sz="2800" b="1">
                <a:latin typeface="Comic Sans MS"/>
                <a:ea typeface="Comic Sans MS"/>
                <a:cs typeface="Comic Sans MS"/>
                <a:sym typeface="Comic Sans MS"/>
              </a:rPr>
            </a:br>
            <a:r>
              <a:rPr lang="en-US" sz="2300" b="1">
                <a:latin typeface="Comic Sans MS"/>
                <a:ea typeface="Comic Sans MS"/>
                <a:cs typeface="Comic Sans MS"/>
                <a:sym typeface="Comic Sans MS"/>
              </a:rPr>
              <a:t>Classification with a deep learning model</a:t>
            </a:r>
            <a:endParaRPr sz="2300" b="1">
              <a:latin typeface="Comic Sans MS"/>
              <a:ea typeface="Comic Sans MS"/>
              <a:cs typeface="Comic Sans MS"/>
              <a:sym typeface="Comic Sans MS"/>
            </a:endParaRPr>
          </a:p>
          <a:p>
            <a:pPr marL="0" lvl="0" indent="0" algn="ctr" rtl="0">
              <a:lnSpc>
                <a:spcPct val="90000"/>
              </a:lnSpc>
              <a:spcBef>
                <a:spcPts val="0"/>
              </a:spcBef>
              <a:spcAft>
                <a:spcPts val="0"/>
              </a:spcAft>
              <a:buClr>
                <a:schemeClr val="dk1"/>
              </a:buClr>
              <a:buSzPts val="2800"/>
              <a:buFont typeface="Comic Sans MS"/>
              <a:buNone/>
            </a:pPr>
            <a:endParaRPr sz="2800" b="1">
              <a:latin typeface="Comic Sans MS"/>
              <a:ea typeface="Comic Sans MS"/>
              <a:cs typeface="Comic Sans MS"/>
              <a:sym typeface="Comic Sans MS"/>
            </a:endParaRPr>
          </a:p>
        </p:txBody>
      </p:sp>
      <p:sp>
        <p:nvSpPr>
          <p:cNvPr id="331" name="Google Shape;331;g253b21ef07d_0_0"/>
          <p:cNvSpPr/>
          <p:nvPr/>
        </p:nvSpPr>
        <p:spPr>
          <a:xfrm flipH="1">
            <a:off x="152400" y="759375"/>
            <a:ext cx="5893776" cy="3544290"/>
          </a:xfrm>
          <a:custGeom>
            <a:avLst/>
            <a:gdLst/>
            <a:ahLst/>
            <a:cxnLst/>
            <a:rect l="l" t="t" r="r" b="b"/>
            <a:pathLst>
              <a:path w="21600" h="21600" extrusionOk="0">
                <a:moveTo>
                  <a:pt x="21600" y="11798"/>
                </a:moveTo>
                <a:cubicBezTo>
                  <a:pt x="21600" y="12737"/>
                  <a:pt x="21047" y="13496"/>
                  <a:pt x="20364" y="13496"/>
                </a:cubicBezTo>
                <a:cubicBezTo>
                  <a:pt x="20364" y="13496"/>
                  <a:pt x="20364" y="13496"/>
                  <a:pt x="20364" y="13496"/>
                </a:cubicBezTo>
                <a:cubicBezTo>
                  <a:pt x="20364" y="13571"/>
                  <a:pt x="20364" y="13645"/>
                  <a:pt x="20364" y="13735"/>
                </a:cubicBezTo>
                <a:cubicBezTo>
                  <a:pt x="20364" y="16446"/>
                  <a:pt x="18760" y="18650"/>
                  <a:pt x="16788" y="18650"/>
                </a:cubicBezTo>
                <a:cubicBezTo>
                  <a:pt x="15780" y="18650"/>
                  <a:pt x="14859" y="18070"/>
                  <a:pt x="14209" y="17131"/>
                </a:cubicBezTo>
                <a:cubicBezTo>
                  <a:pt x="13461" y="19738"/>
                  <a:pt x="11607" y="21600"/>
                  <a:pt x="9440" y="21600"/>
                </a:cubicBezTo>
                <a:cubicBezTo>
                  <a:pt x="7543" y="21600"/>
                  <a:pt x="5885" y="20185"/>
                  <a:pt x="5007" y="18084"/>
                </a:cubicBezTo>
                <a:cubicBezTo>
                  <a:pt x="4888" y="18204"/>
                  <a:pt x="4758" y="18263"/>
                  <a:pt x="4595" y="18263"/>
                </a:cubicBezTo>
                <a:cubicBezTo>
                  <a:pt x="4216" y="18263"/>
                  <a:pt x="3902" y="17831"/>
                  <a:pt x="3902" y="17310"/>
                </a:cubicBezTo>
                <a:cubicBezTo>
                  <a:pt x="3902" y="16833"/>
                  <a:pt x="4151" y="16446"/>
                  <a:pt x="4487" y="16371"/>
                </a:cubicBezTo>
                <a:cubicBezTo>
                  <a:pt x="4379" y="15790"/>
                  <a:pt x="4313" y="15180"/>
                  <a:pt x="4313" y="14554"/>
                </a:cubicBezTo>
                <a:cubicBezTo>
                  <a:pt x="4313" y="14405"/>
                  <a:pt x="4313" y="14256"/>
                  <a:pt x="4324" y="14092"/>
                </a:cubicBezTo>
                <a:cubicBezTo>
                  <a:pt x="3956" y="14301"/>
                  <a:pt x="3555" y="14420"/>
                  <a:pt x="3132" y="14420"/>
                </a:cubicBezTo>
                <a:cubicBezTo>
                  <a:pt x="1409" y="14420"/>
                  <a:pt x="0" y="12483"/>
                  <a:pt x="0" y="10115"/>
                </a:cubicBezTo>
                <a:cubicBezTo>
                  <a:pt x="0" y="7746"/>
                  <a:pt x="1409" y="5810"/>
                  <a:pt x="3132" y="5810"/>
                </a:cubicBezTo>
                <a:cubicBezTo>
                  <a:pt x="4606" y="5810"/>
                  <a:pt x="5852" y="7225"/>
                  <a:pt x="6178" y="9117"/>
                </a:cubicBezTo>
                <a:cubicBezTo>
                  <a:pt x="7066" y="8104"/>
                  <a:pt x="8204" y="7508"/>
                  <a:pt x="9440" y="7508"/>
                </a:cubicBezTo>
                <a:cubicBezTo>
                  <a:pt x="9711" y="7508"/>
                  <a:pt x="9982" y="7538"/>
                  <a:pt x="10242" y="7597"/>
                </a:cubicBezTo>
                <a:cubicBezTo>
                  <a:pt x="10090" y="7016"/>
                  <a:pt x="10014" y="6391"/>
                  <a:pt x="10014" y="5735"/>
                </a:cubicBezTo>
                <a:cubicBezTo>
                  <a:pt x="10014" y="5348"/>
                  <a:pt x="10047" y="4961"/>
                  <a:pt x="10101" y="4603"/>
                </a:cubicBezTo>
                <a:cubicBezTo>
                  <a:pt x="9765" y="4543"/>
                  <a:pt x="9494" y="4141"/>
                  <a:pt x="9494" y="3665"/>
                </a:cubicBezTo>
                <a:cubicBezTo>
                  <a:pt x="9494" y="3143"/>
                  <a:pt x="9808" y="2711"/>
                  <a:pt x="10188" y="2711"/>
                </a:cubicBezTo>
                <a:cubicBezTo>
                  <a:pt x="10329" y="2711"/>
                  <a:pt x="10469" y="2771"/>
                  <a:pt x="10578" y="2875"/>
                </a:cubicBezTo>
                <a:cubicBezTo>
                  <a:pt x="11304" y="1162"/>
                  <a:pt x="12648" y="0"/>
                  <a:pt x="14187" y="0"/>
                </a:cubicBezTo>
                <a:cubicBezTo>
                  <a:pt x="16484" y="0"/>
                  <a:pt x="18359" y="2577"/>
                  <a:pt x="18359" y="5735"/>
                </a:cubicBezTo>
                <a:cubicBezTo>
                  <a:pt x="18359" y="6927"/>
                  <a:pt x="18089" y="8044"/>
                  <a:pt x="17633" y="8953"/>
                </a:cubicBezTo>
                <a:cubicBezTo>
                  <a:pt x="18392" y="9206"/>
                  <a:pt x="19053" y="9787"/>
                  <a:pt x="19530" y="10577"/>
                </a:cubicBezTo>
                <a:cubicBezTo>
                  <a:pt x="19747" y="10293"/>
                  <a:pt x="20039" y="10115"/>
                  <a:pt x="20364" y="10115"/>
                </a:cubicBezTo>
                <a:cubicBezTo>
                  <a:pt x="21047" y="10100"/>
                  <a:pt x="21600" y="10860"/>
                  <a:pt x="21600" y="11798"/>
                </a:cubicBezTo>
                <a:close/>
                <a:moveTo>
                  <a:pt x="14545" y="19023"/>
                </a:moveTo>
                <a:cubicBezTo>
                  <a:pt x="14349" y="19023"/>
                  <a:pt x="14187" y="19246"/>
                  <a:pt x="14187" y="19514"/>
                </a:cubicBezTo>
                <a:cubicBezTo>
                  <a:pt x="14187" y="19783"/>
                  <a:pt x="14349" y="20006"/>
                  <a:pt x="14545" y="20006"/>
                </a:cubicBezTo>
                <a:cubicBezTo>
                  <a:pt x="14740" y="20006"/>
                  <a:pt x="14902" y="19783"/>
                  <a:pt x="14902" y="19514"/>
                </a:cubicBezTo>
                <a:cubicBezTo>
                  <a:pt x="14902" y="19246"/>
                  <a:pt x="14740" y="19023"/>
                  <a:pt x="14545" y="19023"/>
                </a:cubicBezTo>
                <a:close/>
                <a:moveTo>
                  <a:pt x="8432" y="4871"/>
                </a:moveTo>
                <a:cubicBezTo>
                  <a:pt x="8627" y="4871"/>
                  <a:pt x="8790" y="4648"/>
                  <a:pt x="8790" y="4380"/>
                </a:cubicBezTo>
                <a:cubicBezTo>
                  <a:pt x="8790" y="4111"/>
                  <a:pt x="8627" y="3888"/>
                  <a:pt x="8432" y="3888"/>
                </a:cubicBezTo>
                <a:cubicBezTo>
                  <a:pt x="8237" y="3888"/>
                  <a:pt x="8074" y="4111"/>
                  <a:pt x="8074" y="4380"/>
                </a:cubicBezTo>
                <a:cubicBezTo>
                  <a:pt x="8074" y="4648"/>
                  <a:pt x="8237" y="4871"/>
                  <a:pt x="8432" y="4871"/>
                </a:cubicBezTo>
                <a:close/>
                <a:moveTo>
                  <a:pt x="9158" y="6599"/>
                </a:moveTo>
                <a:cubicBezTo>
                  <a:pt x="9353" y="6599"/>
                  <a:pt x="9516" y="6376"/>
                  <a:pt x="9516" y="6108"/>
                </a:cubicBezTo>
                <a:cubicBezTo>
                  <a:pt x="9516" y="5839"/>
                  <a:pt x="9353" y="5616"/>
                  <a:pt x="9158" y="5616"/>
                </a:cubicBezTo>
                <a:cubicBezTo>
                  <a:pt x="8963" y="5616"/>
                  <a:pt x="8800" y="5839"/>
                  <a:pt x="8800" y="6108"/>
                </a:cubicBezTo>
                <a:cubicBezTo>
                  <a:pt x="8800" y="6376"/>
                  <a:pt x="8952" y="6599"/>
                  <a:pt x="9158" y="6599"/>
                </a:cubicBezTo>
                <a:close/>
              </a:path>
            </a:pathLst>
          </a:custGeom>
          <a:gradFill>
            <a:gsLst>
              <a:gs pos="0">
                <a:srgbClr val="118FC1"/>
              </a:gs>
              <a:gs pos="48000">
                <a:srgbClr val="51C1EF"/>
              </a:gs>
              <a:gs pos="100000">
                <a:srgbClr val="92D9F5"/>
              </a:gs>
            </a:gsLst>
            <a:lin ang="16200038"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g253b21ef07d_0_0"/>
          <p:cNvSpPr/>
          <p:nvPr/>
        </p:nvSpPr>
        <p:spPr>
          <a:xfrm>
            <a:off x="4524325" y="1814625"/>
            <a:ext cx="1377013"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g253b21ef07d_0_0"/>
          <p:cNvSpPr/>
          <p:nvPr/>
        </p:nvSpPr>
        <p:spPr>
          <a:xfrm>
            <a:off x="763695" y="2457958"/>
            <a:ext cx="1202400"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g253b21ef07d_0_0"/>
          <p:cNvSpPr/>
          <p:nvPr/>
        </p:nvSpPr>
        <p:spPr>
          <a:xfrm>
            <a:off x="2400625" y="2238600"/>
            <a:ext cx="2123700" cy="1874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g253b21ef07d_0_0"/>
          <p:cNvSpPr/>
          <p:nvPr/>
        </p:nvSpPr>
        <p:spPr>
          <a:xfrm>
            <a:off x="1375375" y="983925"/>
            <a:ext cx="1593300" cy="1541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g253b21ef07d_0_0"/>
          <p:cNvSpPr txBox="1"/>
          <p:nvPr/>
        </p:nvSpPr>
        <p:spPr>
          <a:xfrm>
            <a:off x="2743225" y="2846400"/>
            <a:ext cx="17811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DNN Model Architecture</a:t>
            </a:r>
            <a:endParaRPr sz="1700" b="1">
              <a:latin typeface="Comic Sans MS"/>
              <a:ea typeface="Comic Sans MS"/>
              <a:cs typeface="Comic Sans MS"/>
              <a:sym typeface="Comic Sans MS"/>
            </a:endParaRPr>
          </a:p>
        </p:txBody>
      </p:sp>
      <p:sp>
        <p:nvSpPr>
          <p:cNvPr id="337" name="Google Shape;337;g253b21ef07d_0_0"/>
          <p:cNvSpPr txBox="1"/>
          <p:nvPr/>
        </p:nvSpPr>
        <p:spPr>
          <a:xfrm>
            <a:off x="905050" y="2835950"/>
            <a:ext cx="1413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Layers</a:t>
            </a:r>
            <a:endParaRPr sz="1700" b="1">
              <a:latin typeface="Comic Sans MS"/>
              <a:ea typeface="Comic Sans MS"/>
              <a:cs typeface="Comic Sans MS"/>
              <a:sym typeface="Comic Sans MS"/>
            </a:endParaRPr>
          </a:p>
        </p:txBody>
      </p:sp>
      <p:sp>
        <p:nvSpPr>
          <p:cNvPr id="338" name="Google Shape;338;g253b21ef07d_0_0"/>
          <p:cNvSpPr txBox="1"/>
          <p:nvPr/>
        </p:nvSpPr>
        <p:spPr>
          <a:xfrm>
            <a:off x="1496125" y="1373838"/>
            <a:ext cx="1351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Activation Function</a:t>
            </a:r>
            <a:endParaRPr sz="1700" b="1">
              <a:latin typeface="Comic Sans MS"/>
              <a:ea typeface="Comic Sans MS"/>
              <a:cs typeface="Comic Sans MS"/>
              <a:sym typeface="Comic Sans MS"/>
            </a:endParaRPr>
          </a:p>
        </p:txBody>
      </p:sp>
      <p:sp>
        <p:nvSpPr>
          <p:cNvPr id="339" name="Google Shape;339;g253b21ef07d_0_0"/>
          <p:cNvSpPr txBox="1"/>
          <p:nvPr/>
        </p:nvSpPr>
        <p:spPr>
          <a:xfrm>
            <a:off x="4589400" y="1985613"/>
            <a:ext cx="3318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dirty="0">
                <a:latin typeface="Comic Sans MS"/>
                <a:ea typeface="Comic Sans MS"/>
                <a:cs typeface="Comic Sans MS"/>
                <a:sym typeface="Comic Sans MS"/>
              </a:rPr>
              <a:t>Hyper-</a:t>
            </a:r>
            <a:endParaRPr sz="1700" b="1" dirty="0">
              <a:latin typeface="Comic Sans MS"/>
              <a:ea typeface="Comic Sans MS"/>
              <a:cs typeface="Comic Sans MS"/>
              <a:sym typeface="Comic Sans MS"/>
            </a:endParaRPr>
          </a:p>
          <a:p>
            <a:pPr marL="0" lvl="0" indent="0" algn="l" rtl="0">
              <a:spcBef>
                <a:spcPts val="0"/>
              </a:spcBef>
              <a:spcAft>
                <a:spcPts val="0"/>
              </a:spcAft>
              <a:buNone/>
            </a:pPr>
            <a:r>
              <a:rPr lang="en-US" sz="1700" b="1" dirty="0">
                <a:latin typeface="Comic Sans MS"/>
                <a:ea typeface="Comic Sans MS"/>
                <a:cs typeface="Comic Sans MS"/>
                <a:sym typeface="Comic Sans MS"/>
              </a:rPr>
              <a:t>parameters</a:t>
            </a:r>
            <a:endParaRPr sz="1700" b="1" dirty="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36E0-227F-3C2A-5F25-5B0FB0B116E3}"/>
              </a:ext>
            </a:extLst>
          </p:cNvPr>
          <p:cNvSpPr>
            <a:spLocks noGrp="1"/>
          </p:cNvSpPr>
          <p:nvPr>
            <p:ph type="title"/>
          </p:nvPr>
        </p:nvSpPr>
        <p:spPr/>
        <p:txBody>
          <a:bodyPr/>
          <a:lstStyle/>
          <a:p>
            <a:r>
              <a:rPr lang="en-NO" dirty="0">
                <a:latin typeface="Comic Sans MS" panose="030F0902030302020204" pitchFamily="66" charset="0"/>
              </a:rPr>
              <a:t>Refrences</a:t>
            </a:r>
          </a:p>
        </p:txBody>
      </p:sp>
      <p:sp>
        <p:nvSpPr>
          <p:cNvPr id="3" name="Content Placeholder 2">
            <a:extLst>
              <a:ext uri="{FF2B5EF4-FFF2-40B4-BE49-F238E27FC236}">
                <a16:creationId xmlns:a16="http://schemas.microsoft.com/office/drawing/2014/main" id="{CCA136C4-AC46-EBCA-D310-6959A2AEEC7A}"/>
              </a:ext>
            </a:extLst>
          </p:cNvPr>
          <p:cNvSpPr>
            <a:spLocks noGrp="1"/>
          </p:cNvSpPr>
          <p:nvPr>
            <p:ph idx="1"/>
          </p:nvPr>
        </p:nvSpPr>
        <p:spPr/>
        <p:txBody>
          <a:bodyPr>
            <a:normAutofit/>
          </a:bodyPr>
          <a:lstStyle/>
          <a:p>
            <a:r>
              <a:rPr lang="en-GB" sz="1400" dirty="0">
                <a:effectLst/>
                <a:latin typeface="LinLibertineT"/>
              </a:rPr>
              <a:t> “Adult census income,” </a:t>
            </a:r>
            <a:r>
              <a:rPr lang="en-GB" sz="1400" dirty="0" err="1">
                <a:effectLst/>
                <a:latin typeface="LinLibertineTI"/>
              </a:rPr>
              <a:t>kaggle</a:t>
            </a:r>
            <a:r>
              <a:rPr lang="en-GB" sz="1400" dirty="0">
                <a:effectLst/>
                <a:latin typeface="LinLibertineT"/>
              </a:rPr>
              <a:t>, https://</a:t>
            </a:r>
            <a:r>
              <a:rPr lang="en-GB" sz="1400" dirty="0" err="1">
                <a:effectLst/>
                <a:latin typeface="LinLibertineT"/>
              </a:rPr>
              <a:t>www.kaggle.com</a:t>
            </a:r>
            <a:r>
              <a:rPr lang="en-GB" sz="1400" dirty="0">
                <a:effectLst/>
                <a:latin typeface="LinLibertineT"/>
              </a:rPr>
              <a:t>/datasets/</a:t>
            </a:r>
            <a:r>
              <a:rPr lang="en-GB" sz="1400" dirty="0" err="1">
                <a:effectLst/>
                <a:latin typeface="LinLibertineT"/>
              </a:rPr>
              <a:t>uciml</a:t>
            </a:r>
            <a:r>
              <a:rPr lang="en-GB" sz="1400" dirty="0">
                <a:effectLst/>
                <a:latin typeface="LinLibertineT"/>
              </a:rPr>
              <a:t>/adult- census- </a:t>
            </a:r>
            <a:r>
              <a:rPr lang="en-GB" sz="1400" dirty="0" err="1">
                <a:effectLst/>
                <a:latin typeface="LinLibertineT"/>
              </a:rPr>
              <a:t>income?resource</a:t>
            </a:r>
            <a:r>
              <a:rPr lang="en-GB" sz="1400" dirty="0">
                <a:effectLst/>
                <a:latin typeface="LinLibertineT"/>
              </a:rPr>
              <a:t>=download. </a:t>
            </a:r>
          </a:p>
          <a:p>
            <a:r>
              <a:rPr lang="en-GB" sz="1400" dirty="0">
                <a:effectLst/>
                <a:latin typeface="LinLibertineT"/>
              </a:rPr>
              <a:t>“Handling missing data,” </a:t>
            </a:r>
            <a:r>
              <a:rPr lang="en-GB" sz="1400" dirty="0">
                <a:effectLst/>
                <a:latin typeface="LinLibertineTI"/>
              </a:rPr>
              <a:t>scikit-learn documentation</a:t>
            </a:r>
            <a:r>
              <a:rPr lang="en-GB" sz="1400" dirty="0">
                <a:effectLst/>
                <a:latin typeface="LinLibertineT"/>
              </a:rPr>
              <a:t>, 2023, https://scikit-learn. org/stable/modules/</a:t>
            </a:r>
            <a:r>
              <a:rPr lang="en-GB" sz="1400" dirty="0" err="1">
                <a:effectLst/>
                <a:latin typeface="LinLibertineT"/>
              </a:rPr>
              <a:t>impute.html</a:t>
            </a:r>
            <a:r>
              <a:rPr lang="en-GB" sz="1400" dirty="0">
                <a:effectLst/>
                <a:latin typeface="LinLibertineT"/>
              </a:rPr>
              <a:t>. </a:t>
            </a:r>
            <a:endParaRPr lang="en-GB" sz="1400" dirty="0">
              <a:effectLst/>
            </a:endParaRPr>
          </a:p>
          <a:p>
            <a:r>
              <a:rPr lang="en-GB" sz="1400" dirty="0">
                <a:effectLst/>
                <a:latin typeface="LinLibertineT"/>
              </a:rPr>
              <a:t>D. </a:t>
            </a:r>
            <a:r>
              <a:rPr lang="en-GB" sz="1400" dirty="0" err="1">
                <a:effectLst/>
                <a:latin typeface="LinLibertineT"/>
              </a:rPr>
              <a:t>Omidvar</a:t>
            </a:r>
            <a:r>
              <a:rPr lang="en-GB" sz="1400" dirty="0">
                <a:effectLst/>
                <a:latin typeface="LinLibertineT"/>
              </a:rPr>
              <a:t>, N. </a:t>
            </a:r>
            <a:r>
              <a:rPr lang="en-GB" sz="1400" dirty="0" err="1">
                <a:effectLst/>
                <a:latin typeface="LinLibertineT"/>
              </a:rPr>
              <a:t>Tavakolian</a:t>
            </a:r>
            <a:r>
              <a:rPr lang="en-GB" sz="1400" dirty="0">
                <a:effectLst/>
                <a:latin typeface="LinLibertineT"/>
              </a:rPr>
              <a:t>, N. </a:t>
            </a:r>
            <a:r>
              <a:rPr lang="en-GB" sz="1400" dirty="0" err="1">
                <a:effectLst/>
                <a:latin typeface="LinLibertineT"/>
              </a:rPr>
              <a:t>Naseri</a:t>
            </a:r>
            <a:r>
              <a:rPr lang="en-GB" sz="1400" dirty="0">
                <a:effectLst/>
                <a:latin typeface="LinLibertineT"/>
              </a:rPr>
              <a:t>, and S. H. Hosseini, “Project </a:t>
            </a:r>
            <a:r>
              <a:rPr lang="en-GB" sz="1400" dirty="0" err="1">
                <a:effectLst/>
                <a:latin typeface="LinLibertineT"/>
              </a:rPr>
              <a:t>github</a:t>
            </a:r>
            <a:r>
              <a:rPr lang="en-GB" sz="1400" dirty="0">
                <a:effectLst/>
                <a:latin typeface="LinLibertineT"/>
              </a:rPr>
              <a:t>,” https: //</a:t>
            </a:r>
            <a:r>
              <a:rPr lang="en-GB" sz="1400" dirty="0" err="1">
                <a:effectLst/>
                <a:latin typeface="LinLibertineT"/>
              </a:rPr>
              <a:t>github.com</a:t>
            </a:r>
            <a:r>
              <a:rPr lang="en-GB" sz="1400" dirty="0">
                <a:effectLst/>
                <a:latin typeface="LinLibertineT"/>
              </a:rPr>
              <a:t>/</a:t>
            </a:r>
            <a:r>
              <a:rPr lang="en-GB" sz="1400" dirty="0" err="1">
                <a:effectLst/>
                <a:latin typeface="LinLibertineT"/>
              </a:rPr>
              <a:t>dinaomidvartehrani</a:t>
            </a:r>
            <a:r>
              <a:rPr lang="en-GB" sz="1400" dirty="0">
                <a:effectLst/>
                <a:latin typeface="LinLibertineT"/>
              </a:rPr>
              <a:t>/Applied- AI- .git. </a:t>
            </a:r>
          </a:p>
          <a:p>
            <a:r>
              <a:rPr lang="en-GB" sz="1400" dirty="0">
                <a:effectLst/>
                <a:latin typeface="LinLibertineT"/>
              </a:rPr>
              <a:t>“Resampling methods,” </a:t>
            </a:r>
            <a:r>
              <a:rPr lang="en-GB" sz="1400" dirty="0">
                <a:effectLst/>
                <a:latin typeface="LinLibertineTI"/>
              </a:rPr>
              <a:t>scikit-learn documentation</a:t>
            </a:r>
            <a:r>
              <a:rPr lang="en-GB" sz="1400" dirty="0">
                <a:effectLst/>
                <a:latin typeface="LinLibertineT"/>
              </a:rPr>
              <a:t>, 2023, https://scikit-learn. org/stable/modules/</a:t>
            </a:r>
            <a:r>
              <a:rPr lang="en-GB" sz="1400" dirty="0" err="1">
                <a:effectLst/>
                <a:latin typeface="LinLibertineT"/>
              </a:rPr>
              <a:t>classes.html#module</a:t>
            </a:r>
            <a:r>
              <a:rPr lang="en-GB" sz="1400" dirty="0">
                <a:effectLst/>
                <a:latin typeface="LinLibertineT"/>
              </a:rPr>
              <a:t>- </a:t>
            </a:r>
            <a:r>
              <a:rPr lang="en-GB" sz="1400" dirty="0" err="1">
                <a:effectLst/>
                <a:latin typeface="LinLibertineT"/>
              </a:rPr>
              <a:t>sklearn.utils</a:t>
            </a:r>
            <a:r>
              <a:rPr lang="en-GB" sz="1400" dirty="0">
                <a:effectLst/>
                <a:latin typeface="LinLibertineT"/>
              </a:rPr>
              <a:t>. </a:t>
            </a:r>
            <a:endParaRPr lang="en-GB" sz="1400" dirty="0">
              <a:effectLst/>
            </a:endParaRPr>
          </a:p>
          <a:p>
            <a:r>
              <a:rPr lang="en-GB" sz="1400" dirty="0">
                <a:effectLst/>
                <a:latin typeface="LinLibertineT"/>
              </a:rPr>
              <a:t>J. Brownlee, “Why one-hot encode data in machine learning?” 2020, https://</a:t>
            </a:r>
            <a:r>
              <a:rPr lang="en-GB" sz="1400" dirty="0" err="1">
                <a:effectLst/>
                <a:latin typeface="LinLibertineT"/>
              </a:rPr>
              <a:t>machinelearningmastery.com</a:t>
            </a:r>
            <a:r>
              <a:rPr lang="en-GB" sz="1400" dirty="0">
                <a:effectLst/>
                <a:latin typeface="LinLibertineT"/>
              </a:rPr>
              <a:t>/why-one-hot-encode-data-in-machine- learning/. </a:t>
            </a:r>
            <a:endParaRPr lang="en-GB" sz="1400" dirty="0"/>
          </a:p>
          <a:p>
            <a:pPr marL="0" indent="0">
              <a:buNone/>
            </a:pPr>
            <a:endParaRPr lang="en-GB" sz="1200" dirty="0">
              <a:effectLst/>
            </a:endParaRPr>
          </a:p>
          <a:p>
            <a:pPr marL="0" indent="0">
              <a:buNone/>
            </a:pPr>
            <a:endParaRPr lang="en-GB" sz="1200" dirty="0">
              <a:effectLst/>
            </a:endParaRPr>
          </a:p>
          <a:p>
            <a:endParaRPr lang="en-NO" sz="1200" dirty="0"/>
          </a:p>
        </p:txBody>
      </p:sp>
      <p:sp>
        <p:nvSpPr>
          <p:cNvPr id="4" name="Date Placeholder 3">
            <a:extLst>
              <a:ext uri="{FF2B5EF4-FFF2-40B4-BE49-F238E27FC236}">
                <a16:creationId xmlns:a16="http://schemas.microsoft.com/office/drawing/2014/main" id="{723A5D79-7337-E833-DFBD-C3208DE4F102}"/>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DEC97C32-FC36-8094-EB2E-DF345E5735AF}"/>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A92B7353-D30E-77C6-D4E6-942E70567F39}"/>
              </a:ext>
            </a:extLst>
          </p:cNvPr>
          <p:cNvSpPr>
            <a:spLocks noGrp="1"/>
          </p:cNvSpPr>
          <p:nvPr>
            <p:ph type="sldNum" sz="quarter" idx="12"/>
          </p:nvPr>
        </p:nvSpPr>
        <p:spPr/>
        <p:txBody>
          <a:bodyPr/>
          <a:lstStyle/>
          <a:p>
            <a:fld id="{672B7600-67E3-4D97-B453-880E2742B982}" type="slidenum">
              <a:rPr lang="en-US" smtClean="0"/>
              <a:t>9</a:t>
            </a:fld>
            <a:endParaRPr lang="en-US"/>
          </a:p>
        </p:txBody>
      </p:sp>
    </p:spTree>
    <p:extLst>
      <p:ext uri="{BB962C8B-B14F-4D97-AF65-F5344CB8AC3E}">
        <p14:creationId xmlns:p14="http://schemas.microsoft.com/office/powerpoint/2010/main" val="875649733"/>
      </p:ext>
    </p:extLst>
  </p:cSld>
  <p:clrMapOvr>
    <a:masterClrMapping/>
  </p:clrMapOvr>
</p:sld>
</file>

<file path=ppt/theme/theme1.xml><?xml version="1.0" encoding="utf-8"?>
<a:theme xmlns:a="http://schemas.openxmlformats.org/drawingml/2006/main" name="Presentation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5BDBBB7B-7A3A-4CA6-9BFF-D63C689D70F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41DE99F6-2819-4424-882C-D80F1F5129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0236_T_PGO_Desk-16x9</Template>
  <TotalTime>1737</TotalTime>
  <Words>1653</Words>
  <Application>Microsoft Office PowerPoint</Application>
  <PresentationFormat>Widescreen</PresentationFormat>
  <Paragraphs>191</Paragraphs>
  <Slides>10</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Calibri</vt:lpstr>
      <vt:lpstr>Calibri Light</vt:lpstr>
      <vt:lpstr>Comic Sans MS</vt:lpstr>
      <vt:lpstr>Courier New</vt:lpstr>
      <vt:lpstr>LinLibertineT</vt:lpstr>
      <vt:lpstr>LinLibertineTI</vt:lpstr>
      <vt:lpstr>Open Sans</vt:lpstr>
      <vt:lpstr>Söhne</vt:lpstr>
      <vt:lpstr>PresentationGO</vt:lpstr>
      <vt:lpstr>Designed by PresentationGO</vt:lpstr>
      <vt:lpstr> Adult Census Income Analysis Team 6 </vt:lpstr>
      <vt:lpstr>PowerPoint Presentation</vt:lpstr>
      <vt:lpstr>Dataset selection</vt:lpstr>
      <vt:lpstr>Expectations and Goals</vt:lpstr>
      <vt:lpstr>Pre-processing</vt:lpstr>
      <vt:lpstr>Supervised Learning:  Decision Tree classification</vt:lpstr>
      <vt:lpstr>semi-supervised learning  using a decision tree classifier</vt:lpstr>
      <vt:lpstr>Supervised Learning:  Classification with a deep learning model </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Niloofar Tavakolian</dc:creator>
  <dc:description>© Copyright PresentationGo.com</dc:description>
  <cp:lastModifiedBy>Niloofar Tavakolian</cp:lastModifiedBy>
  <cp:revision>209</cp:revision>
  <dcterms:created xsi:type="dcterms:W3CDTF">2023-04-15T15:33:42Z</dcterms:created>
  <dcterms:modified xsi:type="dcterms:W3CDTF">2023-06-21T03:19:21Z</dcterms:modified>
  <cp:category>Templates</cp:category>
</cp:coreProperties>
</file>