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3"/>
  </p:notesMasterIdLst>
  <p:sldIdLst>
    <p:sldId id="349" r:id="rId3"/>
    <p:sldId id="379" r:id="rId4"/>
    <p:sldId id="380" r:id="rId5"/>
    <p:sldId id="377" r:id="rId6"/>
    <p:sldId id="381" r:id="rId7"/>
    <p:sldId id="360" r:id="rId8"/>
    <p:sldId id="378" r:id="rId9"/>
    <p:sldId id="261" r:id="rId10"/>
    <p:sldId id="382" r:id="rId11"/>
    <p:sldId id="34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9" autoAdjust="0"/>
    <p:restoredTop sz="70536" autoAdjust="0"/>
  </p:normalViewPr>
  <p:slideViewPr>
    <p:cSldViewPr snapToGrid="0">
      <p:cViewPr>
        <p:scale>
          <a:sx n="100" d="100"/>
          <a:sy n="100" d="100"/>
        </p:scale>
        <p:origin x="11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ECD7DD51-A0B9-5E44-9C60-07550E0664D8}" srcId="{2CAAEA0B-F825-A34F-8673-706860AAB33C}" destId="{A2E33774-D224-2C4D-A186-6519CFDF99D3}" srcOrd="0" destOrd="0" parTransId="{75C1AB96-1F20-DE4E-AABA-94784041462D}" sibTransId="{6BB0CE83-8751-FB45-AD0E-63E1A914AC32}"/>
    <dgm:cxn modelId="{3A900566-E819-C341-A7E4-823EA04D88DE}" srcId="{94658F79-AA86-7A43-B4D0-29FF79958936}" destId="{5EA931B8-FF8E-5C4C-8776-CB4C75A97135}" srcOrd="0" destOrd="0" parTransId="{F1C03D0F-5DFC-8E42-985D-F2FECE0E4317}" sibTransId="{D4EAED0B-D030-1747-9A19-0E35E77F6584}"/>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E0FE1141-B281-F540-BB95-E92AAFF41EB4}" type="presOf" srcId="{102F201C-C696-5A43-938B-2F01A89EC4A2}" destId="{B3E9FAE6-8A82-A447-AFE9-93CC58DD35B7}" srcOrd="0" destOrd="0" presId="urn:microsoft.com/office/officeart/2005/8/layout/StepDownProcess"/>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60DC4E43-5F6E-5141-9987-7414686B0145}" srcId="{9F65ABA9-81A7-FF44-8BF6-FDDF03CFE4A0}" destId="{8507490D-D8BE-554C-BE2A-13EC4A93BE4C}" srcOrd="0" destOrd="0" parTransId="{486C507F-50E1-1F4E-A763-530FFA3008B3}" sibTransId="{D7166440-998C-BB46-92E8-D914E8AFBD7A}"/>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71B5B95B-A89B-DF4E-A092-CF44A30B96B2}" srcId="{AB9F54BB-AD31-B54C-B661-41DF090A5600}" destId="{498CF8C3-4572-1047-9DB3-3BE8B06F17F4}" srcOrd="4" destOrd="0" parTransId="{5AC63EAA-9D07-3047-8E78-BF77450F3D0B}" sibTransId="{0ABE1082-958D-3B43-A947-B51F5043DC6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were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a:t>
            </a:r>
            <a:r>
              <a:rPr lang="en-GB" dirty="0" err="1"/>
              <a:t>filnally</a:t>
            </a:r>
            <a:r>
              <a:rPr lang="en-GB" dirty="0"/>
              <a:t> </a:t>
            </a:r>
            <a:r>
              <a:rPr lang="en-GB" b="0" i="0" dirty="0">
                <a:solidFill>
                  <a:srgbClr val="D1D5DB"/>
                </a:solidFill>
                <a:effectLst/>
                <a:latin typeface="Söhne"/>
              </a:rPr>
              <a:t>how 'Demographic Insights' can unravel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126394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406416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err="1"/>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Challenges: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Handling missing values: Addressing missing data using appropriate techniques.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947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01708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0.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1.tmp"/></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690B33-4F17-7D37-3B8E-8C1CD34ADD9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0F838B9F-280C-0A9E-3106-3D9C40D474B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289981A-BD35-E527-2F1D-6EEAA443F8E4}"/>
              </a:ext>
            </a:extLst>
          </p:cNvPr>
          <p:cNvSpPr>
            <a:spLocks noGrp="1"/>
          </p:cNvSpPr>
          <p:nvPr>
            <p:ph type="sldNum" sz="quarter" idx="12"/>
          </p:nvPr>
        </p:nvSpPr>
        <p:spPr/>
        <p:txBody>
          <a:bodyPr/>
          <a:lstStyle/>
          <a:p>
            <a:fld id="{672B7600-67E3-4D97-B453-880E2742B982}" type="slidenum">
              <a:rPr lang="en-US" smtClean="0"/>
              <a:t>2</a:t>
            </a:fld>
            <a:endParaRPr lang="en-US"/>
          </a:p>
        </p:txBody>
      </p:sp>
      <p:sp>
        <p:nvSpPr>
          <p:cNvPr id="7" name="Title 1">
            <a:extLst>
              <a:ext uri="{FF2B5EF4-FFF2-40B4-BE49-F238E27FC236}">
                <a16:creationId xmlns:a16="http://schemas.microsoft.com/office/drawing/2014/main" id="{A7BAE7EC-E688-8B00-C77D-34DC7E531342}"/>
              </a:ext>
            </a:extLst>
          </p:cNvPr>
          <p:cNvSpPr txBox="1">
            <a:spLocks/>
          </p:cNvSpPr>
          <p:nvPr/>
        </p:nvSpPr>
        <p:spPr>
          <a:xfrm>
            <a:off x="2014537" y="0"/>
            <a:ext cx="8544052" cy="1339868"/>
          </a:xfrm>
          <a:prstGeom prst="rect">
            <a:avLst/>
          </a:prstGeom>
        </p:spPr>
        <p:txBody>
          <a:bodyPr vert="horz" lIns="91440" tIns="45720" rIns="91440" bIns="45720" rtlCol="0" anchor="b">
            <a:normAutofit fontScale="92500"/>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8" name="Content Placeholder 2">
            <a:extLst>
              <a:ext uri="{FF2B5EF4-FFF2-40B4-BE49-F238E27FC236}">
                <a16:creationId xmlns:a16="http://schemas.microsoft.com/office/drawing/2014/main" id="{3AFF696B-B22B-D1C3-95B8-AAFB7F5CDB0A}"/>
              </a:ext>
            </a:extLst>
          </p:cNvPr>
          <p:cNvSpPr txBox="1">
            <a:spLocks/>
          </p:cNvSpPr>
          <p:nvPr/>
        </p:nvSpPr>
        <p:spPr>
          <a:xfrm>
            <a:off x="2014537" y="1724879"/>
            <a:ext cx="8162925" cy="943586"/>
          </a:xfrm>
          <a:prstGeom prst="rect">
            <a:avLst/>
          </a:prstGeom>
          <a:solidFill>
            <a:srgbClr val="F7931F"/>
          </a:solidFill>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GB" dirty="0">
                <a:solidFill>
                  <a:schemeClr val="tx1"/>
                </a:solidFill>
                <a:latin typeface="Comic Sans MS" panose="030F0902030302020204" pitchFamily="66" charset="0"/>
              </a:rPr>
              <a:t>Have you ever wondered what key factors could propel your income to the next level?</a:t>
            </a:r>
            <a:endParaRPr lang="en-NO" dirty="0">
              <a:solidFill>
                <a:schemeClr val="tx1"/>
              </a:solidFill>
              <a:latin typeface="Comic Sans MS" panose="030F0902030302020204" pitchFamily="66" charset="0"/>
            </a:endParaRPr>
          </a:p>
        </p:txBody>
      </p:sp>
      <p:sp>
        <p:nvSpPr>
          <p:cNvPr id="9" name="Date Placeholder 3">
            <a:extLst>
              <a:ext uri="{FF2B5EF4-FFF2-40B4-BE49-F238E27FC236}">
                <a16:creationId xmlns:a16="http://schemas.microsoft.com/office/drawing/2014/main" id="{023CD38E-D278-D9F9-8B27-B8E01CFA395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10" name="Footer Placeholder 4">
            <a:extLst>
              <a:ext uri="{FF2B5EF4-FFF2-40B4-BE49-F238E27FC236}">
                <a16:creationId xmlns:a16="http://schemas.microsoft.com/office/drawing/2014/main" id="{1555A130-E1A6-0393-7DE3-A7ADAA0BD1F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11" name="Slide Number Placeholder 5">
            <a:extLst>
              <a:ext uri="{FF2B5EF4-FFF2-40B4-BE49-F238E27FC236}">
                <a16:creationId xmlns:a16="http://schemas.microsoft.com/office/drawing/2014/main" id="{860489BB-D044-7636-A95E-DE732AB99D9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2</a:t>
            </a:fld>
            <a:endParaRPr lang="en-US"/>
          </a:p>
        </p:txBody>
      </p:sp>
      <p:graphicFrame>
        <p:nvGraphicFramePr>
          <p:cNvPr id="12" name="Diagram 11">
            <a:extLst>
              <a:ext uri="{FF2B5EF4-FFF2-40B4-BE49-F238E27FC236}">
                <a16:creationId xmlns:a16="http://schemas.microsoft.com/office/drawing/2014/main" id="{F21E1ED8-9554-46DD-6ED9-8CAFB3224FCC}"/>
              </a:ext>
            </a:extLst>
          </p:cNvPr>
          <p:cNvGraphicFramePr/>
          <p:nvPr>
            <p:extLst>
              <p:ext uri="{D42A27DB-BD31-4B8C-83A1-F6EECF244321}">
                <p14:modId xmlns:p14="http://schemas.microsoft.com/office/powerpoint/2010/main" val="343959984"/>
              </p:ext>
            </p:extLst>
          </p:nvPr>
        </p:nvGraphicFramePr>
        <p:xfrm>
          <a:off x="1025769" y="3041807"/>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99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446C93-2500-E487-A142-0A676CBF5288}"/>
              </a:ext>
            </a:extLst>
          </p:cNvPr>
          <p:cNvSpPr>
            <a:spLocks noGrp="1"/>
          </p:cNvSpPr>
          <p:nvPr>
            <p:ph type="dt" sz="half" idx="10"/>
          </p:nvPr>
        </p:nvSpPr>
        <p:spPr/>
        <p:txBody>
          <a:bodyPr/>
          <a:lstStyle/>
          <a:p>
            <a:r>
              <a:rPr lang="en-US"/>
              <a:t>Date</a:t>
            </a:r>
          </a:p>
        </p:txBody>
      </p:sp>
      <p:sp>
        <p:nvSpPr>
          <p:cNvPr id="6" name="Slide Number Placeholder 5">
            <a:extLst>
              <a:ext uri="{FF2B5EF4-FFF2-40B4-BE49-F238E27FC236}">
                <a16:creationId xmlns:a16="http://schemas.microsoft.com/office/drawing/2014/main" id="{6D1D44B5-B964-58AD-3A40-31EC6081A239}"/>
              </a:ext>
            </a:extLst>
          </p:cNvPr>
          <p:cNvSpPr>
            <a:spLocks noGrp="1"/>
          </p:cNvSpPr>
          <p:nvPr>
            <p:ph type="sldNum" sz="quarter" idx="12"/>
          </p:nvPr>
        </p:nvSpPr>
        <p:spPr/>
        <p:txBody>
          <a:bodyPr/>
          <a:lstStyle/>
          <a:p>
            <a:fld id="{672B7600-67E3-4D97-B453-880E2742B982}" type="slidenum">
              <a:rPr lang="en-US" smtClean="0"/>
              <a:t>3</a:t>
            </a:fld>
            <a:endParaRPr lang="en-US"/>
          </a:p>
        </p:txBody>
      </p:sp>
      <p:sp>
        <p:nvSpPr>
          <p:cNvPr id="19" name="Title 1">
            <a:extLst>
              <a:ext uri="{FF2B5EF4-FFF2-40B4-BE49-F238E27FC236}">
                <a16:creationId xmlns:a16="http://schemas.microsoft.com/office/drawing/2014/main" id="{E8A50593-767A-3DC5-816F-995C340DA8F5}"/>
              </a:ext>
            </a:extLst>
          </p:cNvPr>
          <p:cNvSpPr>
            <a:spLocks noGrp="1"/>
          </p:cNvSpPr>
          <p:nvPr>
            <p:ph type="title"/>
          </p:nvPr>
        </p:nvSpPr>
        <p:spPr>
          <a:xfrm>
            <a:off x="3328069" y="0"/>
            <a:ext cx="6679957" cy="1134086"/>
          </a:xfrm>
        </p:spPr>
        <p:txBody>
          <a:bodyPr>
            <a:normAutofit/>
          </a:bodyPr>
          <a:lstStyle/>
          <a:p>
            <a:r>
              <a:rPr lang="en-NO" sz="4400" b="1" dirty="0">
                <a:latin typeface="Comic Sans MS" panose="030F0902030302020204" pitchFamily="66" charset="0"/>
              </a:rPr>
              <a:t>Dataset selection</a:t>
            </a:r>
          </a:p>
        </p:txBody>
      </p:sp>
      <p:sp>
        <p:nvSpPr>
          <p:cNvPr id="20" name="Text Placeholder 2">
            <a:extLst>
              <a:ext uri="{FF2B5EF4-FFF2-40B4-BE49-F238E27FC236}">
                <a16:creationId xmlns:a16="http://schemas.microsoft.com/office/drawing/2014/main" id="{000A8D47-7A74-4888-F59A-E4C5A13C89DA}"/>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21" name="Date Placeholder 3">
            <a:extLst>
              <a:ext uri="{FF2B5EF4-FFF2-40B4-BE49-F238E27FC236}">
                <a16:creationId xmlns:a16="http://schemas.microsoft.com/office/drawing/2014/main" id="{7832691C-B3DD-EAF0-0251-5760D7F11D4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2" name="Footer Placeholder 4">
            <a:extLst>
              <a:ext uri="{FF2B5EF4-FFF2-40B4-BE49-F238E27FC236}">
                <a16:creationId xmlns:a16="http://schemas.microsoft.com/office/drawing/2014/main" id="{B14E0D3E-9FD6-E874-CD9E-4E5E2E195E97}"/>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Footer Here</a:t>
            </a:r>
          </a:p>
        </p:txBody>
      </p:sp>
      <p:sp>
        <p:nvSpPr>
          <p:cNvPr id="23" name="Slide Number Placeholder 5">
            <a:extLst>
              <a:ext uri="{FF2B5EF4-FFF2-40B4-BE49-F238E27FC236}">
                <a16:creationId xmlns:a16="http://schemas.microsoft.com/office/drawing/2014/main" id="{959A2680-7017-DF92-912A-51B8F211A38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3</a:t>
            </a:fld>
            <a:endParaRPr lang="en-US"/>
          </a:p>
        </p:txBody>
      </p:sp>
      <p:graphicFrame>
        <p:nvGraphicFramePr>
          <p:cNvPr id="24" name="Diagram 23">
            <a:extLst>
              <a:ext uri="{FF2B5EF4-FFF2-40B4-BE49-F238E27FC236}">
                <a16:creationId xmlns:a16="http://schemas.microsoft.com/office/drawing/2014/main" id="{94475CB1-AA1A-28E9-EC71-8E9856287E28}"/>
              </a:ext>
            </a:extLst>
          </p:cNvPr>
          <p:cNvGraphicFramePr/>
          <p:nvPr>
            <p:extLst>
              <p:ext uri="{D42A27DB-BD31-4B8C-83A1-F6EECF244321}">
                <p14:modId xmlns:p14="http://schemas.microsoft.com/office/powerpoint/2010/main" val="3562115415"/>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a16="http://schemas.microsoft.com/office/drawing/2014/main" id="{C5968C8A-3B5C-D78D-6943-98CE9ACFE120}"/>
              </a:ext>
            </a:extLst>
          </p:cNvPr>
          <p:cNvGraphicFramePr/>
          <p:nvPr>
            <p:extLst>
              <p:ext uri="{D42A27DB-BD31-4B8C-83A1-F6EECF244321}">
                <p14:modId xmlns:p14="http://schemas.microsoft.com/office/powerpoint/2010/main" val="3854335704"/>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6" name="TextBox 25">
            <a:extLst>
              <a:ext uri="{FF2B5EF4-FFF2-40B4-BE49-F238E27FC236}">
                <a16:creationId xmlns:a16="http://schemas.microsoft.com/office/drawing/2014/main" id="{04374D1C-BB52-3C82-1FA2-55F7EF8C790D}"/>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27" name="Bent Up Arrow 26">
            <a:extLst>
              <a:ext uri="{FF2B5EF4-FFF2-40B4-BE49-F238E27FC236}">
                <a16:creationId xmlns:a16="http://schemas.microsoft.com/office/drawing/2014/main" id="{C878EBAF-18E5-623E-B0D0-367A3223D828}"/>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Title 3">
            <a:extLst>
              <a:ext uri="{FF2B5EF4-FFF2-40B4-BE49-F238E27FC236}">
                <a16:creationId xmlns:a16="http://schemas.microsoft.com/office/drawing/2014/main" id="{F4145F31-F96D-5188-7820-181D7A0CA0F1}"/>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pic>
        <p:nvPicPr>
          <p:cNvPr id="31" name="Picture 30">
            <a:extLst>
              <a:ext uri="{FF2B5EF4-FFF2-40B4-BE49-F238E27FC236}">
                <a16:creationId xmlns:a16="http://schemas.microsoft.com/office/drawing/2014/main" id="{2AFA4AC9-5CF5-869C-1F59-411A0210696C}"/>
              </a:ext>
            </a:extLst>
          </p:cNvPr>
          <p:cNvPicPr>
            <a:picLocks noChangeAspect="1"/>
          </p:cNvPicPr>
          <p:nvPr/>
        </p:nvPicPr>
        <p:blipFill>
          <a:blip r:embed="rId13"/>
          <a:stretch>
            <a:fillRect/>
          </a:stretch>
        </p:blipFill>
        <p:spPr>
          <a:xfrm>
            <a:off x="998281" y="5358956"/>
            <a:ext cx="1585161" cy="1084294"/>
          </a:xfrm>
          <a:prstGeom prst="rect">
            <a:avLst/>
          </a:prstGeom>
        </p:spPr>
      </p:pic>
      <p:pic>
        <p:nvPicPr>
          <p:cNvPr id="32" name="Picture 31">
            <a:extLst>
              <a:ext uri="{FF2B5EF4-FFF2-40B4-BE49-F238E27FC236}">
                <a16:creationId xmlns:a16="http://schemas.microsoft.com/office/drawing/2014/main" id="{0EBCAA08-84C1-ECED-ADEF-EBF972FE505E}"/>
              </a:ext>
            </a:extLst>
          </p:cNvPr>
          <p:cNvPicPr>
            <a:picLocks noChangeAspect="1"/>
          </p:cNvPicPr>
          <p:nvPr/>
        </p:nvPicPr>
        <p:blipFill>
          <a:blip r:embed="rId14"/>
          <a:stretch>
            <a:fillRect/>
          </a:stretch>
        </p:blipFill>
        <p:spPr>
          <a:xfrm>
            <a:off x="2948588" y="5358956"/>
            <a:ext cx="1673925" cy="1044493"/>
          </a:xfrm>
          <a:prstGeom prst="rect">
            <a:avLst/>
          </a:prstGeom>
        </p:spPr>
      </p:pic>
    </p:spTree>
    <p:extLst>
      <p:ext uri="{BB962C8B-B14F-4D97-AF65-F5344CB8AC3E}">
        <p14:creationId xmlns:p14="http://schemas.microsoft.com/office/powerpoint/2010/main" val="4607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dirty="0"/>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E90220-7111-BB8F-61A1-78898F8C1E0B}"/>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25BB1C75-AA09-9E6D-7FDB-B4605DC94F4A}"/>
              </a:ext>
            </a:extLst>
          </p:cNvPr>
          <p:cNvSpPr>
            <a:spLocks noGrp="1"/>
          </p:cNvSpPr>
          <p:nvPr>
            <p:ph type="ftr" sz="quarter" idx="11"/>
          </p:nvPr>
        </p:nvSpPr>
        <p:spPr/>
        <p:txBody>
          <a:bodyPr/>
          <a:lstStyle/>
          <a:p>
            <a:r>
              <a:rPr lang="en-US" dirty="0"/>
              <a:t>Your Footer Here</a:t>
            </a:r>
          </a:p>
        </p:txBody>
      </p:sp>
      <p:sp>
        <p:nvSpPr>
          <p:cNvPr id="6" name="Slide Number Placeholder 5">
            <a:extLst>
              <a:ext uri="{FF2B5EF4-FFF2-40B4-BE49-F238E27FC236}">
                <a16:creationId xmlns:a16="http://schemas.microsoft.com/office/drawing/2014/main" id="{C2A2B636-1A17-3568-CE9B-E511C752CDDD}"/>
              </a:ext>
            </a:extLst>
          </p:cNvPr>
          <p:cNvSpPr>
            <a:spLocks noGrp="1"/>
          </p:cNvSpPr>
          <p:nvPr>
            <p:ph type="sldNum" sz="quarter" idx="12"/>
          </p:nvPr>
        </p:nvSpPr>
        <p:spPr/>
        <p:txBody>
          <a:bodyPr/>
          <a:lstStyle/>
          <a:p>
            <a:fld id="{672B7600-67E3-4D97-B453-880E2742B982}" type="slidenum">
              <a:rPr lang="en-US" smtClean="0"/>
              <a:t>5</a:t>
            </a:fld>
            <a:endParaRPr lang="en-US" dirty="0"/>
          </a:p>
        </p:txBody>
      </p:sp>
      <p:sp>
        <p:nvSpPr>
          <p:cNvPr id="48" name="Slide Number Placeholder 5">
            <a:extLst>
              <a:ext uri="{FF2B5EF4-FFF2-40B4-BE49-F238E27FC236}">
                <a16:creationId xmlns:a16="http://schemas.microsoft.com/office/drawing/2014/main" id="{F02F50B5-F751-F470-FCA9-21B8D2EC7841}"/>
              </a:ext>
            </a:extLst>
          </p:cNvPr>
          <p:cNvSpPr txBox="1">
            <a:spLocks/>
          </p:cNvSpPr>
          <p:nvPr/>
        </p:nvSpPr>
        <p:spPr>
          <a:xfrm>
            <a:off x="51827" y="6834124"/>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5</a:t>
            </a:fld>
            <a:endParaRPr lang="en-US"/>
          </a:p>
        </p:txBody>
      </p:sp>
      <p:sp>
        <p:nvSpPr>
          <p:cNvPr id="49" name="Title 3">
            <a:extLst>
              <a:ext uri="{FF2B5EF4-FFF2-40B4-BE49-F238E27FC236}">
                <a16:creationId xmlns:a16="http://schemas.microsoft.com/office/drawing/2014/main" id="{10BFA34C-1851-250A-1B82-40EBD4770DF3}"/>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Pre-processing</a:t>
            </a:r>
          </a:p>
        </p:txBody>
      </p:sp>
      <p:sp>
        <p:nvSpPr>
          <p:cNvPr id="51" name="Content Placeholder 4">
            <a:extLst>
              <a:ext uri="{FF2B5EF4-FFF2-40B4-BE49-F238E27FC236}">
                <a16:creationId xmlns:a16="http://schemas.microsoft.com/office/drawing/2014/main" id="{4A897DA9-FE37-96B3-1DBE-67486264FB5B}"/>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52" name="Group 51">
            <a:extLst>
              <a:ext uri="{FF2B5EF4-FFF2-40B4-BE49-F238E27FC236}">
                <a16:creationId xmlns:a16="http://schemas.microsoft.com/office/drawing/2014/main" id="{53C57E91-2B8F-8602-C5E5-05067B79DD21}"/>
              </a:ext>
            </a:extLst>
          </p:cNvPr>
          <p:cNvGrpSpPr/>
          <p:nvPr/>
        </p:nvGrpSpPr>
        <p:grpSpPr>
          <a:xfrm>
            <a:off x="656510" y="1347710"/>
            <a:ext cx="633966" cy="2423760"/>
            <a:chOff x="3220890" y="1440752"/>
            <a:chExt cx="633966" cy="2423760"/>
          </a:xfrm>
        </p:grpSpPr>
        <p:grpSp>
          <p:nvGrpSpPr>
            <p:cNvPr id="53" name="Group 52">
              <a:extLst>
                <a:ext uri="{FF2B5EF4-FFF2-40B4-BE49-F238E27FC236}">
                  <a16:creationId xmlns:a16="http://schemas.microsoft.com/office/drawing/2014/main" id="{15542F02-9993-E8A4-758D-9074C436006B}"/>
                </a:ext>
              </a:extLst>
            </p:cNvPr>
            <p:cNvGrpSpPr/>
            <p:nvPr/>
          </p:nvGrpSpPr>
          <p:grpSpPr>
            <a:xfrm>
              <a:off x="3220890" y="1440752"/>
              <a:ext cx="556015" cy="593238"/>
              <a:chOff x="3066306" y="887135"/>
              <a:chExt cx="675875" cy="646467"/>
            </a:xfrm>
          </p:grpSpPr>
          <p:sp>
            <p:nvSpPr>
              <p:cNvPr id="60" name="Rectangle 59">
                <a:extLst>
                  <a:ext uri="{FF2B5EF4-FFF2-40B4-BE49-F238E27FC236}">
                    <a16:creationId xmlns:a16="http://schemas.microsoft.com/office/drawing/2014/main" id="{AF854029-EED6-24C5-BF80-788AED6418F1}"/>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61" name="Graphic 55" descr="Puzzle">
                <a:extLst>
                  <a:ext uri="{FF2B5EF4-FFF2-40B4-BE49-F238E27FC236}">
                    <a16:creationId xmlns:a16="http://schemas.microsoft.com/office/drawing/2014/main" id="{8CF8FB23-A664-F50D-7FCF-1FBEB92C84AF}"/>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54" name="Group 53">
              <a:extLst>
                <a:ext uri="{FF2B5EF4-FFF2-40B4-BE49-F238E27FC236}">
                  <a16:creationId xmlns:a16="http://schemas.microsoft.com/office/drawing/2014/main" id="{6149A53A-1180-6944-6806-8B74FBBCB780}"/>
                </a:ext>
              </a:extLst>
            </p:cNvPr>
            <p:cNvGrpSpPr/>
            <p:nvPr/>
          </p:nvGrpSpPr>
          <p:grpSpPr>
            <a:xfrm>
              <a:off x="3241156" y="2373106"/>
              <a:ext cx="556015" cy="593238"/>
              <a:chOff x="3066306" y="887135"/>
              <a:chExt cx="675875" cy="646467"/>
            </a:xfrm>
          </p:grpSpPr>
          <p:sp>
            <p:nvSpPr>
              <p:cNvPr id="58" name="Rectangle 57">
                <a:extLst>
                  <a:ext uri="{FF2B5EF4-FFF2-40B4-BE49-F238E27FC236}">
                    <a16:creationId xmlns:a16="http://schemas.microsoft.com/office/drawing/2014/main" id="{3A8936C5-75A3-752B-D65C-2F43763F730A}"/>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59" name="Graphic 55" descr="Puzzle">
                <a:extLst>
                  <a:ext uri="{FF2B5EF4-FFF2-40B4-BE49-F238E27FC236}">
                    <a16:creationId xmlns:a16="http://schemas.microsoft.com/office/drawing/2014/main" id="{01D20298-4C82-DBA0-0BE4-3AF1C092C1BB}"/>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55" name="Group 54">
              <a:extLst>
                <a:ext uri="{FF2B5EF4-FFF2-40B4-BE49-F238E27FC236}">
                  <a16:creationId xmlns:a16="http://schemas.microsoft.com/office/drawing/2014/main" id="{B3007541-3A75-B96B-FC3A-0DF7F4ADFAE8}"/>
                </a:ext>
              </a:extLst>
            </p:cNvPr>
            <p:cNvGrpSpPr/>
            <p:nvPr/>
          </p:nvGrpSpPr>
          <p:grpSpPr>
            <a:xfrm>
              <a:off x="3298841" y="3271274"/>
              <a:ext cx="556015" cy="593238"/>
              <a:chOff x="3066306" y="887135"/>
              <a:chExt cx="675875" cy="646467"/>
            </a:xfrm>
          </p:grpSpPr>
          <p:sp>
            <p:nvSpPr>
              <p:cNvPr id="56" name="Rectangle 55">
                <a:extLst>
                  <a:ext uri="{FF2B5EF4-FFF2-40B4-BE49-F238E27FC236}">
                    <a16:creationId xmlns:a16="http://schemas.microsoft.com/office/drawing/2014/main" id="{2DCC012E-13B6-B802-C162-D46BF3F7871E}"/>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57" name="Graphic 55" descr="Puzzle">
                <a:extLst>
                  <a:ext uri="{FF2B5EF4-FFF2-40B4-BE49-F238E27FC236}">
                    <a16:creationId xmlns:a16="http://schemas.microsoft.com/office/drawing/2014/main" id="{87D91871-BC2C-B1A2-AA07-0461B0F4FB7C}"/>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62" name="TextBox 61">
            <a:extLst>
              <a:ext uri="{FF2B5EF4-FFF2-40B4-BE49-F238E27FC236}">
                <a16:creationId xmlns:a16="http://schemas.microsoft.com/office/drawing/2014/main" id="{EC6E2030-BB76-F981-6F4D-311D2409CF13}"/>
              </a:ext>
            </a:extLst>
          </p:cNvPr>
          <p:cNvSpPr txBox="1"/>
          <p:nvPr/>
        </p:nvSpPr>
        <p:spPr>
          <a:xfrm>
            <a:off x="3293618" y="1050171"/>
            <a:ext cx="5276180" cy="2088799"/>
          </a:xfrm>
          <a:prstGeom prst="round2DiagRect">
            <a:avLst/>
          </a:prstGeom>
          <a:solidFill>
            <a:srgbClr val="FFC000">
              <a:alpha val="43000"/>
            </a:srgbClr>
          </a:solid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Handling missing values</a:t>
            </a:r>
          </a:p>
          <a:p>
            <a:pPr algn="ctr">
              <a:lnSpc>
                <a:spcPct val="150000"/>
              </a:lnSpc>
            </a:pPr>
            <a:r>
              <a:rPr lang="en-US" sz="2000" dirty="0">
                <a:latin typeface="Comic Sans MS" panose="030F0702030302020204" pitchFamily="66" charset="0"/>
                <a:ea typeface="+mj-ea"/>
                <a:cs typeface="Arshia" panose="00000400000000000000" pitchFamily="2" charset="-78"/>
              </a:rPr>
              <a:t>Dealing with class imbalance</a:t>
            </a:r>
          </a:p>
          <a:p>
            <a:pPr algn="ctr">
              <a:lnSpc>
                <a:spcPct val="150000"/>
              </a:lnSpc>
            </a:pPr>
            <a:r>
              <a:rPr lang="en-US" sz="2000" dirty="0">
                <a:latin typeface="Comic Sans MS" panose="030F0702030302020204" pitchFamily="66" charset="0"/>
                <a:ea typeface="+mj-ea"/>
                <a:cs typeface="Arshia" panose="00000400000000000000" pitchFamily="2" charset="-78"/>
              </a:rPr>
              <a:t>Feature engineering</a:t>
            </a:r>
          </a:p>
          <a:p>
            <a:pPr algn="ctr">
              <a:lnSpc>
                <a:spcPct val="150000"/>
              </a:lnSpc>
            </a:pPr>
            <a:r>
              <a:rPr lang="en-US" sz="2000" dirty="0">
                <a:latin typeface="Comic Sans MS" panose="030F0702030302020204" pitchFamily="66" charset="0"/>
                <a:ea typeface="+mj-ea"/>
                <a:cs typeface="Arshia" panose="00000400000000000000" pitchFamily="2" charset="-78"/>
              </a:rPr>
              <a:t>Interpreting and explaining results</a:t>
            </a:r>
          </a:p>
        </p:txBody>
      </p:sp>
      <p:pic>
        <p:nvPicPr>
          <p:cNvPr id="86" name="Picture 85">
            <a:extLst>
              <a:ext uri="{FF2B5EF4-FFF2-40B4-BE49-F238E27FC236}">
                <a16:creationId xmlns:a16="http://schemas.microsoft.com/office/drawing/2014/main" id="{8CFA13EF-D02D-8E38-061A-EC2B06A5051B}"/>
              </a:ext>
            </a:extLst>
          </p:cNvPr>
          <p:cNvPicPr>
            <a:picLocks noChangeAspect="1"/>
          </p:cNvPicPr>
          <p:nvPr/>
        </p:nvPicPr>
        <p:blipFill>
          <a:blip r:embed="rId3"/>
          <a:stretch>
            <a:fillRect/>
          </a:stretch>
        </p:blipFill>
        <p:spPr>
          <a:xfrm>
            <a:off x="3044998" y="3565552"/>
            <a:ext cx="2414058" cy="2505441"/>
          </a:xfrm>
          <a:prstGeom prst="rect">
            <a:avLst/>
          </a:prstGeom>
        </p:spPr>
      </p:pic>
      <p:pic>
        <p:nvPicPr>
          <p:cNvPr id="87" name="Picture 86">
            <a:extLst>
              <a:ext uri="{FF2B5EF4-FFF2-40B4-BE49-F238E27FC236}">
                <a16:creationId xmlns:a16="http://schemas.microsoft.com/office/drawing/2014/main" id="{FA644091-9074-1846-D91F-27700649F2B8}"/>
              </a:ext>
            </a:extLst>
          </p:cNvPr>
          <p:cNvPicPr>
            <a:picLocks noChangeAspect="1"/>
          </p:cNvPicPr>
          <p:nvPr/>
        </p:nvPicPr>
        <p:blipFill>
          <a:blip r:embed="rId4"/>
          <a:stretch>
            <a:fillRect/>
          </a:stretch>
        </p:blipFill>
        <p:spPr>
          <a:xfrm>
            <a:off x="5766918" y="3526516"/>
            <a:ext cx="2640799" cy="2544477"/>
          </a:xfrm>
          <a:prstGeom prst="rect">
            <a:avLst/>
          </a:prstGeom>
        </p:spPr>
      </p:pic>
    </p:spTree>
    <p:extLst>
      <p:ext uri="{BB962C8B-B14F-4D97-AF65-F5344CB8AC3E}">
        <p14:creationId xmlns:p14="http://schemas.microsoft.com/office/powerpoint/2010/main" val="122002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endParaRPr lang="en-US" sz="2000" b="1" noProof="1">
              <a:solidFill>
                <a:srgbClr val="863D0C"/>
              </a:solidFill>
              <a:latin typeface="Comic Sans MS" panose="030F0702030302020204" pitchFamily="66" charset="0"/>
            </a:endParaRP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endParaRPr lang="en-US" sz="2000" b="1" noProof="1">
              <a:solidFill>
                <a:schemeClr val="accent1">
                  <a:lumMod val="50000"/>
                </a:schemeClr>
              </a:solidFill>
              <a:latin typeface="Comic Sans MS" panose="030F0702030302020204" pitchFamily="66" charset="0"/>
            </a:endParaRP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r:embed="rId11"/>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r:embed="rId12"/>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r:embed="rId13"/>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r:embed="rId14"/>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26EB54-919B-40DC-4778-214B2A100BA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C3CB608-F8EB-1E97-A104-6D41A583A31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3D5B520-F621-71A5-6C04-D1ABA40DF889}"/>
              </a:ext>
            </a:extLst>
          </p:cNvPr>
          <p:cNvSpPr>
            <a:spLocks noGrp="1"/>
          </p:cNvSpPr>
          <p:nvPr>
            <p:ph type="sldNum" sz="quarter" idx="12"/>
          </p:nvPr>
        </p:nvSpPr>
        <p:spPr/>
        <p:txBody>
          <a:bodyPr/>
          <a:lstStyle/>
          <a:p>
            <a:fld id="{672B7600-67E3-4D97-B453-880E2742B982}" type="slidenum">
              <a:rPr lang="en-US" smtClean="0"/>
              <a:t>7</a:t>
            </a:fld>
            <a:endParaRPr lang="en-US"/>
          </a:p>
        </p:txBody>
      </p:sp>
      <p:sp>
        <p:nvSpPr>
          <p:cNvPr id="18" name="Title 1">
            <a:extLst>
              <a:ext uri="{FF2B5EF4-FFF2-40B4-BE49-F238E27FC236}">
                <a16:creationId xmlns:a16="http://schemas.microsoft.com/office/drawing/2014/main" id="{DFD539D6-0FD1-F9C2-2493-2768655B47D0}"/>
              </a:ext>
            </a:extLst>
          </p:cNvPr>
          <p:cNvSpPr>
            <a:spLocks noGrp="1"/>
          </p:cNvSpPr>
          <p:nvPr>
            <p:ph type="title"/>
          </p:nvPr>
        </p:nvSpPr>
        <p:spPr>
          <a:xfrm>
            <a:off x="838200" y="365125"/>
            <a:ext cx="6919913" cy="1325563"/>
          </a:xfrm>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9" name="Content Placeholder 9">
            <a:extLst>
              <a:ext uri="{FF2B5EF4-FFF2-40B4-BE49-F238E27FC236}">
                <a16:creationId xmlns:a16="http://schemas.microsoft.com/office/drawing/2014/main" id="{5FDA0F46-3CB7-FC4F-A88C-97365184CCB7}"/>
              </a:ext>
            </a:extLst>
          </p:cNvPr>
          <p:cNvPicPr>
            <a:picLocks noChangeAspect="1"/>
          </p:cNvPicPr>
          <p:nvPr/>
        </p:nvPicPr>
        <p:blipFill>
          <a:blip r:embed="rId3"/>
          <a:stretch>
            <a:fillRect/>
          </a:stretch>
        </p:blipFill>
        <p:spPr>
          <a:xfrm>
            <a:off x="7958939" y="860707"/>
            <a:ext cx="3255762" cy="2393061"/>
          </a:xfrm>
          <a:prstGeom prst="rect">
            <a:avLst/>
          </a:prstGeom>
        </p:spPr>
      </p:pic>
      <p:sp>
        <p:nvSpPr>
          <p:cNvPr id="20" name="Date Placeholder 3">
            <a:extLst>
              <a:ext uri="{FF2B5EF4-FFF2-40B4-BE49-F238E27FC236}">
                <a16:creationId xmlns:a16="http://schemas.microsoft.com/office/drawing/2014/main" id="{C2FACD1F-3431-CE9C-C106-8C5A83F331D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1" name="Footer Placeholder 4">
            <a:extLst>
              <a:ext uri="{FF2B5EF4-FFF2-40B4-BE49-F238E27FC236}">
                <a16:creationId xmlns:a16="http://schemas.microsoft.com/office/drawing/2014/main" id="{0DB02C78-EE13-A52D-AD9D-7AEA16FFA7E0}"/>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22" name="Slide Number Placeholder 5">
            <a:extLst>
              <a:ext uri="{FF2B5EF4-FFF2-40B4-BE49-F238E27FC236}">
                <a16:creationId xmlns:a16="http://schemas.microsoft.com/office/drawing/2014/main" id="{93A6EE55-0B10-53F4-B5A1-3B69A4ECA0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7</a:t>
            </a:fld>
            <a:endParaRPr lang="en-US"/>
          </a:p>
        </p:txBody>
      </p:sp>
      <p:graphicFrame>
        <p:nvGraphicFramePr>
          <p:cNvPr id="23" name="Diagram 22">
            <a:extLst>
              <a:ext uri="{FF2B5EF4-FFF2-40B4-BE49-F238E27FC236}">
                <a16:creationId xmlns:a16="http://schemas.microsoft.com/office/drawing/2014/main" id="{B14A30D4-8DF9-6941-1470-281C25499E18}"/>
              </a:ext>
            </a:extLst>
          </p:cNvPr>
          <p:cNvGraphicFramePr/>
          <p:nvPr>
            <p:extLst>
              <p:ext uri="{D42A27DB-BD31-4B8C-83A1-F6EECF244321}">
                <p14:modId xmlns:p14="http://schemas.microsoft.com/office/powerpoint/2010/main" val="2285841152"/>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TextBox 23">
            <a:extLst>
              <a:ext uri="{FF2B5EF4-FFF2-40B4-BE49-F238E27FC236}">
                <a16:creationId xmlns:a16="http://schemas.microsoft.com/office/drawing/2014/main" id="{93E7C6E9-23DE-5FF6-35E8-0387473C7F88}"/>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25" name="TextBox 24">
            <a:extLst>
              <a:ext uri="{FF2B5EF4-FFF2-40B4-BE49-F238E27FC236}">
                <a16:creationId xmlns:a16="http://schemas.microsoft.com/office/drawing/2014/main" id="{64F09167-802B-B9C0-BFFF-176322CD2B18}"/>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26" name="TextBox 25">
            <a:extLst>
              <a:ext uri="{FF2B5EF4-FFF2-40B4-BE49-F238E27FC236}">
                <a16:creationId xmlns:a16="http://schemas.microsoft.com/office/drawing/2014/main" id="{40A82751-69E2-5E86-5F9C-6FF67D35059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pic>
        <p:nvPicPr>
          <p:cNvPr id="27" name="Picture 26">
            <a:extLst>
              <a:ext uri="{FF2B5EF4-FFF2-40B4-BE49-F238E27FC236}">
                <a16:creationId xmlns:a16="http://schemas.microsoft.com/office/drawing/2014/main" id="{C092E05D-8A3B-4A1D-C088-FF9C668864F3}"/>
              </a:ext>
            </a:extLst>
          </p:cNvPr>
          <p:cNvPicPr>
            <a:picLocks noChangeAspect="1"/>
          </p:cNvPicPr>
          <p:nvPr/>
        </p:nvPicPr>
        <p:blipFill>
          <a:blip r:embed="rId9"/>
          <a:stretch>
            <a:fillRect/>
          </a:stretch>
        </p:blipFill>
        <p:spPr>
          <a:xfrm>
            <a:off x="7758112" y="3546500"/>
            <a:ext cx="3923624" cy="2719107"/>
          </a:xfrm>
          <a:prstGeom prst="rect">
            <a:avLst/>
          </a:prstGeom>
        </p:spPr>
      </p:pic>
    </p:spTree>
    <p:extLst>
      <p:ext uri="{BB962C8B-B14F-4D97-AF65-F5344CB8AC3E}">
        <p14:creationId xmlns:p14="http://schemas.microsoft.com/office/powerpoint/2010/main" val="77563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pic>
        <p:nvPicPr>
          <p:cNvPr id="340" name="Google Shape;340;g253b21ef07d_0_0"/>
          <p:cNvPicPr preferRelativeResize="0"/>
          <p:nvPr/>
        </p:nvPicPr>
        <p:blipFill>
          <a:blip r:embed="rId3">
            <a:alphaModFix/>
          </a:blip>
          <a:stretch>
            <a:fillRect/>
          </a:stretch>
        </p:blipFill>
        <p:spPr>
          <a:xfrm>
            <a:off x="217300" y="4419775"/>
            <a:ext cx="3059300" cy="2252246"/>
          </a:xfrm>
          <a:prstGeom prst="rect">
            <a:avLst/>
          </a:prstGeom>
          <a:noFill/>
          <a:ln>
            <a:noFill/>
          </a:ln>
        </p:spPr>
      </p:pic>
      <p:pic>
        <p:nvPicPr>
          <p:cNvPr id="341" name="Google Shape;341;g253b21ef07d_0_0"/>
          <p:cNvPicPr preferRelativeResize="0"/>
          <p:nvPr/>
        </p:nvPicPr>
        <p:blipFill>
          <a:blip r:embed="rId4">
            <a:alphaModFix/>
          </a:blip>
          <a:stretch>
            <a:fillRect/>
          </a:stretch>
        </p:blipFill>
        <p:spPr>
          <a:xfrm>
            <a:off x="3562558" y="4436600"/>
            <a:ext cx="2741841" cy="2149000"/>
          </a:xfrm>
          <a:prstGeom prst="rect">
            <a:avLst/>
          </a:prstGeom>
          <a:noFill/>
          <a:ln>
            <a:noFill/>
          </a:ln>
        </p:spPr>
      </p:pic>
      <p:pic>
        <p:nvPicPr>
          <p:cNvPr id="342" name="Google Shape;342;g253b21ef07d_0_0"/>
          <p:cNvPicPr preferRelativeResize="0"/>
          <p:nvPr/>
        </p:nvPicPr>
        <p:blipFill>
          <a:blip r:embed="rId5">
            <a:alphaModFix/>
          </a:blip>
          <a:stretch>
            <a:fillRect/>
          </a:stretch>
        </p:blipFill>
        <p:spPr>
          <a:xfrm>
            <a:off x="6619618" y="1457025"/>
            <a:ext cx="4950357" cy="2149000"/>
          </a:xfrm>
          <a:prstGeom prst="rect">
            <a:avLst/>
          </a:prstGeom>
          <a:noFill/>
          <a:ln>
            <a:noFill/>
          </a:ln>
        </p:spPr>
      </p:pic>
      <p:pic>
        <p:nvPicPr>
          <p:cNvPr id="343" name="Google Shape;343;g253b21ef07d_0_0"/>
          <p:cNvPicPr preferRelativeResize="0"/>
          <p:nvPr/>
        </p:nvPicPr>
        <p:blipFill>
          <a:blip r:embed="rId6">
            <a:alphaModFix/>
          </a:blip>
          <a:stretch>
            <a:fillRect/>
          </a:stretch>
        </p:blipFill>
        <p:spPr>
          <a:xfrm>
            <a:off x="6611017" y="4112700"/>
            <a:ext cx="5068808" cy="225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36E0-227F-3C2A-5F25-5B0FB0B116E3}"/>
              </a:ext>
            </a:extLst>
          </p:cNvPr>
          <p:cNvSpPr>
            <a:spLocks noGrp="1"/>
          </p:cNvSpPr>
          <p:nvPr>
            <p:ph type="title"/>
          </p:nvPr>
        </p:nvSpPr>
        <p:spPr/>
        <p:txBody>
          <a:bodyPr/>
          <a:lstStyle/>
          <a:p>
            <a:r>
              <a:rPr lang="en-NO" dirty="0">
                <a:latin typeface="Comic Sans MS" panose="030F0902030302020204" pitchFamily="66" charset="0"/>
              </a:rPr>
              <a:t>Refrences</a:t>
            </a:r>
          </a:p>
        </p:txBody>
      </p:sp>
      <p:sp>
        <p:nvSpPr>
          <p:cNvPr id="3" name="Content Placeholder 2">
            <a:extLst>
              <a:ext uri="{FF2B5EF4-FFF2-40B4-BE49-F238E27FC236}">
                <a16:creationId xmlns:a16="http://schemas.microsoft.com/office/drawing/2014/main" id="{CCA136C4-AC46-EBCA-D310-6959A2AEEC7A}"/>
              </a:ext>
            </a:extLst>
          </p:cNvPr>
          <p:cNvSpPr>
            <a:spLocks noGrp="1"/>
          </p:cNvSpPr>
          <p:nvPr>
            <p:ph idx="1"/>
          </p:nvPr>
        </p:nvSpPr>
        <p:spPr/>
        <p:txBody>
          <a:bodyPr/>
          <a:lstStyle/>
          <a:p>
            <a:r>
              <a:rPr lang="en-GB" sz="1800" dirty="0">
                <a:effectLst/>
                <a:latin typeface="LinLibertineT"/>
              </a:rPr>
              <a:t> “Adult census income,” </a:t>
            </a:r>
            <a:r>
              <a:rPr lang="en-GB" sz="1800" dirty="0" err="1">
                <a:effectLst/>
                <a:latin typeface="LinLibertineTI"/>
              </a:rPr>
              <a:t>kaggle</a:t>
            </a:r>
            <a:r>
              <a:rPr lang="en-GB" sz="1800" dirty="0">
                <a:effectLst/>
                <a:latin typeface="LinLibertineT"/>
              </a:rPr>
              <a:t>, https://</a:t>
            </a:r>
            <a:r>
              <a:rPr lang="en-GB" sz="1800" dirty="0" err="1">
                <a:effectLst/>
                <a:latin typeface="LinLibertineT"/>
              </a:rPr>
              <a:t>www.kaggle.com</a:t>
            </a:r>
            <a:r>
              <a:rPr lang="en-GB" sz="1800" dirty="0">
                <a:effectLst/>
                <a:latin typeface="LinLibertineT"/>
              </a:rPr>
              <a:t>/datasets/</a:t>
            </a:r>
            <a:r>
              <a:rPr lang="en-GB" sz="1800" dirty="0" err="1">
                <a:effectLst/>
                <a:latin typeface="LinLibertineT"/>
              </a:rPr>
              <a:t>uciml</a:t>
            </a:r>
            <a:r>
              <a:rPr lang="en-GB" sz="1800" dirty="0">
                <a:effectLst/>
                <a:latin typeface="LinLibertineT"/>
              </a:rPr>
              <a:t>/adult- census- </a:t>
            </a:r>
            <a:r>
              <a:rPr lang="en-GB" sz="1800" dirty="0" err="1">
                <a:effectLst/>
                <a:latin typeface="LinLibertineT"/>
              </a:rPr>
              <a:t>income?resource</a:t>
            </a:r>
            <a:r>
              <a:rPr lang="en-GB" sz="1800" dirty="0">
                <a:effectLst/>
                <a:latin typeface="LinLibertineT"/>
              </a:rPr>
              <a:t>=download. </a:t>
            </a:r>
          </a:p>
          <a:p>
            <a:r>
              <a:rPr lang="en-GB" sz="1800" dirty="0">
                <a:effectLst/>
                <a:latin typeface="LinLibertineT"/>
              </a:rPr>
              <a:t>“Handling missing data,” </a:t>
            </a:r>
            <a:r>
              <a:rPr lang="en-GB" sz="1800" dirty="0">
                <a:effectLst/>
                <a:latin typeface="LinLibertineTI"/>
              </a:rPr>
              <a:t>scikit-learn documentation</a:t>
            </a:r>
            <a:r>
              <a:rPr lang="en-GB" sz="1800" dirty="0">
                <a:effectLst/>
                <a:latin typeface="LinLibertineT"/>
              </a:rPr>
              <a:t>, 2023, https://scikit-learn. org/stable/modules/</a:t>
            </a:r>
            <a:r>
              <a:rPr lang="en-GB" sz="1800" dirty="0" err="1">
                <a:effectLst/>
                <a:latin typeface="LinLibertineT"/>
              </a:rPr>
              <a:t>impute.html</a:t>
            </a:r>
            <a:r>
              <a:rPr lang="en-GB" sz="1800" dirty="0">
                <a:effectLst/>
                <a:latin typeface="LinLibertineT"/>
              </a:rPr>
              <a:t>. </a:t>
            </a:r>
            <a:endParaRPr lang="en-GB" dirty="0">
              <a:effectLst/>
            </a:endParaRPr>
          </a:p>
          <a:p>
            <a:r>
              <a:rPr lang="en-GB" sz="1800" dirty="0">
                <a:effectLst/>
                <a:latin typeface="LinLibertineT"/>
              </a:rPr>
              <a:t>D. </a:t>
            </a:r>
            <a:r>
              <a:rPr lang="en-GB" sz="1800" dirty="0" err="1">
                <a:effectLst/>
                <a:latin typeface="LinLibertineT"/>
              </a:rPr>
              <a:t>Omidvar</a:t>
            </a:r>
            <a:r>
              <a:rPr lang="en-GB" sz="1800" dirty="0">
                <a:effectLst/>
                <a:latin typeface="LinLibertineT"/>
              </a:rPr>
              <a:t>, N. </a:t>
            </a:r>
            <a:r>
              <a:rPr lang="en-GB" sz="1800" dirty="0" err="1">
                <a:effectLst/>
                <a:latin typeface="LinLibertineT"/>
              </a:rPr>
              <a:t>Tavakolian</a:t>
            </a:r>
            <a:r>
              <a:rPr lang="en-GB" sz="1800" dirty="0">
                <a:effectLst/>
                <a:latin typeface="LinLibertineT"/>
              </a:rPr>
              <a:t>, N. </a:t>
            </a:r>
            <a:r>
              <a:rPr lang="en-GB" sz="1800" dirty="0" err="1">
                <a:effectLst/>
                <a:latin typeface="LinLibertineT"/>
              </a:rPr>
              <a:t>Naseri</a:t>
            </a:r>
            <a:r>
              <a:rPr lang="en-GB" sz="1800" dirty="0">
                <a:effectLst/>
                <a:latin typeface="LinLibertineT"/>
              </a:rPr>
              <a:t>, and S. H. Hosseini, “Project </a:t>
            </a:r>
            <a:r>
              <a:rPr lang="en-GB" sz="1800" dirty="0" err="1">
                <a:effectLst/>
                <a:latin typeface="LinLibertineT"/>
              </a:rPr>
              <a:t>github</a:t>
            </a:r>
            <a:r>
              <a:rPr lang="en-GB" sz="1800" dirty="0">
                <a:effectLst/>
                <a:latin typeface="LinLibertineT"/>
              </a:rPr>
              <a:t>,” https: //</a:t>
            </a:r>
            <a:r>
              <a:rPr lang="en-GB" sz="1800" dirty="0" err="1">
                <a:effectLst/>
                <a:latin typeface="LinLibertineT"/>
              </a:rPr>
              <a:t>github.com</a:t>
            </a:r>
            <a:r>
              <a:rPr lang="en-GB" sz="1800" dirty="0">
                <a:effectLst/>
                <a:latin typeface="LinLibertineT"/>
              </a:rPr>
              <a:t>/</a:t>
            </a:r>
            <a:r>
              <a:rPr lang="en-GB" sz="1800" dirty="0" err="1">
                <a:effectLst/>
                <a:latin typeface="LinLibertineT"/>
              </a:rPr>
              <a:t>dinaomidvartehrani</a:t>
            </a:r>
            <a:r>
              <a:rPr lang="en-GB" sz="1800" dirty="0">
                <a:effectLst/>
                <a:latin typeface="LinLibertineT"/>
              </a:rPr>
              <a:t>/Applied- AI- .git. </a:t>
            </a:r>
            <a:endParaRPr lang="en-GB" dirty="0">
              <a:effectLst/>
            </a:endParaRPr>
          </a:p>
          <a:p>
            <a:pPr marL="0" indent="0">
              <a:buNone/>
            </a:pPr>
            <a:endParaRPr lang="en-GB" dirty="0">
              <a:effectLst/>
            </a:endParaRPr>
          </a:p>
          <a:p>
            <a:endParaRPr lang="en-NO" dirty="0"/>
          </a:p>
        </p:txBody>
      </p:sp>
      <p:sp>
        <p:nvSpPr>
          <p:cNvPr id="4" name="Date Placeholder 3">
            <a:extLst>
              <a:ext uri="{FF2B5EF4-FFF2-40B4-BE49-F238E27FC236}">
                <a16:creationId xmlns:a16="http://schemas.microsoft.com/office/drawing/2014/main" id="{723A5D79-7337-E833-DFBD-C3208DE4F102}"/>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EC97C32-FC36-8094-EB2E-DF345E5735A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92B7353-D30E-77C6-D4E6-942E70567F39}"/>
              </a:ext>
            </a:extLst>
          </p:cNvPr>
          <p:cNvSpPr>
            <a:spLocks noGrp="1"/>
          </p:cNvSpPr>
          <p:nvPr>
            <p:ph type="sldNum" sz="quarter" idx="12"/>
          </p:nvPr>
        </p:nvSpPr>
        <p:spPr/>
        <p:txBody>
          <a:bodyPr/>
          <a:lstStyle/>
          <a:p>
            <a:fld id="{672B7600-67E3-4D97-B453-880E2742B982}" type="slidenum">
              <a:rPr lang="en-US" smtClean="0"/>
              <a:t>9</a:t>
            </a:fld>
            <a:endParaRPr lang="en-US"/>
          </a:p>
        </p:txBody>
      </p:sp>
    </p:spTree>
    <p:extLst>
      <p:ext uri="{BB962C8B-B14F-4D97-AF65-F5344CB8AC3E}">
        <p14:creationId xmlns:p14="http://schemas.microsoft.com/office/powerpoint/2010/main" val="875649733"/>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1660</TotalTime>
  <Words>1759</Words>
  <Application>Microsoft Macintosh PowerPoint</Application>
  <PresentationFormat>Widescreen</PresentationFormat>
  <Paragraphs>200</Paragraphs>
  <Slides>10</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Calibri Light</vt:lpstr>
      <vt:lpstr>Comic Sans MS</vt:lpstr>
      <vt:lpstr>Courier New</vt:lpstr>
      <vt:lpstr>LinLibertineT</vt:lpstr>
      <vt:lpstr>LinLibertineTI</vt:lpstr>
      <vt:lpstr>Open Sans</vt:lpstr>
      <vt:lpstr>Söhne</vt:lpstr>
      <vt:lpstr>PresentationGO</vt:lpstr>
      <vt:lpstr>Designed by PresentationGO</vt:lpstr>
      <vt:lpstr> Adult Census Income Analysis Team 6 </vt:lpstr>
      <vt:lpstr>PowerPoint Presentation</vt:lpstr>
      <vt:lpstr>Dataset selection</vt:lpstr>
      <vt:lpstr>Expectations and Goals</vt:lpstr>
      <vt:lpstr>Pre-processing</vt:lpstr>
      <vt:lpstr>Supervised Learning:  Decision Tree classification</vt:lpstr>
      <vt:lpstr>semi-supervised learning  using a decision tree classifier</vt:lpstr>
      <vt:lpstr>Supervised Learning:  Classification with a deep learning model </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205</cp:revision>
  <dcterms:created xsi:type="dcterms:W3CDTF">2023-04-15T15:33:42Z</dcterms:created>
  <dcterms:modified xsi:type="dcterms:W3CDTF">2023-06-20T19:30:55Z</dcterms:modified>
  <cp:category>Templates</cp:category>
</cp:coreProperties>
</file>