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79" r:id="rId4"/>
    <p:sldId id="280" r:id="rId5"/>
    <p:sldId id="281" r:id="rId6"/>
    <p:sldId id="286" r:id="rId7"/>
    <p:sldId id="265" r:id="rId8"/>
    <p:sldId id="269" r:id="rId9"/>
    <p:sldId id="288" r:id="rId10"/>
    <p:sldId id="270" r:id="rId11"/>
    <p:sldId id="283" r:id="rId12"/>
    <p:sldId id="289" r:id="rId13"/>
    <p:sldId id="271" r:id="rId14"/>
    <p:sldId id="287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6CEE-9C4D-8D4D-9086-87542E6D70B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B513E-D032-5647-908C-BB514F713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can understand the consecutive data sentences of pixels as consecutive data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can understand the consecutive data sentences of pixels as consecutive data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B78E-94B3-F940-9562-50B137C141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0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6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C1AD-6E7D-2843-B642-CD5973BF8928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2A33-BC97-A44D-B167-B1A05AA1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4" y="1772156"/>
            <a:ext cx="8916884" cy="1790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Final Report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Convolutional Neural Networks for Sentence Classification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406" y="3571976"/>
            <a:ext cx="6858000" cy="1472054"/>
          </a:xfrm>
        </p:spPr>
        <p:txBody>
          <a:bodyPr>
            <a:normAutofit/>
          </a:bodyPr>
          <a:lstStyle/>
          <a:p>
            <a:r>
              <a:rPr lang="en-US" sz="1400" i="1" dirty="0" smtClean="0"/>
              <a:t>EMNLP’2014</a:t>
            </a:r>
          </a:p>
          <a:p>
            <a:endParaRPr lang="en-US" sz="1400" dirty="0" smtClean="0"/>
          </a:p>
          <a:p>
            <a:r>
              <a:rPr lang="en-US" sz="1400" dirty="0" smtClean="0"/>
              <a:t>Yoon Kim et.al.</a:t>
            </a:r>
            <a:endParaRPr lang="en-US" sz="1400" baseline="30000" dirty="0"/>
          </a:p>
          <a:p>
            <a:r>
              <a:rPr lang="en-US" sz="1400" dirty="0" smtClean="0"/>
              <a:t>New York University</a:t>
            </a:r>
          </a:p>
          <a:p>
            <a:r>
              <a:rPr lang="en-US" sz="1400" i="1" dirty="0" smtClean="0"/>
              <a:t>yhk255@nyu.edu</a:t>
            </a:r>
            <a:endParaRPr lang="en-US" sz="1400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68706" y="5321309"/>
            <a:ext cx="5782235" cy="109705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i="1" dirty="0"/>
              <a:t>Presented by </a:t>
            </a:r>
            <a:r>
              <a:rPr lang="en-US" sz="1200" i="1" dirty="0" err="1"/>
              <a:t>A.Dinara</a:t>
            </a:r>
            <a:endParaRPr lang="en-US" sz="1200" i="1" dirty="0"/>
          </a:p>
          <a:p>
            <a:pPr algn="r"/>
            <a:r>
              <a:rPr lang="en-US" sz="1200" i="1" dirty="0"/>
              <a:t>dinara_aliyeva@korea.ac.kr</a:t>
            </a:r>
          </a:p>
          <a:p>
            <a:pPr algn="r"/>
            <a:r>
              <a:rPr lang="en-US" sz="1200" i="1" dirty="0"/>
              <a:t>2017.04.13</a:t>
            </a:r>
          </a:p>
        </p:txBody>
      </p:sp>
    </p:spTree>
    <p:extLst>
      <p:ext uri="{BB962C8B-B14F-4D97-AF65-F5344CB8AC3E}">
        <p14:creationId xmlns:p14="http://schemas.microsoft.com/office/powerpoint/2010/main" val="22019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</a:t>
            </a:r>
            <a:r>
              <a:rPr lang="en-US" sz="2400" dirty="0" smtClean="0"/>
              <a:t>paper, in %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22512"/>
              </p:ext>
            </p:extLst>
          </p:nvPr>
        </p:nvGraphicFramePr>
        <p:xfrm>
          <a:off x="109747" y="2365045"/>
          <a:ext cx="8842204" cy="376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72"/>
                <a:gridCol w="1263172"/>
                <a:gridCol w="1263172"/>
                <a:gridCol w="1263172"/>
                <a:gridCol w="1263172"/>
                <a:gridCol w="1263172"/>
                <a:gridCol w="1263172"/>
              </a:tblGrid>
              <a:tr h="10858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Movie</a:t>
                      </a:r>
                      <a:r>
                        <a:rPr lang="en-US" sz="1600" baseline="0" dirty="0" smtClean="0"/>
                        <a:t> reviews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r>
                        <a:rPr lang="en-US" sz="1600" baseline="0" dirty="0" smtClean="0"/>
                        <a:t> reviews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TREC (question </a:t>
                      </a:r>
                      <a:r>
                        <a:rPr lang="en-US" sz="1600" dirty="0" err="1" smtClean="0"/>
                        <a:t>judgement</a:t>
                      </a:r>
                      <a:r>
                        <a:rPr lang="en-US" sz="1600" dirty="0" smtClean="0"/>
                        <a:t> 5 topics)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MPQA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SST-2 (pos.</a:t>
                      </a:r>
                      <a:r>
                        <a:rPr lang="en-US" sz="1600" baseline="0" dirty="0" smtClean="0"/>
                        <a:t>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SST-1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(0,1,2,3,4</a:t>
                      </a:r>
                      <a:r>
                        <a:rPr lang="en-US" sz="1600" baseline="0" dirty="0" smtClean="0"/>
                        <a:t> – 5 scale reviews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8040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76.1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45.0</a:t>
                      </a:r>
                      <a:endParaRPr lang="en-US" sz="1600" dirty="0"/>
                    </a:p>
                  </a:txBody>
                  <a:tcPr/>
                </a:tc>
              </a:tr>
              <a:tr h="8040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static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45.5</a:t>
                      </a:r>
                      <a:endParaRPr lang="en-US" sz="1600" dirty="0"/>
                    </a:p>
                  </a:txBody>
                  <a:tcPr/>
                </a:tc>
              </a:tr>
              <a:tr h="477679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non-static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89.5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48.0</a:t>
                      </a:r>
                    </a:p>
                  </a:txBody>
                  <a:tcPr/>
                </a:tc>
              </a:tr>
              <a:tr h="5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my </a:t>
            </a:r>
            <a:r>
              <a:rPr lang="en-US" sz="2400" dirty="0" smtClean="0"/>
              <a:t>implementation, in %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93167"/>
              </p:ext>
            </p:extLst>
          </p:nvPr>
        </p:nvGraphicFramePr>
        <p:xfrm>
          <a:off x="172451" y="2365045"/>
          <a:ext cx="8908837" cy="376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691"/>
                <a:gridCol w="1272691"/>
                <a:gridCol w="1272691"/>
                <a:gridCol w="1272691"/>
                <a:gridCol w="1272691"/>
                <a:gridCol w="1272691"/>
                <a:gridCol w="1272691"/>
              </a:tblGrid>
              <a:tr h="107626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Movie</a:t>
                      </a:r>
                      <a:r>
                        <a:rPr lang="en-US" sz="1600" baseline="0" dirty="0" smtClean="0"/>
                        <a:t> reviews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</a:t>
                      </a:r>
                      <a:r>
                        <a:rPr lang="en-US" sz="1600" baseline="0" dirty="0" smtClean="0"/>
                        <a:t> reviews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TREC (question </a:t>
                      </a:r>
                      <a:r>
                        <a:rPr lang="en-US" sz="1600" dirty="0" err="1" smtClean="0"/>
                        <a:t>judgement</a:t>
                      </a:r>
                      <a:r>
                        <a:rPr lang="en-US" sz="1600" dirty="0" smtClean="0"/>
                        <a:t> 5 topics)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MPQA (pos.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SST-2 (pos.</a:t>
                      </a:r>
                      <a:r>
                        <a:rPr lang="en-US" sz="1600" baseline="0" dirty="0" smtClean="0"/>
                        <a:t>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SST-1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(0,1,2,3,4</a:t>
                      </a:r>
                      <a:r>
                        <a:rPr lang="en-US" sz="1600" baseline="0" dirty="0" smtClean="0"/>
                        <a:t> – 5 scale reviews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7968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Tensorflow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Tensorflow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</a:t>
                      </a:r>
                      <a:endParaRPr lang="en-US" sz="1600" dirty="0"/>
                    </a:p>
                  </a:txBody>
                  <a:tcPr/>
                </a:tc>
              </a:tr>
              <a:tr h="8302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static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Tensorflow</a:t>
                      </a:r>
                      <a:r>
                        <a:rPr lang="en-US" sz="1600" baseline="0" dirty="0" smtClean="0"/>
                        <a:t> – </a:t>
                      </a:r>
                      <a:r>
                        <a:rPr lang="en-US" sz="1600" baseline="0" dirty="0" err="1" smtClean="0"/>
                        <a:t>GloVe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Tensorflow-GloVe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</a:t>
                      </a:r>
                      <a:endParaRPr lang="en-US" sz="1600" dirty="0"/>
                    </a:p>
                  </a:txBody>
                  <a:tcPr/>
                </a:tc>
              </a:tr>
              <a:tr h="473441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non-static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62</a:t>
                      </a:r>
                      <a:endParaRPr lang="en-US" sz="1600" dirty="0" smtClean="0"/>
                    </a:p>
                  </a:txBody>
                  <a:tcPr/>
                </a:tc>
              </a:tr>
              <a:tr h="58425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56.7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8824" y="6284863"/>
            <a:ext cx="737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*If not explicitly designated, then these results are produced with </a:t>
            </a:r>
            <a:r>
              <a:rPr lang="en-US" dirty="0" err="1" smtClean="0"/>
              <a:t>Theano</a:t>
            </a:r>
            <a:r>
              <a:rPr lang="en-US" dirty="0" smtClean="0"/>
              <a:t> lib.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similar result tendencies on following datasets: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38236"/>
              </p:ext>
            </p:extLst>
          </p:nvPr>
        </p:nvGraphicFramePr>
        <p:xfrm>
          <a:off x="5040006" y="2357736"/>
          <a:ext cx="4008688" cy="408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72"/>
                <a:gridCol w="1002172"/>
                <a:gridCol w="1002172"/>
                <a:gridCol w="1002172"/>
              </a:tblGrid>
              <a:tr h="13407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TREC (question </a:t>
                      </a:r>
                      <a:r>
                        <a:rPr lang="en-US" sz="1600" dirty="0" err="1" smtClean="0"/>
                        <a:t>judgement</a:t>
                      </a:r>
                      <a:r>
                        <a:rPr lang="en-US" sz="1600" dirty="0" smtClean="0"/>
                        <a:t> 5 topics)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SST-2 (pos.</a:t>
                      </a:r>
                      <a:r>
                        <a:rPr lang="en-US" sz="1600" baseline="0" dirty="0" smtClean="0"/>
                        <a:t>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SST-1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(0,1,2,3,4</a:t>
                      </a:r>
                      <a:r>
                        <a:rPr lang="en-US" sz="1600" baseline="0" dirty="0" smtClean="0"/>
                        <a:t> – 5 scale reviews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MPQA (pos. or neg.)</a:t>
                      </a:r>
                      <a:endParaRPr lang="en-US" sz="1600" dirty="0"/>
                    </a:p>
                  </a:txBody>
                  <a:tcPr/>
                </a:tc>
              </a:tr>
              <a:tr h="815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</a:t>
                      </a:r>
                      <a:endParaRPr lang="en-US" sz="1600" dirty="0"/>
                    </a:p>
                  </a:txBody>
                  <a:tcPr/>
                </a:tc>
              </a:tr>
              <a:tr h="8493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</a:tr>
              <a:tr h="48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61.9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</a:t>
                      </a:r>
                    </a:p>
                  </a:txBody>
                  <a:tcPr/>
                </a:tc>
              </a:tr>
              <a:tr h="5976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56.7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23847"/>
              </p:ext>
            </p:extLst>
          </p:nvPr>
        </p:nvGraphicFramePr>
        <p:xfrm>
          <a:off x="19157" y="2365103"/>
          <a:ext cx="4694664" cy="408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40"/>
                <a:gridCol w="1015552"/>
                <a:gridCol w="1063556"/>
                <a:gridCol w="916308"/>
                <a:gridCol w="916308"/>
              </a:tblGrid>
              <a:tr h="108589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TREC (question </a:t>
                      </a:r>
                      <a:r>
                        <a:rPr lang="en-US" sz="1600" dirty="0" err="1" smtClean="0"/>
                        <a:t>judgement</a:t>
                      </a:r>
                      <a:r>
                        <a:rPr lang="en-US" sz="1600" dirty="0" smtClean="0"/>
                        <a:t> 5 topics)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SST-2 (pos.</a:t>
                      </a:r>
                      <a:r>
                        <a:rPr lang="en-US" sz="1600" baseline="0" dirty="0" smtClean="0"/>
                        <a:t> or neg.)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SST-1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(0,1,2,3,4</a:t>
                      </a:r>
                      <a:r>
                        <a:rPr lang="en-US" sz="1600" baseline="0" dirty="0" smtClean="0"/>
                        <a:t> – 5 scale reviews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MPQA (pos. or neg.)</a:t>
                      </a:r>
                      <a:endParaRPr lang="en-US" sz="1600" dirty="0"/>
                    </a:p>
                  </a:txBody>
                  <a:tcPr/>
                </a:tc>
              </a:tr>
              <a:tr h="8040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83.4</a:t>
                      </a:r>
                      <a:endParaRPr lang="en-US" sz="1600" dirty="0"/>
                    </a:p>
                  </a:txBody>
                  <a:tcPr/>
                </a:tc>
              </a:tr>
              <a:tr h="8040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static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89.6</a:t>
                      </a:r>
                      <a:endParaRPr lang="en-US" sz="1600" dirty="0"/>
                    </a:p>
                  </a:txBody>
                  <a:tcPr/>
                </a:tc>
              </a:tr>
              <a:tr h="477679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non-static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93.6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89.5</a:t>
                      </a:r>
                      <a:endParaRPr lang="en-US" sz="1600" dirty="0" smtClean="0"/>
                    </a:p>
                  </a:txBody>
                  <a:tcPr/>
                </a:tc>
              </a:tr>
              <a:tr h="5894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multichannel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60438" y="6471702"/>
            <a:ext cx="177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paper, in 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1725" y="6469176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</a:t>
            </a:r>
            <a:r>
              <a:rPr lang="en-US" dirty="0" smtClean="0"/>
              <a:t>implementation, in %</a:t>
            </a:r>
            <a:endParaRPr lang="en-US" dirty="0"/>
          </a:p>
        </p:txBody>
      </p:sp>
      <p:sp>
        <p:nvSpPr>
          <p:cNvPr id="9" name="직사각형 11"/>
          <p:cNvSpPr/>
          <p:nvPr/>
        </p:nvSpPr>
        <p:spPr>
          <a:xfrm>
            <a:off x="723786" y="2245772"/>
            <a:ext cx="4085343" cy="4199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11"/>
          <p:cNvSpPr/>
          <p:nvPr/>
        </p:nvSpPr>
        <p:spPr>
          <a:xfrm>
            <a:off x="4944698" y="2245772"/>
            <a:ext cx="4008688" cy="4199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9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Multiclass classification</a:t>
            </a:r>
          </a:p>
          <a:p>
            <a:pPr lvl="1"/>
            <a:r>
              <a:rPr lang="en-US" sz="1800" dirty="0" smtClean="0"/>
              <a:t>100-dimensional </a:t>
            </a:r>
            <a:r>
              <a:rPr lang="en-US" sz="1800" dirty="0" err="1"/>
              <a:t>GloVe</a:t>
            </a:r>
            <a:r>
              <a:rPr lang="en-US" sz="1800" dirty="0"/>
              <a:t> </a:t>
            </a:r>
            <a:r>
              <a:rPr lang="en-US" sz="1800" dirty="0" err="1" smtClean="0"/>
              <a:t>embeddings</a:t>
            </a:r>
            <a:endParaRPr lang="en-US" sz="1800" dirty="0" smtClean="0"/>
          </a:p>
          <a:p>
            <a:pPr lvl="1"/>
            <a:r>
              <a:rPr lang="en-US" sz="1800" dirty="0" smtClean="0"/>
              <a:t>20 Newsgroup dataset  - </a:t>
            </a:r>
            <a:r>
              <a:rPr lang="en-US" sz="1800" dirty="0" smtClean="0">
                <a:solidFill>
                  <a:srgbClr val="FF0000"/>
                </a:solidFill>
              </a:rPr>
              <a:t>1000 documents </a:t>
            </a:r>
            <a:r>
              <a:rPr lang="en-US" sz="1800" dirty="0" smtClean="0"/>
              <a:t>in each of 20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t="64136" r="47139" b="8848"/>
          <a:stretch/>
        </p:blipFill>
        <p:spPr>
          <a:xfrm>
            <a:off x="250843" y="2994864"/>
            <a:ext cx="8724998" cy="3127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73718" y="2915459"/>
            <a:ext cx="1291141" cy="3330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2740" y="6325023"/>
            <a:ext cx="631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Unseen test data (</a:t>
            </a:r>
            <a:r>
              <a:rPr lang="en-US" dirty="0" err="1" smtClean="0">
                <a:solidFill>
                  <a:srgbClr val="FF0000"/>
                </a:solidFill>
              </a:rPr>
              <a:t>val_acc</a:t>
            </a:r>
            <a:r>
              <a:rPr lang="en-US" dirty="0" smtClean="0"/>
              <a:t>) accuracy increases </a:t>
            </a:r>
            <a:r>
              <a:rPr lang="en-US" dirty="0" smtClean="0">
                <a:sym typeface="Wingdings" panose="05000000000000000000" pitchFamily="2" charset="2"/>
              </a:rPr>
              <a:t> so no overfitting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7258" y="2905237"/>
            <a:ext cx="1037063" cy="3340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Additional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39" y="1404938"/>
            <a:ext cx="870910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Multiclass classification</a:t>
            </a:r>
          </a:p>
          <a:p>
            <a:pPr lvl="1"/>
            <a:r>
              <a:rPr lang="en-US" sz="1800" dirty="0" smtClean="0"/>
              <a:t>ODP + 1bil Benchmark trained model – 300 dim </a:t>
            </a:r>
            <a:r>
              <a:rPr lang="en-US" sz="1800" dirty="0" err="1" smtClean="0"/>
              <a:t>embeddings</a:t>
            </a:r>
            <a:endParaRPr lang="en-US" sz="1800" dirty="0" smtClean="0"/>
          </a:p>
          <a:p>
            <a:pPr lvl="1"/>
            <a:r>
              <a:rPr lang="en-US" sz="1800" dirty="0" smtClean="0"/>
              <a:t>Also tried with </a:t>
            </a:r>
            <a:r>
              <a:rPr lang="en-US" sz="1800" dirty="0"/>
              <a:t>100-dimensional </a:t>
            </a:r>
            <a:r>
              <a:rPr lang="en-US" sz="1800" dirty="0" err="1"/>
              <a:t>GloVe</a:t>
            </a:r>
            <a:r>
              <a:rPr lang="en-US" sz="1800" dirty="0"/>
              <a:t>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(result even worse than shown)</a:t>
            </a:r>
            <a:endParaRPr lang="en-US" sz="1800" dirty="0" smtClean="0"/>
          </a:p>
          <a:p>
            <a:pPr lvl="1"/>
            <a:r>
              <a:rPr lang="en-US" sz="1800" dirty="0" smtClean="0"/>
              <a:t>NYT dataset  - made dataset with only around </a:t>
            </a:r>
            <a:r>
              <a:rPr lang="en-US" sz="1800" dirty="0" smtClean="0">
                <a:solidFill>
                  <a:srgbClr val="FF0000"/>
                </a:solidFill>
              </a:rPr>
              <a:t>20 documents </a:t>
            </a:r>
            <a:r>
              <a:rPr lang="en-US" sz="1800" dirty="0" smtClean="0"/>
              <a:t>in each of 6 classes – sparse, </a:t>
            </a:r>
            <a:r>
              <a:rPr lang="en-US" sz="1800" b="1" dirty="0" smtClean="0">
                <a:solidFill>
                  <a:srgbClr val="FF0000"/>
                </a:solidFill>
              </a:rPr>
              <a:t>rare</a:t>
            </a:r>
            <a:r>
              <a:rPr lang="en-US" sz="1800" dirty="0" smtClean="0"/>
              <a:t> characteristics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3789" y="6155992"/>
            <a:ext cx="626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Unseen test data (</a:t>
            </a:r>
            <a:r>
              <a:rPr lang="en-US" dirty="0" err="1" smtClean="0">
                <a:solidFill>
                  <a:srgbClr val="FF0000"/>
                </a:solidFill>
              </a:rPr>
              <a:t>val_acc</a:t>
            </a:r>
            <a:r>
              <a:rPr lang="en-US" dirty="0" smtClean="0"/>
              <a:t>) accuracy </a:t>
            </a:r>
            <a:r>
              <a:rPr lang="en-US" dirty="0" smtClean="0"/>
              <a:t>– no change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is </a:t>
            </a:r>
            <a:r>
              <a:rPr lang="en-US" dirty="0" smtClean="0">
                <a:sym typeface="Wingdings" panose="05000000000000000000" pitchFamily="2" charset="2"/>
              </a:rPr>
              <a:t>overfitting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So, this might be limitation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66" r="24910"/>
          <a:stretch/>
        </p:blipFill>
        <p:spPr>
          <a:xfrm>
            <a:off x="2466" y="3434577"/>
            <a:ext cx="8963114" cy="2601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32035" y="3310098"/>
            <a:ext cx="1333545" cy="2845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50779" y="3310098"/>
            <a:ext cx="1204333" cy="2845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0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lvl="1"/>
            <a:r>
              <a:rPr lang="en-US" sz="2400" dirty="0" smtClean="0"/>
              <a:t>Implemented CNN models in paper under similar settings</a:t>
            </a:r>
          </a:p>
          <a:p>
            <a:pPr lvl="1"/>
            <a:r>
              <a:rPr lang="en-US" sz="2400" dirty="0" smtClean="0"/>
              <a:t>On most datasets achieved similar results, except fo</a:t>
            </a:r>
            <a:r>
              <a:rPr lang="en-US" sz="2400" dirty="0" smtClean="0"/>
              <a:t>r CR </a:t>
            </a:r>
          </a:p>
          <a:p>
            <a:pPr lvl="1"/>
            <a:r>
              <a:rPr lang="en-US" sz="2400" dirty="0" smtClean="0"/>
              <a:t>Performed additional experiments related to multiclass classification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TO DO:</a:t>
            </a:r>
          </a:p>
          <a:p>
            <a:pPr lvl="2"/>
            <a:r>
              <a:rPr lang="en-US" sz="2000" dirty="0" smtClean="0"/>
              <a:t>Research if possible to do </a:t>
            </a:r>
            <a:r>
              <a:rPr lang="en-US" sz="2000" dirty="0" err="1" smtClean="0"/>
              <a:t>multilabel</a:t>
            </a:r>
            <a:r>
              <a:rPr lang="en-US" sz="2000" dirty="0" smtClean="0"/>
              <a:t> classification using similar CNN models ( 1 doc </a:t>
            </a:r>
            <a:r>
              <a:rPr lang="en-US" sz="2000" dirty="0" smtClean="0">
                <a:sym typeface="Wingdings" panose="05000000000000000000" pitchFamily="2" charset="2"/>
              </a:rPr>
              <a:t> K categories for </a:t>
            </a:r>
            <a:r>
              <a:rPr lang="en-US" sz="2000" dirty="0" err="1" smtClean="0">
                <a:sym typeface="Wingdings" panose="05000000000000000000" pitchFamily="2" charset="2"/>
              </a:rPr>
              <a:t>Precision@K</a:t>
            </a:r>
            <a:r>
              <a:rPr lang="en-US" sz="2000" dirty="0" smtClean="0">
                <a:sym typeface="Wingdings" panose="05000000000000000000" pitchFamily="2" charset="2"/>
              </a:rPr>
              <a:t> evaluation)</a:t>
            </a:r>
          </a:p>
          <a:p>
            <a:pPr lvl="2"/>
            <a:r>
              <a:rPr lang="en-US" sz="2000" dirty="0" smtClean="0"/>
              <a:t>Perform experiments with CNN related to rare, sparse (or even hierarchical) classification (alike ODP)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686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8019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80" y="1564545"/>
            <a:ext cx="876471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Intuitive sentence representation (adopted from CNN in image classification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Images are represented as </a:t>
            </a:r>
            <a:r>
              <a:rPr lang="en-US" sz="2000" dirty="0" smtClean="0">
                <a:solidFill>
                  <a:srgbClr val="FF0000"/>
                </a:solidFill>
              </a:rPr>
              <a:t>consecutive data of pixels</a:t>
            </a:r>
          </a:p>
          <a:p>
            <a:r>
              <a:rPr lang="en-US" sz="2000" dirty="0" smtClean="0"/>
              <a:t>Pixels </a:t>
            </a:r>
            <a:r>
              <a:rPr lang="en-US" sz="2000" dirty="0"/>
              <a:t>close to each other are likely to be </a:t>
            </a:r>
            <a:r>
              <a:rPr lang="en-US" sz="2000" dirty="0" smtClean="0"/>
              <a:t>related </a:t>
            </a:r>
            <a:r>
              <a:rPr lang="en-US" sz="2000" dirty="0"/>
              <a:t>(part of the same </a:t>
            </a:r>
            <a:r>
              <a:rPr lang="en-US" sz="2000" dirty="0" smtClean="0"/>
              <a:t>object)</a:t>
            </a:r>
          </a:p>
        </p:txBody>
      </p:sp>
      <p:pic>
        <p:nvPicPr>
          <p:cNvPr id="22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6" y="4051920"/>
            <a:ext cx="7733269" cy="2806081"/>
          </a:xfrm>
          <a:prstGeom prst="rect">
            <a:avLst/>
          </a:prstGeom>
        </p:spPr>
      </p:pic>
      <p:sp>
        <p:nvSpPr>
          <p:cNvPr id="23" name="직사각형 11"/>
          <p:cNvSpPr/>
          <p:nvPr/>
        </p:nvSpPr>
        <p:spPr>
          <a:xfrm>
            <a:off x="796067" y="3239623"/>
            <a:ext cx="4621119" cy="350212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50"/>
          <p:cNvSpPr/>
          <p:nvPr/>
        </p:nvSpPr>
        <p:spPr>
          <a:xfrm>
            <a:off x="5581158" y="3239623"/>
            <a:ext cx="2934192" cy="35021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74027" y="3609135"/>
            <a:ext cx="219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52020" y="3609135"/>
            <a:ext cx="2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Fully Connected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6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85" y="1564545"/>
            <a:ext cx="861989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Intuitive sentence representation (adopted from CNN in image classification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Sentences are represented as 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consecutive data of words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Apply same to NLP : </a:t>
            </a:r>
            <a:r>
              <a:rPr lang="en-US" sz="2000" dirty="0" smtClean="0"/>
              <a:t>Words close </a:t>
            </a:r>
            <a:r>
              <a:rPr lang="en-US" sz="2000" dirty="0"/>
              <a:t>to each other are likely to be semantically </a:t>
            </a:r>
            <a:r>
              <a:rPr lang="en-US" sz="2000" dirty="0" smtClean="0"/>
              <a:t>related (word2vec)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8" y="3168150"/>
            <a:ext cx="6857999" cy="3689850"/>
          </a:xfrm>
          <a:prstGeom prst="rect">
            <a:avLst/>
          </a:prstGeom>
        </p:spPr>
      </p:pic>
      <p:sp>
        <p:nvSpPr>
          <p:cNvPr id="10" name="직사각형 11"/>
          <p:cNvSpPr/>
          <p:nvPr/>
        </p:nvSpPr>
        <p:spPr>
          <a:xfrm>
            <a:off x="1160585" y="3074507"/>
            <a:ext cx="4628149" cy="350341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50"/>
          <p:cNvSpPr/>
          <p:nvPr/>
        </p:nvSpPr>
        <p:spPr>
          <a:xfrm>
            <a:off x="5897092" y="3074507"/>
            <a:ext cx="2210857" cy="350341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13015" y="3288854"/>
            <a:ext cx="237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23514" y="3276947"/>
            <a:ext cx="261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Fully Connected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Pipeline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32118" y="2151530"/>
            <a:ext cx="1553882" cy="18975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each dataset, divide into train/</a:t>
            </a:r>
            <a:r>
              <a:rPr lang="en-US" dirty="0" err="1" smtClean="0">
                <a:solidFill>
                  <a:schemeClr val="tx1"/>
                </a:solidFill>
              </a:rPr>
              <a:t>val</a:t>
            </a:r>
            <a:r>
              <a:rPr lang="en-US" dirty="0" smtClean="0">
                <a:solidFill>
                  <a:schemeClr val="tx1"/>
                </a:solidFill>
              </a:rPr>
              <a:t>/test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7812" y="2139578"/>
            <a:ext cx="1553882" cy="18975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Convolution + Max-pooling 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LenetConvPoolLayer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Theano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9271" y="2139578"/>
            <a:ext cx="1553882" cy="18975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vocabulary word indices to word embedding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2918" y="2139578"/>
            <a:ext cx="1553882" cy="189752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Regularize (dropout)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b="28231"/>
          <a:stretch/>
        </p:blipFill>
        <p:spPr>
          <a:xfrm>
            <a:off x="3055434" y="4524673"/>
            <a:ext cx="5577578" cy="2166059"/>
          </a:xfrm>
          <a:prstGeom prst="rect">
            <a:avLst/>
          </a:prstGeom>
        </p:spPr>
      </p:pic>
      <p:sp>
        <p:nvSpPr>
          <p:cNvPr id="10" name="직사각형 50"/>
          <p:cNvSpPr/>
          <p:nvPr/>
        </p:nvSpPr>
        <p:spPr>
          <a:xfrm>
            <a:off x="6992471" y="1763060"/>
            <a:ext cx="1823281" cy="49615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36570" y="4155341"/>
            <a:ext cx="21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Convolutional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32919" y="4155341"/>
            <a:ext cx="168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Fully Connected Layer</a:t>
            </a:r>
            <a:endParaRPr lang="ko-KR" altLang="en-US" dirty="0"/>
          </a:p>
        </p:txBody>
      </p:sp>
      <p:sp>
        <p:nvSpPr>
          <p:cNvPr id="13" name="직사각형 11"/>
          <p:cNvSpPr/>
          <p:nvPr/>
        </p:nvSpPr>
        <p:spPr>
          <a:xfrm>
            <a:off x="4751294" y="1763061"/>
            <a:ext cx="2162855" cy="496151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13"/>
          <p:cNvSpPr/>
          <p:nvPr/>
        </p:nvSpPr>
        <p:spPr>
          <a:xfrm>
            <a:off x="2286000" y="2973294"/>
            <a:ext cx="693271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533153" y="2998694"/>
            <a:ext cx="693271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645835" y="2998694"/>
            <a:ext cx="693271" cy="254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1"/>
          <p:cNvSpPr/>
          <p:nvPr/>
        </p:nvSpPr>
        <p:spPr>
          <a:xfrm>
            <a:off x="2479368" y="1763060"/>
            <a:ext cx="2162855" cy="49615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554946" y="4155341"/>
            <a:ext cx="21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Embedding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400" dirty="0" smtClean="0"/>
              <a:t>Models – CNN rand, CNN static, CNN </a:t>
            </a:r>
            <a:r>
              <a:rPr lang="en-US" sz="2400" dirty="0" err="1" smtClean="0"/>
              <a:t>nonstatic</a:t>
            </a:r>
            <a:endParaRPr lang="en-US" sz="2400" dirty="0" smtClean="0"/>
          </a:p>
          <a:p>
            <a:pPr lvl="1"/>
            <a:r>
              <a:rPr lang="en-US" sz="2000" dirty="0" smtClean="0"/>
              <a:t>One channel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034" y="3495953"/>
            <a:ext cx="96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034" y="4912761"/>
            <a:ext cx="108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negative</a:t>
            </a:r>
            <a:endParaRPr lang="ko-KR" altLang="en-US" dirty="0"/>
          </a:p>
        </p:txBody>
      </p:sp>
      <p:cxnSp>
        <p:nvCxnSpPr>
          <p:cNvPr id="7" name="직선 화살표 연결선 10"/>
          <p:cNvCxnSpPr>
            <a:cxnSpLocks/>
          </p:cNvCxnSpPr>
          <p:nvPr/>
        </p:nvCxnSpPr>
        <p:spPr>
          <a:xfrm flipV="1">
            <a:off x="7324393" y="3867644"/>
            <a:ext cx="981002" cy="535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1"/>
          <p:cNvCxnSpPr>
            <a:cxnSpLocks/>
          </p:cNvCxnSpPr>
          <p:nvPr/>
        </p:nvCxnSpPr>
        <p:spPr>
          <a:xfrm>
            <a:off x="7324393" y="4403353"/>
            <a:ext cx="981002" cy="614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21"/>
          <p:cNvSpPr/>
          <p:nvPr/>
        </p:nvSpPr>
        <p:spPr>
          <a:xfrm>
            <a:off x="315096" y="3134577"/>
            <a:ext cx="3088906" cy="2991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55"/>
          <p:cNvSpPr txBox="1"/>
          <p:nvPr/>
        </p:nvSpPr>
        <p:spPr>
          <a:xfrm>
            <a:off x="532090" y="6118526"/>
            <a:ext cx="265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sentence </a:t>
            </a:r>
            <a:r>
              <a:rPr lang="en-US" altLang="ko-KR" b="1" dirty="0" smtClean="0"/>
              <a:t>representation -</a:t>
            </a:r>
            <a:endParaRPr lang="en-US" altLang="ko-KR" b="1" dirty="0"/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random/static/non-static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515" y="386002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8528" y="4230013"/>
            <a:ext cx="51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754" y="46683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5095" y="5062811"/>
            <a:ext cx="7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graphicFrame>
        <p:nvGraphicFramePr>
          <p:cNvPr id="15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63296"/>
              </p:ext>
            </p:extLst>
          </p:nvPr>
        </p:nvGraphicFramePr>
        <p:xfrm>
          <a:off x="1037162" y="3867644"/>
          <a:ext cx="2296070" cy="1567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214">
                  <a:extLst>
                    <a:ext uri="{9D8B030D-6E8A-4147-A177-3AD203B41FA5}">
                      <a16:colId xmlns:a16="http://schemas.microsoft.com/office/drawing/2014/main" xmlns="" val="3353961311"/>
                    </a:ext>
                  </a:extLst>
                </a:gridCol>
                <a:gridCol w="459214">
                  <a:extLst>
                    <a:ext uri="{9D8B030D-6E8A-4147-A177-3AD203B41FA5}">
                      <a16:colId xmlns:a16="http://schemas.microsoft.com/office/drawing/2014/main" xmlns="" val="3872149770"/>
                    </a:ext>
                  </a:extLst>
                </a:gridCol>
                <a:gridCol w="459214">
                  <a:extLst>
                    <a:ext uri="{9D8B030D-6E8A-4147-A177-3AD203B41FA5}">
                      <a16:colId xmlns:a16="http://schemas.microsoft.com/office/drawing/2014/main" xmlns="" val="1595705730"/>
                    </a:ext>
                  </a:extLst>
                </a:gridCol>
                <a:gridCol w="459214">
                  <a:extLst>
                    <a:ext uri="{9D8B030D-6E8A-4147-A177-3AD203B41FA5}">
                      <a16:colId xmlns:a16="http://schemas.microsoft.com/office/drawing/2014/main" xmlns="" val="1066453211"/>
                    </a:ext>
                  </a:extLst>
                </a:gridCol>
                <a:gridCol w="459214">
                  <a:extLst>
                    <a:ext uri="{9D8B030D-6E8A-4147-A177-3AD203B41FA5}">
                      <a16:colId xmlns:a16="http://schemas.microsoft.com/office/drawing/2014/main" xmlns="" val="3271800611"/>
                    </a:ext>
                  </a:extLst>
                </a:gridCol>
              </a:tblGrid>
              <a:tr h="391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3629931"/>
                  </a:ext>
                </a:extLst>
              </a:tr>
              <a:tr h="391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6538270"/>
                  </a:ext>
                </a:extLst>
              </a:tr>
              <a:tr h="391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8206831"/>
                  </a:ext>
                </a:extLst>
              </a:tr>
              <a:tr h="391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9108633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74835" y="6029525"/>
            <a:ext cx="16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Convolution, max-pooling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2792" y="6035499"/>
            <a:ext cx="188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Regularization -dropout,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classifier</a:t>
            </a:r>
            <a:endParaRPr lang="ko-KR" altLang="en-US" dirty="0"/>
          </a:p>
        </p:txBody>
      </p:sp>
      <p:sp>
        <p:nvSpPr>
          <p:cNvPr id="18" name="직사각형 41"/>
          <p:cNvSpPr/>
          <p:nvPr/>
        </p:nvSpPr>
        <p:spPr>
          <a:xfrm>
            <a:off x="4146657" y="2822913"/>
            <a:ext cx="1608825" cy="3184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Convolutional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Layer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41"/>
          <p:cNvSpPr/>
          <p:nvPr/>
        </p:nvSpPr>
        <p:spPr>
          <a:xfrm>
            <a:off x="5721904" y="2822913"/>
            <a:ext cx="1608237" cy="3190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Fully Connected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Layer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0"/>
          <p:cNvCxnSpPr>
            <a:cxnSpLocks/>
          </p:cNvCxnSpPr>
          <p:nvPr/>
        </p:nvCxnSpPr>
        <p:spPr>
          <a:xfrm flipV="1">
            <a:off x="3456494" y="4589519"/>
            <a:ext cx="704354" cy="11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98" y="1208778"/>
            <a:ext cx="7886700" cy="4351338"/>
          </a:xfrm>
        </p:spPr>
        <p:txBody>
          <a:bodyPr/>
          <a:lstStyle/>
          <a:p>
            <a:r>
              <a:rPr lang="en-US" sz="2400" dirty="0" smtClean="0"/>
              <a:t>Models – CNN multichannel</a:t>
            </a:r>
          </a:p>
          <a:p>
            <a:pPr lvl="1"/>
            <a:r>
              <a:rPr lang="en-US" sz="2000" dirty="0" smtClean="0"/>
              <a:t>Two channel</a:t>
            </a:r>
            <a:endParaRPr lang="en-US" sz="2000" dirty="0"/>
          </a:p>
        </p:txBody>
      </p:sp>
      <p:sp>
        <p:nvSpPr>
          <p:cNvPr id="4" name="직사각형 21"/>
          <p:cNvSpPr/>
          <p:nvPr/>
        </p:nvSpPr>
        <p:spPr>
          <a:xfrm>
            <a:off x="1378965" y="4237141"/>
            <a:ext cx="2167208" cy="1843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26181" y="437359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5195" y="4743585"/>
            <a:ext cx="51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10421" y="518192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762" y="5576383"/>
            <a:ext cx="7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graphicFrame>
        <p:nvGraphicFramePr>
          <p:cNvPr id="9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0237"/>
              </p:ext>
            </p:extLst>
          </p:nvPr>
        </p:nvGraphicFramePr>
        <p:xfrm>
          <a:off x="2107908" y="4455544"/>
          <a:ext cx="13819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82">
                  <a:extLst>
                    <a:ext uri="{9D8B030D-6E8A-4147-A177-3AD203B41FA5}">
                      <a16:colId xmlns:a16="http://schemas.microsoft.com/office/drawing/2014/main" xmlns="" val="3353961311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3872149770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1595705730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1066453211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3271800611"/>
                    </a:ext>
                  </a:extLst>
                </a:gridCol>
              </a:tblGrid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3629931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6538270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8206831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91086335"/>
                  </a:ext>
                </a:extLst>
              </a:tr>
            </a:tbl>
          </a:graphicData>
        </a:graphic>
      </p:graphicFrame>
      <p:sp>
        <p:nvSpPr>
          <p:cNvPr id="10" name="직사각형 21"/>
          <p:cNvSpPr/>
          <p:nvPr/>
        </p:nvSpPr>
        <p:spPr>
          <a:xfrm>
            <a:off x="1378965" y="2287941"/>
            <a:ext cx="2167208" cy="1843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98424" y="242323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6479" y="2792896"/>
            <a:ext cx="51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like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31705" y="32312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3046" y="3625694"/>
            <a:ext cx="7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graphicFrame>
        <p:nvGraphicFramePr>
          <p:cNvPr id="15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02888"/>
              </p:ext>
            </p:extLst>
          </p:nvPr>
        </p:nvGraphicFramePr>
        <p:xfrm>
          <a:off x="2107908" y="2506344"/>
          <a:ext cx="138191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82">
                  <a:extLst>
                    <a:ext uri="{9D8B030D-6E8A-4147-A177-3AD203B41FA5}">
                      <a16:colId xmlns:a16="http://schemas.microsoft.com/office/drawing/2014/main" xmlns="" val="3353961311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3872149770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1595705730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1066453211"/>
                    </a:ext>
                  </a:extLst>
                </a:gridCol>
                <a:gridCol w="276382">
                  <a:extLst>
                    <a:ext uri="{9D8B030D-6E8A-4147-A177-3AD203B41FA5}">
                      <a16:colId xmlns:a16="http://schemas.microsoft.com/office/drawing/2014/main" xmlns="" val="3271800611"/>
                    </a:ext>
                  </a:extLst>
                </a:gridCol>
              </a:tblGrid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3629931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6538270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8206831"/>
                  </a:ext>
                </a:extLst>
              </a:tr>
              <a:tr h="2992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8580" marR="685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91086335"/>
                  </a:ext>
                </a:extLst>
              </a:tr>
            </a:tbl>
          </a:graphicData>
        </a:graphic>
      </p:graphicFrame>
      <p:sp>
        <p:nvSpPr>
          <p:cNvPr id="16" name="TextBox 55"/>
          <p:cNvSpPr txBox="1"/>
          <p:nvPr/>
        </p:nvSpPr>
        <p:spPr>
          <a:xfrm>
            <a:off x="76518" y="2914698"/>
            <a:ext cx="129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Static channel</a:t>
            </a:r>
            <a:endParaRPr lang="ko-KR" altLang="en-US" b="1" dirty="0"/>
          </a:p>
        </p:txBody>
      </p:sp>
      <p:sp>
        <p:nvSpPr>
          <p:cNvPr id="17" name="TextBox 55"/>
          <p:cNvSpPr txBox="1"/>
          <p:nvPr/>
        </p:nvSpPr>
        <p:spPr>
          <a:xfrm>
            <a:off x="106120" y="4890822"/>
            <a:ext cx="123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Non-</a:t>
            </a:r>
          </a:p>
          <a:p>
            <a:pPr algn="ctr"/>
            <a:r>
              <a:rPr lang="en-US" altLang="ko-KR" b="1" dirty="0" smtClean="0"/>
              <a:t>static channel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04548" y="6154282"/>
            <a:ext cx="145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 </a:t>
            </a:r>
            <a:r>
              <a:rPr lang="en-US" altLang="ko-KR" b="1" dirty="0" smtClean="0"/>
              <a:t>maps</a:t>
            </a:r>
            <a:endParaRPr lang="ko-KR" altLang="en-US" b="1" dirty="0"/>
          </a:p>
        </p:txBody>
      </p:sp>
      <p:cxnSp>
        <p:nvCxnSpPr>
          <p:cNvPr id="19" name="직선 화살표 연결선 66"/>
          <p:cNvCxnSpPr/>
          <p:nvPr/>
        </p:nvCxnSpPr>
        <p:spPr>
          <a:xfrm>
            <a:off x="3639587" y="2725892"/>
            <a:ext cx="45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67"/>
          <p:cNvCxnSpPr>
            <a:cxnSpLocks/>
          </p:cNvCxnSpPr>
          <p:nvPr/>
        </p:nvCxnSpPr>
        <p:spPr>
          <a:xfrm>
            <a:off x="5861625" y="3969384"/>
            <a:ext cx="85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55962"/>
              </p:ext>
            </p:extLst>
          </p:nvPr>
        </p:nvGraphicFramePr>
        <p:xfrm>
          <a:off x="4583352" y="1713924"/>
          <a:ext cx="2553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12570"/>
              </p:ext>
            </p:extLst>
          </p:nvPr>
        </p:nvGraphicFramePr>
        <p:xfrm>
          <a:off x="4708141" y="2177252"/>
          <a:ext cx="2553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54288"/>
              </p:ext>
            </p:extLst>
          </p:nvPr>
        </p:nvGraphicFramePr>
        <p:xfrm>
          <a:off x="4819079" y="2806815"/>
          <a:ext cx="2553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</a:tbl>
          </a:graphicData>
        </a:graphic>
      </p:graphicFrame>
      <p:graphicFrame>
        <p:nvGraphicFramePr>
          <p:cNvPr id="2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84913"/>
              </p:ext>
            </p:extLst>
          </p:nvPr>
        </p:nvGraphicFramePr>
        <p:xfrm>
          <a:off x="4936451" y="3284276"/>
          <a:ext cx="27334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47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174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</a:tbl>
          </a:graphicData>
        </a:graphic>
      </p:graphicFrame>
      <p:graphicFrame>
        <p:nvGraphicFramePr>
          <p:cNvPr id="28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14286"/>
              </p:ext>
            </p:extLst>
          </p:nvPr>
        </p:nvGraphicFramePr>
        <p:xfrm>
          <a:off x="4724518" y="4237141"/>
          <a:ext cx="2553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15282"/>
              </p:ext>
            </p:extLst>
          </p:nvPr>
        </p:nvGraphicFramePr>
        <p:xfrm>
          <a:off x="4849307" y="4700469"/>
          <a:ext cx="2553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34479"/>
              </p:ext>
            </p:extLst>
          </p:nvPr>
        </p:nvGraphicFramePr>
        <p:xfrm>
          <a:off x="4960245" y="5330032"/>
          <a:ext cx="2553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</a:tbl>
          </a:graphicData>
        </a:graphic>
      </p:graphicFrame>
      <p:graphicFrame>
        <p:nvGraphicFramePr>
          <p:cNvPr id="31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40140"/>
              </p:ext>
            </p:extLst>
          </p:nvPr>
        </p:nvGraphicFramePr>
        <p:xfrm>
          <a:off x="5077617" y="5807493"/>
          <a:ext cx="27334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47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174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502339" y="3636041"/>
            <a:ext cx="145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 </a:t>
            </a:r>
            <a:r>
              <a:rPr lang="en-US" altLang="ko-KR" b="1" dirty="0" smtClean="0"/>
              <a:t>maps</a:t>
            </a:r>
            <a:endParaRPr lang="ko-KR" altLang="en-US" b="1" dirty="0"/>
          </a:p>
        </p:txBody>
      </p:sp>
      <p:cxnSp>
        <p:nvCxnSpPr>
          <p:cNvPr id="33" name="직선 화살표 연결선 66"/>
          <p:cNvCxnSpPr/>
          <p:nvPr/>
        </p:nvCxnSpPr>
        <p:spPr>
          <a:xfrm>
            <a:off x="3639587" y="5324329"/>
            <a:ext cx="459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0520" y="5244734"/>
            <a:ext cx="1311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 </a:t>
            </a:r>
            <a:r>
              <a:rPr lang="en-US" altLang="ko-KR" b="1" dirty="0" smtClean="0"/>
              <a:t>maps from both channels</a:t>
            </a:r>
            <a:endParaRPr lang="ko-KR" altLang="en-US" b="1" dirty="0"/>
          </a:p>
        </p:txBody>
      </p:sp>
      <p:graphicFrame>
        <p:nvGraphicFramePr>
          <p:cNvPr id="35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30444"/>
              </p:ext>
            </p:extLst>
          </p:nvPr>
        </p:nvGraphicFramePr>
        <p:xfrm>
          <a:off x="7148808" y="3172575"/>
          <a:ext cx="2553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40925"/>
              </p:ext>
            </p:extLst>
          </p:nvPr>
        </p:nvGraphicFramePr>
        <p:xfrm>
          <a:off x="7273597" y="3635903"/>
          <a:ext cx="25537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83191"/>
              </p:ext>
            </p:extLst>
          </p:nvPr>
        </p:nvGraphicFramePr>
        <p:xfrm>
          <a:off x="7384535" y="4265466"/>
          <a:ext cx="25537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71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  <a:tr h="3095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724110"/>
                  </a:ext>
                </a:extLst>
              </a:tr>
            </a:tbl>
          </a:graphicData>
        </a:graphic>
      </p:graphicFrame>
      <p:graphicFrame>
        <p:nvGraphicFramePr>
          <p:cNvPr id="38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4632"/>
              </p:ext>
            </p:extLst>
          </p:nvPr>
        </p:nvGraphicFramePr>
        <p:xfrm>
          <a:off x="7501907" y="4742927"/>
          <a:ext cx="27334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47">
                  <a:extLst>
                    <a:ext uri="{9D8B030D-6E8A-4147-A177-3AD203B41FA5}">
                      <a16:colId xmlns:a16="http://schemas.microsoft.com/office/drawing/2014/main" xmlns="" val="1706690464"/>
                    </a:ext>
                  </a:extLst>
                </a:gridCol>
              </a:tblGrid>
              <a:tr h="3174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92714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802512" y="3331093"/>
            <a:ext cx="119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Elementwise addition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04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1800" dirty="0" smtClean="0"/>
          </a:p>
          <a:p>
            <a:r>
              <a:rPr lang="en-US" sz="2400" dirty="0" smtClean="0"/>
              <a:t>Reproduced in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(TF)</a:t>
            </a:r>
          </a:p>
          <a:p>
            <a:pPr lvl="1"/>
            <a:r>
              <a:rPr lang="en-US" sz="2000" dirty="0" smtClean="0"/>
              <a:t>Pros: intuitive </a:t>
            </a:r>
            <a:r>
              <a:rPr lang="en-US" sz="2000" dirty="0" err="1" smtClean="0"/>
              <a:t>api</a:t>
            </a:r>
            <a:endParaRPr lang="en-US" sz="2000" dirty="0" smtClean="0"/>
          </a:p>
          <a:p>
            <a:pPr lvl="1"/>
            <a:r>
              <a:rPr lang="en-US" sz="2000" dirty="0" smtClean="0"/>
              <a:t>Cons: slower than </a:t>
            </a:r>
            <a:r>
              <a:rPr lang="en-US" sz="2000" dirty="0" err="1" smtClean="0"/>
              <a:t>Theano</a:t>
            </a:r>
            <a:r>
              <a:rPr lang="en-US" sz="2000" dirty="0" smtClean="0"/>
              <a:t> and not able to load big word2vec matrix used in paper (</a:t>
            </a:r>
            <a:r>
              <a:rPr lang="en-US" sz="2000" dirty="0" err="1" smtClean="0"/>
              <a:t>GoogleNews</a:t>
            </a:r>
            <a:r>
              <a:rPr lang="en-US" sz="2000" dirty="0" smtClean="0"/>
              <a:t> 3.5 </a:t>
            </a:r>
            <a:r>
              <a:rPr lang="en-US" sz="2000" dirty="0" err="1" smtClean="0"/>
              <a:t>gb</a:t>
            </a:r>
            <a:r>
              <a:rPr lang="en-US" sz="2000" dirty="0" smtClean="0"/>
              <a:t>~), so used lighter Glove </a:t>
            </a:r>
            <a:r>
              <a:rPr lang="en-US" sz="2000" dirty="0" err="1" smtClean="0"/>
              <a:t>embeddings</a:t>
            </a:r>
            <a:r>
              <a:rPr lang="en-US" sz="2000" dirty="0" smtClean="0"/>
              <a:t> on 2 datasets</a:t>
            </a:r>
          </a:p>
          <a:p>
            <a:pPr lvl="1"/>
            <a:endParaRPr lang="en-US" sz="1400" dirty="0"/>
          </a:p>
          <a:p>
            <a:r>
              <a:rPr lang="en-US" sz="2400" dirty="0" smtClean="0"/>
              <a:t>Reproduced referencing </a:t>
            </a:r>
            <a:r>
              <a:rPr lang="en-US" sz="2400" dirty="0" err="1" smtClean="0"/>
              <a:t>Theano</a:t>
            </a:r>
            <a:r>
              <a:rPr lang="en-US" sz="2400" dirty="0" smtClean="0"/>
              <a:t> library</a:t>
            </a:r>
          </a:p>
          <a:p>
            <a:pPr lvl="1"/>
            <a:r>
              <a:rPr lang="en-US" sz="2000" dirty="0" smtClean="0"/>
              <a:t>Pros: </a:t>
            </a:r>
            <a:r>
              <a:rPr lang="en-US" sz="2000" dirty="0"/>
              <a:t>Rather stable library, much faster that TF</a:t>
            </a:r>
          </a:p>
          <a:p>
            <a:pPr lvl="1"/>
            <a:r>
              <a:rPr lang="en-US" sz="2000" dirty="0"/>
              <a:t>Cons: Not intuitive at all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Used </a:t>
            </a:r>
            <a:r>
              <a:rPr lang="en-US" sz="2400" dirty="0" err="1" smtClean="0"/>
              <a:t>Keras</a:t>
            </a:r>
            <a:r>
              <a:rPr lang="en-US" sz="2400" dirty="0" smtClean="0"/>
              <a:t> library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TF and </a:t>
            </a:r>
            <a:r>
              <a:rPr lang="en-US" sz="2400" dirty="0" err="1" smtClean="0"/>
              <a:t>Theano</a:t>
            </a:r>
            <a:r>
              <a:rPr lang="en-US" sz="2400" dirty="0" smtClean="0"/>
              <a:t> (out of paper’s scope)</a:t>
            </a:r>
          </a:p>
          <a:p>
            <a:pPr lvl="1"/>
            <a:r>
              <a:rPr lang="en-US" sz="2000" dirty="0" smtClean="0"/>
              <a:t>Multiclass (20 Newsgroup dataset)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16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Number of epochs: mostly ~ 25 (similar do author’s)</a:t>
            </a:r>
          </a:p>
          <a:p>
            <a:r>
              <a:rPr lang="en-US" sz="2200" dirty="0" err="1" smtClean="0"/>
              <a:t>Embeddings</a:t>
            </a:r>
            <a:r>
              <a:rPr lang="en-US" sz="2200" dirty="0" smtClean="0"/>
              <a:t>: Word2Vec, and </a:t>
            </a:r>
            <a:r>
              <a:rPr lang="en-US" sz="2200" dirty="0" err="1" smtClean="0"/>
              <a:t>GloVe</a:t>
            </a:r>
            <a:r>
              <a:rPr lang="en-US" sz="2200" dirty="0" smtClean="0"/>
              <a:t> for 2 datasets (MR,CR)</a:t>
            </a:r>
          </a:p>
          <a:p>
            <a:r>
              <a:rPr lang="en-US" sz="2200" dirty="0" smtClean="0"/>
              <a:t>Framework: </a:t>
            </a:r>
            <a:r>
              <a:rPr lang="en-US" sz="2200" dirty="0" err="1" smtClean="0"/>
              <a:t>Theano</a:t>
            </a:r>
            <a:r>
              <a:rPr lang="en-US" sz="2200" dirty="0" smtClean="0"/>
              <a:t>, and </a:t>
            </a:r>
            <a:r>
              <a:rPr lang="en-US" sz="2200" dirty="0" err="1" smtClean="0"/>
              <a:t>TensorFlow</a:t>
            </a:r>
            <a:r>
              <a:rPr lang="en-US" sz="2200" dirty="0" smtClean="0"/>
              <a:t> for 2 datasets (MR, CR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Hyperparameters</a:t>
            </a:r>
            <a:r>
              <a:rPr lang="en-US" sz="2200" dirty="0" smtClean="0"/>
              <a:t>:</a:t>
            </a:r>
          </a:p>
          <a:p>
            <a:pPr lvl="1"/>
            <a:r>
              <a:rPr lang="en-US" sz="1800" dirty="0" smtClean="0"/>
              <a:t>Filters: 3, 4, 5</a:t>
            </a:r>
          </a:p>
          <a:p>
            <a:pPr lvl="1"/>
            <a:r>
              <a:rPr lang="en-US" sz="1800" dirty="0" smtClean="0"/>
              <a:t>batch- size: 50</a:t>
            </a:r>
          </a:p>
          <a:p>
            <a:pPr lvl="1"/>
            <a:r>
              <a:rPr lang="en-US" sz="1800" dirty="0" err="1" smtClean="0"/>
              <a:t>Regularizer</a:t>
            </a:r>
            <a:r>
              <a:rPr lang="en-US" sz="1800" dirty="0" smtClean="0"/>
              <a:t>: Dropout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70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Metrics: Accuracy</a:t>
            </a:r>
          </a:p>
          <a:p>
            <a:r>
              <a:rPr lang="en-US" sz="2400" dirty="0" smtClean="0"/>
              <a:t>Review datasets (binary classification – positively/negatively judged review, or on scale 0-4)</a:t>
            </a:r>
          </a:p>
          <a:p>
            <a:pPr lvl="1"/>
            <a:r>
              <a:rPr lang="en-US" sz="2000" dirty="0" smtClean="0"/>
              <a:t>Example set: Movie Review (MR)</a:t>
            </a:r>
          </a:p>
          <a:p>
            <a:pPr lvl="1"/>
            <a:r>
              <a:rPr lang="en-US" sz="2000" dirty="0" smtClean="0"/>
              <a:t>number of sentences: 10662</a:t>
            </a:r>
          </a:p>
          <a:p>
            <a:pPr lvl="1"/>
            <a:r>
              <a:rPr lang="en-US" sz="2000" dirty="0" smtClean="0"/>
              <a:t>vocab size: 18765</a:t>
            </a:r>
          </a:p>
          <a:p>
            <a:pPr lvl="1"/>
            <a:r>
              <a:rPr lang="en-US" sz="2000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/>
          <a:stretch/>
        </p:blipFill>
        <p:spPr>
          <a:xfrm>
            <a:off x="457200" y="4661210"/>
            <a:ext cx="8531410" cy="161408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13766" y="4638378"/>
            <a:ext cx="328706" cy="163691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889</Words>
  <Application>Microsoft Office PowerPoint</Application>
  <PresentationFormat>On-screen Show (4:3)</PresentationFormat>
  <Paragraphs>254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Wingdings</vt:lpstr>
      <vt:lpstr>Office Theme</vt:lpstr>
      <vt:lpstr>Final Report Convolutional Neural Networks for Sentence Classification</vt:lpstr>
      <vt:lpstr>Motivation</vt:lpstr>
      <vt:lpstr>Motivation</vt:lpstr>
      <vt:lpstr>Implementation</vt:lpstr>
      <vt:lpstr>Implementation</vt:lpstr>
      <vt:lpstr>Implementation</vt:lpstr>
      <vt:lpstr>Implementation</vt:lpstr>
      <vt:lpstr>Settings</vt:lpstr>
      <vt:lpstr>Evaluation</vt:lpstr>
      <vt:lpstr>Evaluation</vt:lpstr>
      <vt:lpstr>Evaluation</vt:lpstr>
      <vt:lpstr>Evaluation Comparison</vt:lpstr>
      <vt:lpstr>Additional Experiments</vt:lpstr>
      <vt:lpstr>Additional Experiments</vt:lpstr>
      <vt:lpstr>Conclusions</vt:lpstr>
      <vt:lpstr>Thank you</vt:lpstr>
    </vt:vector>
  </TitlesOfParts>
  <Company>KAIST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In-Progress Report Convolutional Neural Networks for Sentence Classification</dc:title>
  <dc:creator>Dinara Aliyeva</dc:creator>
  <cp:lastModifiedBy>dinaraDILab</cp:lastModifiedBy>
  <cp:revision>166</cp:revision>
  <dcterms:created xsi:type="dcterms:W3CDTF">2017-06-07T13:59:45Z</dcterms:created>
  <dcterms:modified xsi:type="dcterms:W3CDTF">2017-06-08T05:56:07Z</dcterms:modified>
</cp:coreProperties>
</file>