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b584529b5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b584529b5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b584529b5_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b584529b5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b584529b5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b584529b5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b584529b5_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b584529b5_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b584529b5_4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b584529b5_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b584529b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b584529b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b584529b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b584529b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b584529b5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b584529b5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b584529b5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b584529b5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b584529b5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b584529b5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b584529b5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b584529b5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b584529b5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b584529b5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b584529b5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b584529b5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IMG Team project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a:t>Amir Bikineyev, Arseny Savchenko, Louay Farah, Timur Zheksimbaev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Drums</a:t>
            </a:r>
            <a:endParaRPr/>
          </a:p>
        </p:txBody>
      </p:sp>
      <p:sp>
        <p:nvSpPr>
          <p:cNvPr id="142" name="Google Shape;142;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Drums were written manually with usage of jfugue library, and external midi files.</a:t>
            </a:r>
            <a:endParaRPr/>
          </a:p>
          <a:p>
            <a:pPr indent="0" lvl="0" marL="0" rtl="0" algn="l">
              <a:spcBef>
                <a:spcPts val="1200"/>
              </a:spcBef>
              <a:spcAft>
                <a:spcPts val="0"/>
              </a:spcAft>
              <a:buNone/>
            </a:pPr>
            <a:r>
              <a:rPr lang="ru"/>
              <a:t>Each drum and bass patterns were chosen randomly each time drum part of a </a:t>
            </a:r>
            <a:r>
              <a:rPr lang="ru"/>
              <a:t>song</a:t>
            </a:r>
            <a:r>
              <a:rPr lang="ru"/>
              <a:t> was </a:t>
            </a:r>
            <a:r>
              <a:rPr lang="ru"/>
              <a:t>generated. </a:t>
            </a:r>
            <a:endParaRPr/>
          </a:p>
          <a:p>
            <a:pPr indent="0" lvl="0" marL="0" rtl="0" algn="l">
              <a:spcBef>
                <a:spcPts val="1200"/>
              </a:spcBef>
              <a:spcAft>
                <a:spcPts val="0"/>
              </a:spcAft>
              <a:buNone/>
            </a:pPr>
            <a:r>
              <a:rPr lang="ru"/>
              <a:t>Instruments which were used are: hi-hat, snare, kick and bass. Several combinations of snare rolls and kick rolls were written.</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Pros and cons</a:t>
            </a:r>
            <a:endParaRPr/>
          </a:p>
        </p:txBody>
      </p:sp>
      <p:sp>
        <p:nvSpPr>
          <p:cNvPr id="148" name="Google Shape;148;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Pros: </a:t>
            </a:r>
            <a:endParaRPr/>
          </a:p>
          <a:p>
            <a:pPr indent="0" lvl="0" marL="0" rtl="0" algn="l">
              <a:spcBef>
                <a:spcPts val="1200"/>
              </a:spcBef>
              <a:spcAft>
                <a:spcPts val="0"/>
              </a:spcAft>
              <a:buNone/>
            </a:pPr>
            <a:r>
              <a:rPr lang="ru"/>
              <a:t>Drums created using this approach are aesthetically pleasing.</a:t>
            </a:r>
            <a:endParaRPr/>
          </a:p>
          <a:p>
            <a:pPr indent="0" lvl="0" marL="0" rtl="0" algn="l">
              <a:spcBef>
                <a:spcPts val="1200"/>
              </a:spcBef>
              <a:spcAft>
                <a:spcPts val="0"/>
              </a:spcAft>
              <a:buNone/>
            </a:pPr>
            <a:r>
              <a:rPr lang="ru"/>
              <a:t>You can combine many different drum and bass patterns.</a:t>
            </a:r>
            <a:endParaRPr/>
          </a:p>
          <a:p>
            <a:pPr indent="0" lvl="0" marL="0" rtl="0" algn="l">
              <a:spcBef>
                <a:spcPts val="1200"/>
              </a:spcBef>
              <a:spcAft>
                <a:spcPts val="0"/>
              </a:spcAft>
              <a:buNone/>
            </a:pPr>
            <a:r>
              <a:rPr lang="ru"/>
              <a:t>Cons:</a:t>
            </a:r>
            <a:endParaRPr/>
          </a:p>
          <a:p>
            <a:pPr indent="0" lvl="0" marL="0" rtl="0" algn="l">
              <a:spcBef>
                <a:spcPts val="1200"/>
              </a:spcBef>
              <a:spcAft>
                <a:spcPts val="0"/>
              </a:spcAft>
              <a:buNone/>
            </a:pPr>
            <a:r>
              <a:rPr lang="ru"/>
              <a:t>Drums can be always the same.</a:t>
            </a:r>
            <a:endParaRPr/>
          </a:p>
          <a:p>
            <a:pPr indent="0" lvl="0" marL="0" rtl="0" algn="l">
              <a:spcBef>
                <a:spcPts val="1200"/>
              </a:spcBef>
              <a:spcAft>
                <a:spcPts val="0"/>
              </a:spcAft>
              <a:buNone/>
            </a:pPr>
            <a:r>
              <a:rPr lang="ru"/>
              <a:t>Using </a:t>
            </a:r>
            <a:r>
              <a:rPr lang="ru"/>
              <a:t>algorithms</a:t>
            </a:r>
            <a:r>
              <a:rPr lang="ru"/>
              <a:t> you can find out more about combinations of drum instruments.</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Demo</a:t>
            </a:r>
            <a:endParaRPr/>
          </a:p>
        </p:txBody>
      </p:sp>
      <p:sp>
        <p:nvSpPr>
          <p:cNvPr id="154" name="Google Shape;154;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3200400" rtl="0" algn="l">
              <a:spcBef>
                <a:spcPts val="0"/>
              </a:spcBef>
              <a:spcAft>
                <a:spcPts val="1200"/>
              </a:spcAft>
              <a:buNone/>
            </a:pPr>
            <a:r>
              <a:rPr lang="ru"/>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Future work</a:t>
            </a:r>
            <a:endParaRPr/>
          </a:p>
        </p:txBody>
      </p:sp>
      <p:sp>
        <p:nvSpPr>
          <p:cNvPr id="160" name="Google Shape;160;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Despite being universal and unique on every try, melody generation requires multiple tries to generate something catchy. As for the chords, additional mutations and crossover can be used. To improve the arpeggios, More variation to the arpeggio patterns can be considered by introducing additional patterns and by allowing for more randomness in the pattern selection. As for the drums, more complex drum and bass patterns, with usage of many other instruments (cymbals, toms, crashes, etc.).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Thanks for attention</a:t>
            </a:r>
            <a:endParaRPr/>
          </a:p>
        </p:txBody>
      </p:sp>
      <p:sp>
        <p:nvSpPr>
          <p:cNvPr id="166" name="Google Shape;166;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Introduction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Resulting music contains 4 batches: lead melody, arpeggio, harmony and drums. Every batch generation is assigned to a specific person (lead melody - Savchenko, Harmony - Bikineyev, arpeggio - Farah, drums - Zheksimbaev). User is free to manually choose any key, scale or mode with an input in the beginning of the program. On every step, the resulting .mid file is passed further and combined with the next batch. Finally, 8 bar song is generated as the single .mid file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Technical stuff</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Lead Melody: Rust, ghakuf crate, additional utility crates</a:t>
            </a:r>
            <a:endParaRPr/>
          </a:p>
          <a:p>
            <a:pPr indent="0" lvl="0" marL="0" rtl="0" algn="l">
              <a:spcBef>
                <a:spcPts val="1200"/>
              </a:spcBef>
              <a:spcAft>
                <a:spcPts val="0"/>
              </a:spcAft>
              <a:buNone/>
            </a:pPr>
            <a:r>
              <a:rPr lang="ru"/>
              <a:t>Harmony: Python, mido, music21 </a:t>
            </a:r>
            <a:endParaRPr/>
          </a:p>
          <a:p>
            <a:pPr indent="0" lvl="0" marL="0" rtl="0" algn="l">
              <a:spcBef>
                <a:spcPts val="1200"/>
              </a:spcBef>
              <a:spcAft>
                <a:spcPts val="1200"/>
              </a:spcAft>
              <a:buNone/>
            </a:pPr>
            <a:br>
              <a:rPr lang="ru"/>
            </a:br>
            <a:r>
              <a:rPr lang="ru"/>
              <a:t>Arpeggio: Python, music21</a:t>
            </a:r>
            <a:br>
              <a:rPr lang="ru"/>
            </a:br>
            <a:br>
              <a:rPr lang="ru"/>
            </a:br>
            <a:r>
              <a:rPr lang="ru"/>
              <a:t>Drums: Java, JFugue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Lead Melody Generation</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Traverses through all 16 parts of the bar</a:t>
            </a:r>
            <a:endParaRPr/>
          </a:p>
          <a:p>
            <a:pPr indent="-342900" lvl="0" marL="457200" rtl="0" algn="l">
              <a:spcBef>
                <a:spcPts val="0"/>
              </a:spcBef>
              <a:spcAft>
                <a:spcPts val="0"/>
              </a:spcAft>
              <a:buSzPts val="1800"/>
              <a:buChar char="●"/>
            </a:pPr>
            <a:r>
              <a:rPr lang="ru"/>
              <a:t>Position 1 - lengths are 1, 2 or 4</a:t>
            </a:r>
            <a:endParaRPr/>
          </a:p>
          <a:p>
            <a:pPr indent="-342900" lvl="0" marL="457200" rtl="0" algn="l">
              <a:spcBef>
                <a:spcPts val="0"/>
              </a:spcBef>
              <a:spcAft>
                <a:spcPts val="0"/>
              </a:spcAft>
              <a:buSzPts val="1800"/>
              <a:buChar char="●"/>
            </a:pPr>
            <a:r>
              <a:rPr lang="ru"/>
              <a:t>Position 2 or 4 - length is 1</a:t>
            </a:r>
            <a:endParaRPr/>
          </a:p>
          <a:p>
            <a:pPr indent="-342900" lvl="0" marL="457200" rtl="0" algn="l">
              <a:spcBef>
                <a:spcPts val="0"/>
              </a:spcBef>
              <a:spcAft>
                <a:spcPts val="0"/>
              </a:spcAft>
              <a:buSzPts val="1800"/>
              <a:buChar char="●"/>
            </a:pPr>
            <a:r>
              <a:rPr lang="ru"/>
              <a:t>Position 3 - lengths are 1 or 3</a:t>
            </a:r>
            <a:endParaRPr/>
          </a:p>
          <a:p>
            <a:pPr indent="-342900" lvl="0" marL="457200" rtl="0" algn="l">
              <a:spcBef>
                <a:spcPts val="0"/>
              </a:spcBef>
              <a:spcAft>
                <a:spcPts val="0"/>
              </a:spcAft>
              <a:buSzPts val="1800"/>
              <a:buChar char="●"/>
            </a:pPr>
            <a:r>
              <a:rPr lang="ru"/>
              <a:t>Some positions may be skipped (delay)</a:t>
            </a:r>
            <a:endParaRPr/>
          </a:p>
          <a:p>
            <a:pPr indent="-342900" lvl="0" marL="457200" rtl="0" algn="l">
              <a:spcBef>
                <a:spcPts val="0"/>
              </a:spcBef>
              <a:spcAft>
                <a:spcPts val="0"/>
              </a:spcAft>
              <a:buSzPts val="1800"/>
              <a:buChar char="●"/>
            </a:pPr>
            <a:r>
              <a:rPr lang="ru"/>
              <a:t>Multiple melody types are used (ABAB, AAAB, ABAC)</a:t>
            </a:r>
            <a:endParaRPr/>
          </a:p>
        </p:txBody>
      </p:sp>
      <p:pic>
        <p:nvPicPr>
          <p:cNvPr id="105" name="Google Shape;105;p16"/>
          <p:cNvPicPr preferRelativeResize="0"/>
          <p:nvPr/>
        </p:nvPicPr>
        <p:blipFill>
          <a:blip r:embed="rId3">
            <a:alphaModFix/>
          </a:blip>
          <a:stretch>
            <a:fillRect/>
          </a:stretch>
        </p:blipFill>
        <p:spPr>
          <a:xfrm>
            <a:off x="426025" y="3380850"/>
            <a:ext cx="6124125" cy="111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Pros and cons</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Pros:</a:t>
            </a:r>
            <a:endParaRPr/>
          </a:p>
          <a:p>
            <a:pPr indent="-342900" lvl="0" marL="457200" rtl="0" algn="l">
              <a:spcBef>
                <a:spcPts val="1200"/>
              </a:spcBef>
              <a:spcAft>
                <a:spcPts val="0"/>
              </a:spcAft>
              <a:buSzPts val="1800"/>
              <a:buChar char="●"/>
            </a:pPr>
            <a:r>
              <a:rPr lang="ru"/>
              <a:t>Universal for all scales, keys and modes</a:t>
            </a:r>
            <a:endParaRPr/>
          </a:p>
          <a:p>
            <a:pPr indent="-342900" lvl="0" marL="457200" rtl="0" algn="l">
              <a:spcBef>
                <a:spcPts val="0"/>
              </a:spcBef>
              <a:spcAft>
                <a:spcPts val="0"/>
              </a:spcAft>
              <a:buSzPts val="1800"/>
              <a:buChar char="●"/>
            </a:pPr>
            <a:r>
              <a:rPr lang="ru"/>
              <a:t>Produces unique results on every generation</a:t>
            </a:r>
            <a:endParaRPr/>
          </a:p>
          <a:p>
            <a:pPr indent="0" lvl="0" marL="0" rtl="0" algn="l">
              <a:spcBef>
                <a:spcPts val="1200"/>
              </a:spcBef>
              <a:spcAft>
                <a:spcPts val="0"/>
              </a:spcAft>
              <a:buNone/>
            </a:pPr>
            <a:r>
              <a:rPr lang="ru"/>
              <a:t>Cons:</a:t>
            </a:r>
            <a:endParaRPr/>
          </a:p>
          <a:p>
            <a:pPr indent="-342900" lvl="0" marL="457200" rtl="0" algn="l">
              <a:spcBef>
                <a:spcPts val="1200"/>
              </a:spcBef>
              <a:spcAft>
                <a:spcPts val="0"/>
              </a:spcAft>
              <a:buSzPts val="1800"/>
              <a:buChar char="●"/>
            </a:pPr>
            <a:r>
              <a:rPr lang="ru"/>
              <a:t>R</a:t>
            </a:r>
            <a:r>
              <a:rPr lang="ru"/>
              <a:t>equires multiple tries to generate something catchy</a:t>
            </a:r>
            <a:endParaRPr/>
          </a:p>
          <a:p>
            <a:pPr indent="-342900" lvl="0" marL="457200" rtl="0" algn="l">
              <a:spcBef>
                <a:spcPts val="0"/>
              </a:spcBef>
              <a:spcAft>
                <a:spcPts val="0"/>
              </a:spcAft>
              <a:buSzPts val="1800"/>
              <a:buChar char="●"/>
            </a:pPr>
            <a:r>
              <a:rPr lang="ru"/>
              <a:t>Some scales and modes may not work together completely</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Accompaniment</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To generate batch evolutionary strategy was used. Initially we have population consists of 100 members and this number stays constantly. As mutation </a:t>
            </a:r>
            <a:r>
              <a:rPr lang="ru"/>
              <a:t>changing the chord type among the possible in the key of melody was prefered</a:t>
            </a:r>
            <a:r>
              <a:rPr lang="ru"/>
              <a:t>. Fitness function contains the pleasant parameter, which checks whether note from melody and chords are matched, the chord progression parameter, which checks whether chords lies in some progression and the repetitions of the same chord in a row parameter to avoid the same chord 3+ time in a row.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8" name="Google Shape;118;p18"/>
          <p:cNvPicPr preferRelativeResize="0"/>
          <p:nvPr/>
        </p:nvPicPr>
        <p:blipFill>
          <a:blip r:embed="rId3">
            <a:alphaModFix/>
          </a:blip>
          <a:stretch>
            <a:fillRect/>
          </a:stretch>
        </p:blipFill>
        <p:spPr>
          <a:xfrm>
            <a:off x="5758400" y="3180249"/>
            <a:ext cx="2153525" cy="1758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Pros and cons</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a:t>Pros:</a:t>
            </a:r>
            <a:endParaRPr/>
          </a:p>
          <a:p>
            <a:pPr indent="-342900" lvl="0" marL="457200" rtl="0" algn="l">
              <a:spcBef>
                <a:spcPts val="1200"/>
              </a:spcBef>
              <a:spcAft>
                <a:spcPts val="0"/>
              </a:spcAft>
              <a:buSzPts val="1800"/>
              <a:buChar char="●"/>
            </a:pPr>
            <a:r>
              <a:rPr lang="ru"/>
              <a:t>Every time pleasant accompaniment was created</a:t>
            </a:r>
            <a:endParaRPr/>
          </a:p>
          <a:p>
            <a:pPr indent="-342900" lvl="0" marL="457200" rtl="0" algn="l">
              <a:spcBef>
                <a:spcPts val="0"/>
              </a:spcBef>
              <a:spcAft>
                <a:spcPts val="0"/>
              </a:spcAft>
              <a:buSzPts val="1800"/>
              <a:buChar char="●"/>
            </a:pPr>
            <a:r>
              <a:rPr lang="ru"/>
              <a:t>No need to specify manually, just start the program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Cons:</a:t>
            </a:r>
            <a:endParaRPr/>
          </a:p>
          <a:p>
            <a:pPr indent="-342900" lvl="0" marL="457200" rtl="0" algn="l">
              <a:spcBef>
                <a:spcPts val="1200"/>
              </a:spcBef>
              <a:spcAft>
                <a:spcPts val="0"/>
              </a:spcAft>
              <a:buSzPts val="1800"/>
              <a:buChar char="●"/>
            </a:pPr>
            <a:r>
              <a:rPr lang="ru"/>
              <a:t>Result is highly dependent on fitness function and coefficient of every variable</a:t>
            </a:r>
            <a:endParaRPr/>
          </a:p>
          <a:p>
            <a:pPr indent="-342900" lvl="0" marL="457200" rtl="0" algn="l">
              <a:spcBef>
                <a:spcPts val="0"/>
              </a:spcBef>
              <a:spcAft>
                <a:spcPts val="0"/>
              </a:spcAft>
              <a:buSzPts val="1800"/>
              <a:buChar char="●"/>
            </a:pPr>
            <a:r>
              <a:rPr lang="ru"/>
              <a:t>The time in which accompaniment was created</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Arpeggio</a:t>
            </a:r>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The code generates arpeggios for an input melody by first analyzing the key of the melody using the analyze() method of the music21 library, and then looping through the measures in the melody. For each measure, it creates a Chord object from the notes in the measure and transposes it down by 2 octaves. It then applies a custom arpeggiate function to the Chord object to generate an arpeggio, where the style and direction of the arpeggio are chosen randomly from a set of predefined options ("up" and "down", "ascending" and "descending"). The arpeggio is added to an arpeggio stream, which is then combined with the original melody to create a new score.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Pros and cons</a:t>
            </a:r>
            <a:endParaRPr/>
          </a:p>
        </p:txBody>
      </p:sp>
      <p:sp>
        <p:nvSpPr>
          <p:cNvPr id="136" name="Google Shape;136;p21"/>
          <p:cNvSpPr txBox="1"/>
          <p:nvPr>
            <p:ph idx="1" type="body"/>
          </p:nvPr>
        </p:nvSpPr>
        <p:spPr>
          <a:xfrm>
            <a:off x="311700" y="1017800"/>
            <a:ext cx="8520600" cy="3662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ru" sz="2755"/>
              <a:t>Pros:</a:t>
            </a:r>
            <a:endParaRPr sz="2755"/>
          </a:p>
          <a:p>
            <a:pPr indent="-324836" lvl="0" marL="457200" rtl="0" algn="l">
              <a:spcBef>
                <a:spcPts val="1200"/>
              </a:spcBef>
              <a:spcAft>
                <a:spcPts val="0"/>
              </a:spcAft>
              <a:buSzPct val="100000"/>
              <a:buChar char="●"/>
            </a:pPr>
            <a:r>
              <a:rPr lang="ru" sz="2755"/>
              <a:t>It is a systematic and repeatable approach that can be used to generate arpeggios for any input melody.</a:t>
            </a:r>
            <a:endParaRPr sz="2755"/>
          </a:p>
          <a:p>
            <a:pPr indent="-324836" lvl="0" marL="457200" rtl="0" algn="l">
              <a:spcBef>
                <a:spcPts val="0"/>
              </a:spcBef>
              <a:spcAft>
                <a:spcPts val="0"/>
              </a:spcAft>
              <a:buSzPct val="100000"/>
              <a:buChar char="●"/>
            </a:pPr>
            <a:r>
              <a:rPr lang="ru" sz="2755"/>
              <a:t>Analyzing the key of the melody helps ensure that the generated arpeggios are musically appropriate.</a:t>
            </a:r>
            <a:endParaRPr sz="2755"/>
          </a:p>
          <a:p>
            <a:pPr indent="0" lvl="0" marL="0" rtl="0" algn="l">
              <a:spcBef>
                <a:spcPts val="1200"/>
              </a:spcBef>
              <a:spcAft>
                <a:spcPts val="0"/>
              </a:spcAft>
              <a:buNone/>
            </a:pPr>
            <a:r>
              <a:rPr lang="ru" sz="2755"/>
              <a:t>Cons:</a:t>
            </a:r>
            <a:endParaRPr sz="2755"/>
          </a:p>
          <a:p>
            <a:pPr indent="-324836" lvl="0" marL="457200" rtl="0" algn="l">
              <a:spcBef>
                <a:spcPts val="1200"/>
              </a:spcBef>
              <a:spcAft>
                <a:spcPts val="0"/>
              </a:spcAft>
              <a:buSzPct val="100000"/>
              <a:buChar char="●"/>
            </a:pPr>
            <a:r>
              <a:rPr lang="ru" sz="2755"/>
              <a:t>The generated arpeggios may not always fit well with the overall style or mood of the original melody or composition.</a:t>
            </a:r>
            <a:endParaRPr sz="2755"/>
          </a:p>
          <a:p>
            <a:pPr indent="-324836" lvl="0" marL="457200" rtl="0" algn="l">
              <a:spcBef>
                <a:spcPts val="0"/>
              </a:spcBef>
              <a:spcAft>
                <a:spcPts val="0"/>
              </a:spcAft>
              <a:buSzPct val="100000"/>
              <a:buChar char="●"/>
            </a:pPr>
            <a:r>
              <a:rPr lang="ru" sz="2755"/>
              <a:t>The arpeggio generation process may not take into account the specific nuances or characteristics of the input melody, resulting in arpeggios that don't quite fit or feel out of place.</a:t>
            </a:r>
            <a:endParaRPr sz="2755"/>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