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Lst>
  <p:sldSz cx="32399288" cy="50399950"/>
  <p:notesSz cx="6858000" cy="9144000"/>
  <p:defaultTextStyle>
    <a:defPPr lvl="0">
      <a:defRPr lang="en-US"/>
    </a:defPPr>
    <a:lvl1pPr marL="0" lvl="0" algn="l" defTabSz="3974348" rtl="0" eaLnBrk="1" latinLnBrk="0" hangingPunct="1">
      <a:defRPr sz="7824" kern="1200">
        <a:solidFill>
          <a:schemeClr val="tx1"/>
        </a:solidFill>
        <a:latin typeface="+mn-lt"/>
        <a:ea typeface="+mn-ea"/>
        <a:cs typeface="+mn-cs"/>
      </a:defRPr>
    </a:lvl1pPr>
    <a:lvl2pPr marL="1987174" lvl="1" algn="l" defTabSz="3974348" rtl="0" eaLnBrk="1" latinLnBrk="0" hangingPunct="1">
      <a:defRPr sz="7824" kern="1200">
        <a:solidFill>
          <a:schemeClr val="tx1"/>
        </a:solidFill>
        <a:latin typeface="+mn-lt"/>
        <a:ea typeface="+mn-ea"/>
        <a:cs typeface="+mn-cs"/>
      </a:defRPr>
    </a:lvl2pPr>
    <a:lvl3pPr marL="3974348" lvl="2" algn="l" defTabSz="3974348" rtl="0" eaLnBrk="1" latinLnBrk="0" hangingPunct="1">
      <a:defRPr sz="7824" kern="1200">
        <a:solidFill>
          <a:schemeClr val="tx1"/>
        </a:solidFill>
        <a:latin typeface="+mn-lt"/>
        <a:ea typeface="+mn-ea"/>
        <a:cs typeface="+mn-cs"/>
      </a:defRPr>
    </a:lvl3pPr>
    <a:lvl4pPr marL="5961522" lvl="3" algn="l" defTabSz="3974348" rtl="0" eaLnBrk="1" latinLnBrk="0" hangingPunct="1">
      <a:defRPr sz="7824" kern="1200">
        <a:solidFill>
          <a:schemeClr val="tx1"/>
        </a:solidFill>
        <a:latin typeface="+mn-lt"/>
        <a:ea typeface="+mn-ea"/>
        <a:cs typeface="+mn-cs"/>
      </a:defRPr>
    </a:lvl4pPr>
    <a:lvl5pPr marL="7948696" lvl="4" algn="l" defTabSz="3974348" rtl="0" eaLnBrk="1" latinLnBrk="0" hangingPunct="1">
      <a:defRPr sz="7824" kern="1200">
        <a:solidFill>
          <a:schemeClr val="tx1"/>
        </a:solidFill>
        <a:latin typeface="+mn-lt"/>
        <a:ea typeface="+mn-ea"/>
        <a:cs typeface="+mn-cs"/>
      </a:defRPr>
    </a:lvl5pPr>
    <a:lvl6pPr marL="9935870" lvl="5" algn="l" defTabSz="3974348" rtl="0" eaLnBrk="1" latinLnBrk="0" hangingPunct="1">
      <a:defRPr sz="7824" kern="1200">
        <a:solidFill>
          <a:schemeClr val="tx1"/>
        </a:solidFill>
        <a:latin typeface="+mn-lt"/>
        <a:ea typeface="+mn-ea"/>
        <a:cs typeface="+mn-cs"/>
      </a:defRPr>
    </a:lvl6pPr>
    <a:lvl7pPr marL="11923044" lvl="6" algn="l" defTabSz="3974348" rtl="0" eaLnBrk="1" latinLnBrk="0" hangingPunct="1">
      <a:defRPr sz="7824" kern="1200">
        <a:solidFill>
          <a:schemeClr val="tx1"/>
        </a:solidFill>
        <a:latin typeface="+mn-lt"/>
        <a:ea typeface="+mn-ea"/>
        <a:cs typeface="+mn-cs"/>
      </a:defRPr>
    </a:lvl7pPr>
    <a:lvl8pPr marL="13910219" lvl="7" algn="l" defTabSz="3974348" rtl="0" eaLnBrk="1" latinLnBrk="0" hangingPunct="1">
      <a:defRPr sz="7824" kern="1200">
        <a:solidFill>
          <a:schemeClr val="tx1"/>
        </a:solidFill>
        <a:latin typeface="+mn-lt"/>
        <a:ea typeface="+mn-ea"/>
        <a:cs typeface="+mn-cs"/>
      </a:defRPr>
    </a:lvl8pPr>
    <a:lvl9pPr marL="15897393" lvl="8" algn="l" defTabSz="3974348" rtl="0" eaLnBrk="1" latinLnBrk="0" hangingPunct="1">
      <a:defRPr sz="782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1">
          <p15:clr>
            <a:srgbClr val="A4A3A4"/>
          </p15:clr>
        </p15:guide>
        <p15:guide id="2" pos="1020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 d="100"/>
          <a:sy n="14" d="100"/>
        </p:scale>
        <p:origin x="3414" y="198"/>
      </p:cViewPr>
      <p:guideLst>
        <p:guide orient="horz" pos="15851"/>
        <p:guide pos="1020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8248329"/>
            <a:ext cx="27539395" cy="17546649"/>
          </a:xfrm>
        </p:spPr>
        <p:txBody>
          <a:bodyPr anchor="b"/>
          <a:lstStyle>
            <a:lvl1pPr algn="ctr">
              <a:defRPr sz="21259"/>
            </a:lvl1pPr>
          </a:lstStyle>
          <a:p>
            <a:r>
              <a:rPr lang="en-US"/>
              <a:t>Click to edit Master title style</a:t>
            </a:r>
            <a:endParaRPr lang="en-US" dirty="0"/>
          </a:p>
        </p:txBody>
      </p:sp>
      <p:sp>
        <p:nvSpPr>
          <p:cNvPr id="3" name="Subtitle 2"/>
          <p:cNvSpPr>
            <a:spLocks noGrp="1"/>
          </p:cNvSpPr>
          <p:nvPr>
            <p:ph type="subTitle" idx="1"/>
          </p:nvPr>
        </p:nvSpPr>
        <p:spPr>
          <a:xfrm>
            <a:off x="4049911" y="26471644"/>
            <a:ext cx="24299466" cy="12168318"/>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D6FB4A-3225-4393-B5C4-50E51FE1431F}"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19113-CA02-47D7-9D6F-0535DACBA09A}" type="slidenum">
              <a:rPr lang="en-US" smtClean="0"/>
              <a:t>‹#›</a:t>
            </a:fld>
            <a:endParaRPr lang="en-US"/>
          </a:p>
        </p:txBody>
      </p:sp>
    </p:spTree>
    <p:extLst>
      <p:ext uri="{BB962C8B-B14F-4D97-AF65-F5344CB8AC3E}">
        <p14:creationId xmlns:p14="http://schemas.microsoft.com/office/powerpoint/2010/main" val="403473600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683342"/>
            <a:ext cx="27944386" cy="974166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27451" y="13416653"/>
            <a:ext cx="27944386" cy="3197830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27451" y="46713298"/>
            <a:ext cx="7289840" cy="2683331"/>
          </a:xfrm>
          <a:prstGeom prst="rect">
            <a:avLst/>
          </a:prstGeom>
        </p:spPr>
        <p:txBody>
          <a:bodyPr vert="horz" lIns="91440" tIns="45720" rIns="91440" bIns="45720" rtlCol="0" anchor="ctr"/>
          <a:lstStyle>
            <a:lvl1pPr algn="l">
              <a:defRPr sz="4252">
                <a:solidFill>
                  <a:schemeClr val="tx1">
                    <a:tint val="75000"/>
                  </a:schemeClr>
                </a:solidFill>
              </a:defRPr>
            </a:lvl1pPr>
          </a:lstStyle>
          <a:p>
            <a:fld id="{ADD6FB4A-3225-4393-B5C4-50E51FE1431F}" type="datetimeFigureOut">
              <a:rPr lang="en-US" smtClean="0"/>
              <a:t>7/8/2024</a:t>
            </a:fld>
            <a:endParaRPr lang="en-US"/>
          </a:p>
        </p:txBody>
      </p:sp>
      <p:sp>
        <p:nvSpPr>
          <p:cNvPr id="5" name="Footer Placeholder 4"/>
          <p:cNvSpPr>
            <a:spLocks noGrp="1"/>
          </p:cNvSpPr>
          <p:nvPr>
            <p:ph type="ftr" sz="quarter" idx="3"/>
          </p:nvPr>
        </p:nvSpPr>
        <p:spPr>
          <a:xfrm>
            <a:off x="10732264" y="46713298"/>
            <a:ext cx="10934760" cy="2683331"/>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2881997" y="46713298"/>
            <a:ext cx="7289840" cy="2683331"/>
          </a:xfrm>
          <a:prstGeom prst="rect">
            <a:avLst/>
          </a:prstGeom>
        </p:spPr>
        <p:txBody>
          <a:bodyPr vert="horz" lIns="91440" tIns="45720" rIns="91440" bIns="45720" rtlCol="0" anchor="ctr"/>
          <a:lstStyle>
            <a:lvl1pPr algn="r">
              <a:defRPr sz="4252">
                <a:solidFill>
                  <a:schemeClr val="tx1">
                    <a:tint val="75000"/>
                  </a:schemeClr>
                </a:solidFill>
              </a:defRPr>
            </a:lvl1pPr>
          </a:lstStyle>
          <a:p>
            <a:fld id="{76419113-CA02-47D7-9D6F-0535DACBA09A}" type="slidenum">
              <a:rPr lang="en-US" smtClean="0"/>
              <a:t>‹#›</a:t>
            </a:fld>
            <a:endParaRPr lang="en-US"/>
          </a:p>
        </p:txBody>
      </p:sp>
    </p:spTree>
    <p:extLst>
      <p:ext uri="{BB962C8B-B14F-4D97-AF65-F5344CB8AC3E}">
        <p14:creationId xmlns:p14="http://schemas.microsoft.com/office/powerpoint/2010/main" val="976098850"/>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3239902" rtl="0" eaLnBrk="1" latinLnBrk="0"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0" hangingPunct="1">
        <a:defRPr sz="6378" kern="1200">
          <a:solidFill>
            <a:schemeClr val="tx1"/>
          </a:solidFill>
          <a:latin typeface="+mn-lt"/>
          <a:ea typeface="+mn-ea"/>
          <a:cs typeface="+mn-cs"/>
        </a:defRPr>
      </a:lvl1pPr>
      <a:lvl2pPr marL="1619951" algn="l" defTabSz="3239902" rtl="0" eaLnBrk="1" latinLnBrk="0" hangingPunct="1">
        <a:defRPr sz="6378" kern="1200">
          <a:solidFill>
            <a:schemeClr val="tx1"/>
          </a:solidFill>
          <a:latin typeface="+mn-lt"/>
          <a:ea typeface="+mn-ea"/>
          <a:cs typeface="+mn-cs"/>
        </a:defRPr>
      </a:lvl2pPr>
      <a:lvl3pPr marL="3239902" algn="l" defTabSz="3239902" rtl="0" eaLnBrk="1" latinLnBrk="0" hangingPunct="1">
        <a:defRPr sz="6378" kern="1200">
          <a:solidFill>
            <a:schemeClr val="tx1"/>
          </a:solidFill>
          <a:latin typeface="+mn-lt"/>
          <a:ea typeface="+mn-ea"/>
          <a:cs typeface="+mn-cs"/>
        </a:defRPr>
      </a:lvl3pPr>
      <a:lvl4pPr marL="4859853" algn="l" defTabSz="3239902" rtl="0" eaLnBrk="1" latinLnBrk="0" hangingPunct="1">
        <a:defRPr sz="6378" kern="1200">
          <a:solidFill>
            <a:schemeClr val="tx1"/>
          </a:solidFill>
          <a:latin typeface="+mn-lt"/>
          <a:ea typeface="+mn-ea"/>
          <a:cs typeface="+mn-cs"/>
        </a:defRPr>
      </a:lvl4pPr>
      <a:lvl5pPr marL="6479804" algn="l" defTabSz="3239902" rtl="0" eaLnBrk="1" latinLnBrk="0" hangingPunct="1">
        <a:defRPr sz="6378" kern="1200">
          <a:solidFill>
            <a:schemeClr val="tx1"/>
          </a:solidFill>
          <a:latin typeface="+mn-lt"/>
          <a:ea typeface="+mn-ea"/>
          <a:cs typeface="+mn-cs"/>
        </a:defRPr>
      </a:lvl5pPr>
      <a:lvl6pPr marL="8099755" algn="l" defTabSz="3239902" rtl="0" eaLnBrk="1" latinLnBrk="0" hangingPunct="1">
        <a:defRPr sz="6378" kern="1200">
          <a:solidFill>
            <a:schemeClr val="tx1"/>
          </a:solidFill>
          <a:latin typeface="+mn-lt"/>
          <a:ea typeface="+mn-ea"/>
          <a:cs typeface="+mn-cs"/>
        </a:defRPr>
      </a:lvl6pPr>
      <a:lvl7pPr marL="9719706" algn="l" defTabSz="3239902" rtl="0" eaLnBrk="1" latinLnBrk="0" hangingPunct="1">
        <a:defRPr sz="6378" kern="1200">
          <a:solidFill>
            <a:schemeClr val="tx1"/>
          </a:solidFill>
          <a:latin typeface="+mn-lt"/>
          <a:ea typeface="+mn-ea"/>
          <a:cs typeface="+mn-cs"/>
        </a:defRPr>
      </a:lvl7pPr>
      <a:lvl8pPr marL="11339657" algn="l" defTabSz="3239902" rtl="0" eaLnBrk="1" latinLnBrk="0" hangingPunct="1">
        <a:defRPr sz="6378" kern="1200">
          <a:solidFill>
            <a:schemeClr val="tx1"/>
          </a:solidFill>
          <a:latin typeface="+mn-lt"/>
          <a:ea typeface="+mn-ea"/>
          <a:cs typeface="+mn-cs"/>
        </a:defRPr>
      </a:lvl8pPr>
      <a:lvl9pPr marL="12959608" algn="l" defTabSz="3239902"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0" y="0"/>
            <a:ext cx="32476723" cy="50503016"/>
          </a:xfrm>
          <a:prstGeom prst="rect">
            <a:avLst/>
          </a:prstGeom>
          <a:solidFill>
            <a:srgbClr val="003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 r="7600" b="22194"/>
          <a:stretch/>
        </p:blipFill>
        <p:spPr>
          <a:xfrm>
            <a:off x="0" y="32157328"/>
            <a:ext cx="32496369" cy="18345687"/>
          </a:xfrm>
          <a:prstGeom prst="rect">
            <a:avLst/>
          </a:prstGeom>
        </p:spPr>
      </p:pic>
      <p:sp>
        <p:nvSpPr>
          <p:cNvPr id="7" name="Rectangle 6"/>
          <p:cNvSpPr/>
          <p:nvPr/>
        </p:nvSpPr>
        <p:spPr>
          <a:xfrm>
            <a:off x="0" y="2438400"/>
            <a:ext cx="32399288" cy="4817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6969985" y="2891580"/>
            <a:ext cx="3597293" cy="36106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dirty="0">
              <a:solidFill>
                <a:srgbClr val="003275"/>
              </a:solidFill>
            </a:endParaRPr>
          </a:p>
        </p:txBody>
      </p:sp>
      <p:sp>
        <p:nvSpPr>
          <p:cNvPr id="4" name="TextBox 3"/>
          <p:cNvSpPr txBox="1"/>
          <p:nvPr/>
        </p:nvSpPr>
        <p:spPr>
          <a:xfrm>
            <a:off x="5606282" y="2961139"/>
            <a:ext cx="21157929" cy="2554545"/>
          </a:xfrm>
          <a:prstGeom prst="rect">
            <a:avLst/>
          </a:prstGeom>
          <a:noFill/>
          <a:ln>
            <a:noFill/>
          </a:ln>
        </p:spPr>
        <p:txBody>
          <a:bodyPr wrap="square" rtlCol="0">
            <a:spAutoFit/>
          </a:bodyPr>
          <a:lstStyle/>
          <a:p>
            <a:pPr algn="ctr"/>
            <a:r>
              <a:rPr lang="" sz="16000" spc="600" dirty="0">
                <a:solidFill>
                  <a:srgbClr val="003275"/>
                </a:solidFill>
                <a:latin typeface="Swis721 BlkCn BT" panose="020B0806030502040204" pitchFamily="34" charset="0"/>
              </a:rPr>
              <a:t>ta2menak</a:t>
            </a:r>
          </a:p>
        </p:txBody>
      </p:sp>
      <p:sp>
        <p:nvSpPr>
          <p:cNvPr id="8" name="TextBox 7"/>
          <p:cNvSpPr txBox="1"/>
          <p:nvPr/>
        </p:nvSpPr>
        <p:spPr>
          <a:xfrm>
            <a:off x="5635307" y="5733409"/>
            <a:ext cx="21157929" cy="1323439"/>
          </a:xfrm>
          <a:prstGeom prst="rect">
            <a:avLst/>
          </a:prstGeom>
          <a:noFill/>
          <a:ln>
            <a:noFill/>
          </a:ln>
        </p:spPr>
        <p:txBody>
          <a:bodyPr wrap="square" rtlCol="0">
            <a:spAutoFit/>
          </a:bodyPr>
          <a:lstStyle/>
          <a:p>
            <a:pPr algn="ctr"/>
            <a:r>
              <a:rPr lang="" sz="8000" spc="-150" dirty="0">
                <a:solidFill>
                  <a:srgbClr val="003275"/>
                </a:solidFill>
                <a:latin typeface="Swis721 BlkCn BT" panose="020B0806030502040204" pitchFamily="34" charset="0"/>
              </a:rPr>
              <a:t>dr .</a:t>
            </a:r>
            <a:r>
              <a:rPr lang="en-US" sz="8000" spc="-150" dirty="0">
                <a:solidFill>
                  <a:srgbClr val="003275"/>
                </a:solidFill>
                <a:latin typeface="Swis721 BlkCn BT" panose="020B0806030502040204" pitchFamily="34" charset="0"/>
              </a:rPr>
              <a:t>I</a:t>
            </a:r>
            <a:r>
              <a:rPr lang="" sz="8000" spc="-150" dirty="0">
                <a:solidFill>
                  <a:srgbClr val="003275"/>
                </a:solidFill>
                <a:latin typeface="Swis721 BlkCn BT" panose="020B0806030502040204" pitchFamily="34" charset="0"/>
              </a:rPr>
              <a:t>hab elkhodary</a:t>
            </a:r>
          </a:p>
        </p:txBody>
      </p:sp>
      <p:sp>
        <p:nvSpPr>
          <p:cNvPr id="9" name="TextBox 8"/>
          <p:cNvSpPr txBox="1"/>
          <p:nvPr/>
        </p:nvSpPr>
        <p:spPr>
          <a:xfrm>
            <a:off x="5649824" y="8034089"/>
            <a:ext cx="21157929" cy="3416320"/>
          </a:xfrm>
          <a:prstGeom prst="rect">
            <a:avLst/>
          </a:prstGeom>
          <a:noFill/>
          <a:ln>
            <a:noFill/>
          </a:ln>
        </p:spPr>
        <p:txBody>
          <a:bodyPr wrap="square" rtlCol="0">
            <a:spAutoFit/>
          </a:bodyPr>
          <a:lstStyle/>
          <a:p>
            <a:pPr algn="ctr"/>
            <a:r>
              <a:rPr lang="" sz="7200" dirty="0">
                <a:solidFill>
                  <a:schemeClr val="bg1"/>
                </a:solidFill>
                <a:latin typeface="Swis721 BlkCn BT" panose="020B0806030502040204" pitchFamily="34" charset="0"/>
              </a:rPr>
              <a:t>Team members:</a:t>
            </a:r>
          </a:p>
          <a:p>
            <a:pPr algn="ctr"/>
            <a:r>
              <a:rPr lang="en-US" sz="7200" dirty="0">
                <a:solidFill>
                  <a:schemeClr val="bg1"/>
                </a:solidFill>
                <a:latin typeface="Swis721 BlkCn BT" panose="020B0806030502040204" pitchFamily="34" charset="0"/>
              </a:rPr>
              <a:t>Dina ahmed</a:t>
            </a:r>
            <a:r>
              <a:rPr lang="" sz="7200" dirty="0">
                <a:solidFill>
                  <a:schemeClr val="bg1"/>
                </a:solidFill>
                <a:latin typeface="Swis721 BlkCn BT" panose="020B0806030502040204" pitchFamily="34" charset="0"/>
              </a:rPr>
              <a:t>, </a:t>
            </a:r>
            <a:r>
              <a:rPr lang="en-US" sz="7200" dirty="0">
                <a:solidFill>
                  <a:schemeClr val="bg1"/>
                </a:solidFill>
                <a:latin typeface="Swis721 BlkCn BT" panose="020B0806030502040204" pitchFamily="34" charset="0"/>
              </a:rPr>
              <a:t>Habiba abdelkareem</a:t>
            </a:r>
            <a:r>
              <a:rPr lang="" sz="7200" dirty="0">
                <a:solidFill>
                  <a:schemeClr val="bg1"/>
                </a:solidFill>
                <a:latin typeface="Swis721 BlkCn BT" panose="020B0806030502040204" pitchFamily="34" charset="0"/>
              </a:rPr>
              <a:t>, mayar ahmed, mona abdelaziz</a:t>
            </a:r>
          </a:p>
        </p:txBody>
      </p:sp>
      <p:sp>
        <p:nvSpPr>
          <p:cNvPr id="35" name="Rectangle 34"/>
          <p:cNvSpPr/>
          <p:nvPr/>
        </p:nvSpPr>
        <p:spPr>
          <a:xfrm>
            <a:off x="5591535" y="11331663"/>
            <a:ext cx="21114387" cy="151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2532184" y="38373022"/>
            <a:ext cx="13012616" cy="9873760"/>
          </a:xfrm>
          <a:prstGeom prst="rect">
            <a:avLst/>
          </a:prstGeom>
          <a:solidFill>
            <a:schemeClr val="accent2">
              <a:lumMod val="20000"/>
              <a:lumOff val="80000"/>
            </a:schemeClr>
          </a:solidFill>
          <a:ln w="762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1080000" rIns="91440" bIns="45720" numCol="1" spcCol="0" rtlCol="0" fromWordArt="0" anchor="t" anchorCtr="0" forceAA="0" compatLnSpc="1">
            <a:prstTxWarp prst="textNoShape">
              <a:avLst/>
            </a:prstTxWarp>
            <a:noAutofit/>
          </a:bodyPr>
          <a:lstStyle/>
          <a:p>
            <a:pPr marL="857250" indent="-857250">
              <a:buFont typeface="Arial" panose="020B0604020202020204" pitchFamily="34" charset="0"/>
              <a:buChar char="•"/>
            </a:pPr>
            <a:r>
              <a:rPr lang="en-US" sz="6000" b="1" dirty="0">
                <a:solidFill>
                  <a:srgbClr val="003275"/>
                </a:solidFill>
                <a:latin typeface="Swis721 Cn BT" panose="020B0506020202030204" pitchFamily="34" charset="0"/>
              </a:rPr>
              <a:t>Logistic regression</a:t>
            </a:r>
          </a:p>
          <a:p>
            <a:pPr marL="857250" indent="-857250">
              <a:buFont typeface="Arial" panose="020B0604020202020204" pitchFamily="34" charset="0"/>
              <a:buChar char="•"/>
            </a:pPr>
            <a:r>
              <a:rPr lang="en-US" sz="6000" b="1" dirty="0">
                <a:solidFill>
                  <a:srgbClr val="003275"/>
                </a:solidFill>
                <a:latin typeface="Swis721 Cn BT" panose="020B0506020202030204" pitchFamily="34" charset="0"/>
              </a:rPr>
              <a:t>XG boost</a:t>
            </a:r>
          </a:p>
        </p:txBody>
      </p:sp>
      <p:sp>
        <p:nvSpPr>
          <p:cNvPr id="70" name="Rectangle 69"/>
          <p:cNvSpPr/>
          <p:nvPr/>
        </p:nvSpPr>
        <p:spPr>
          <a:xfrm>
            <a:off x="1846384" y="37561931"/>
            <a:ext cx="12924693" cy="9882831"/>
          </a:xfrm>
          <a:prstGeom prst="rect">
            <a:avLst/>
          </a:prstGeom>
          <a:noFill/>
          <a:ln w="762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Shape">
            <a:extLst>
              <a:ext uri="{FF2B5EF4-FFF2-40B4-BE49-F238E27FC236}">
                <a16:creationId xmlns:a16="http://schemas.microsoft.com/office/drawing/2014/main" id="{838A0D2F-5FFC-4A08-A335-6D47B15F14AF}"/>
              </a:ext>
            </a:extLst>
          </p:cNvPr>
          <p:cNvSpPr/>
          <p:nvPr/>
        </p:nvSpPr>
        <p:spPr>
          <a:xfrm>
            <a:off x="3065746" y="36775037"/>
            <a:ext cx="8168038" cy="2094317"/>
          </a:xfrm>
          <a:prstGeom prst="rect">
            <a:avLst/>
          </a:prstGeom>
          <a:solidFill>
            <a:schemeClr val="accent2"/>
          </a:solidFill>
          <a:ln w="12700">
            <a:miter lim="400000"/>
          </a:ln>
          <a:effectLst>
            <a:outerShdw blurRad="50800" dist="38100" dir="2700000" algn="tl" rotWithShape="0">
              <a:prstClr val="black">
                <a:alpha val="40000"/>
              </a:prstClr>
            </a:outerShdw>
          </a:effectLst>
        </p:spPr>
        <p:txBody>
          <a:bodyPr lIns="360000" tIns="38100" rIns="38100" bIns="38100" anchor="ctr"/>
          <a:lstStyle/>
          <a:p>
            <a:r>
              <a:rPr lang="fr-CA" sz="6000" b="1" dirty="0">
                <a:solidFill>
                  <a:srgbClr val="F1EEEF"/>
                </a:solidFill>
                <a:latin typeface="Swis721 Cn BT" panose="020B0506020202030204" pitchFamily="34" charset="0"/>
              </a:rPr>
              <a:t>USED TECHNOLOGIES</a:t>
            </a:r>
            <a:endParaRPr sz="6000" b="1" dirty="0">
              <a:solidFill>
                <a:srgbClr val="F1EEEF"/>
              </a:solidFill>
              <a:latin typeface="Swis721 Cn BT" panose="020B0506020202030204" pitchFamily="34" charset="0"/>
            </a:endParaRPr>
          </a:p>
        </p:txBody>
      </p:sp>
      <p:sp>
        <p:nvSpPr>
          <p:cNvPr id="73" name="Rectangle 72"/>
          <p:cNvSpPr/>
          <p:nvPr/>
        </p:nvSpPr>
        <p:spPr>
          <a:xfrm>
            <a:off x="16868862" y="38362794"/>
            <a:ext cx="13012616" cy="9588528"/>
          </a:xfrm>
          <a:prstGeom prst="rect">
            <a:avLst/>
          </a:prstGeom>
          <a:solidFill>
            <a:schemeClr val="accent2">
              <a:lumMod val="20000"/>
              <a:lumOff val="80000"/>
            </a:schemeClr>
          </a:solidFill>
          <a:ln w="762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1080000" rIns="91440" bIns="45720" numCol="1" spcCol="0" rtlCol="0" fromWordArt="0" anchor="t" anchorCtr="0" forceAA="0" compatLnSpc="1">
            <a:prstTxWarp prst="textNoShape">
              <a:avLst/>
            </a:prstTxWarp>
            <a:noAutofit/>
          </a:bodyPr>
          <a:lstStyle/>
          <a:p>
            <a:r>
              <a:rPr lang="en-US" sz="4800" b="1" dirty="0">
                <a:solidFill>
                  <a:srgbClr val="003275"/>
                </a:solidFill>
                <a:latin typeface="Swis721 Cn BT" panose="020B0506020202030204" pitchFamily="34" charset="0"/>
              </a:rPr>
              <a:t>1. Show the risk score for each company customer after calculating it depending on some important features such as policyholder age, number of home kids of the policyholder, age of the car, and other features.</a:t>
            </a:r>
          </a:p>
          <a:p>
            <a:r>
              <a:rPr lang="en-US" sz="4800" b="1" dirty="0">
                <a:solidFill>
                  <a:srgbClr val="003275"/>
                </a:solidFill>
                <a:latin typeface="Swis721 Cn BT" panose="020B0506020202030204" pitchFamily="34" charset="0"/>
              </a:rPr>
              <a:t>2. Print an expected claim status for each company customer (1 if the insurance has already been done 0 otherwise)</a:t>
            </a:r>
          </a:p>
          <a:p>
            <a:r>
              <a:rPr lang="en-US" sz="4800" b="1" dirty="0">
                <a:solidFill>
                  <a:srgbClr val="003275"/>
                </a:solidFill>
                <a:latin typeface="Swis721 Cn BT" panose="020B0506020202030204" pitchFamily="34" charset="0"/>
              </a:rPr>
              <a:t>3. Deciding if the insurance company will make a new insurance policy for that customer or reject it depending on his/her risk score.</a:t>
            </a:r>
          </a:p>
        </p:txBody>
      </p:sp>
      <p:sp>
        <p:nvSpPr>
          <p:cNvPr id="74" name="Rectangle 73"/>
          <p:cNvSpPr/>
          <p:nvPr/>
        </p:nvSpPr>
        <p:spPr>
          <a:xfrm>
            <a:off x="16868862" y="37561931"/>
            <a:ext cx="12924693" cy="9991740"/>
          </a:xfrm>
          <a:prstGeom prst="rect">
            <a:avLst/>
          </a:prstGeom>
          <a:noFill/>
          <a:ln w="762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Shape">
            <a:extLst>
              <a:ext uri="{FF2B5EF4-FFF2-40B4-BE49-F238E27FC236}">
                <a16:creationId xmlns:a16="http://schemas.microsoft.com/office/drawing/2014/main" id="{838A0D2F-5FFC-4A08-A335-6D47B15F14AF}"/>
              </a:ext>
            </a:extLst>
          </p:cNvPr>
          <p:cNvSpPr/>
          <p:nvPr/>
        </p:nvSpPr>
        <p:spPr>
          <a:xfrm>
            <a:off x="18088223" y="36775038"/>
            <a:ext cx="9112291" cy="2094316"/>
          </a:xfrm>
          <a:prstGeom prst="rect">
            <a:avLst/>
          </a:prstGeom>
          <a:solidFill>
            <a:schemeClr val="accent2"/>
          </a:solidFill>
          <a:ln w="12700">
            <a:miter lim="400000"/>
          </a:ln>
          <a:effectLst>
            <a:outerShdw blurRad="50800" dist="38100" dir="2700000" algn="tl" rotWithShape="0">
              <a:prstClr val="black">
                <a:alpha val="40000"/>
              </a:prstClr>
            </a:outerShdw>
          </a:effectLst>
        </p:spPr>
        <p:txBody>
          <a:bodyPr lIns="360000" tIns="38100" rIns="38100" bIns="38100" anchor="ctr"/>
          <a:lstStyle/>
          <a:p>
            <a:r>
              <a:rPr lang="fr-CA" sz="6000" b="1" dirty="0">
                <a:solidFill>
                  <a:srgbClr val="F1EEEF"/>
                </a:solidFill>
                <a:latin typeface="Swis721 Cn BT" panose="020B0506020202030204" pitchFamily="34" charset="0"/>
              </a:rPr>
              <a:t>DELIVERABLES / OUTPUT</a:t>
            </a:r>
            <a:endParaRPr sz="6000" b="1" dirty="0">
              <a:solidFill>
                <a:srgbClr val="F1EEEF"/>
              </a:solidFill>
              <a:latin typeface="Swis721 Cn BT" panose="020B0506020202030204" pitchFamily="34" charset="0"/>
            </a:endParaRPr>
          </a:p>
        </p:txBody>
      </p:sp>
      <p:sp>
        <p:nvSpPr>
          <p:cNvPr id="77" name="Rectangle 76"/>
          <p:cNvSpPr/>
          <p:nvPr/>
        </p:nvSpPr>
        <p:spPr>
          <a:xfrm>
            <a:off x="17554662" y="13900639"/>
            <a:ext cx="13012616" cy="22138651"/>
          </a:xfrm>
          <a:prstGeom prst="rect">
            <a:avLst/>
          </a:prstGeom>
          <a:solidFill>
            <a:schemeClr val="accent2">
              <a:lumMod val="20000"/>
              <a:lumOff val="80000"/>
            </a:schemeClr>
          </a:solidFill>
          <a:ln w="762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1080000" rIns="91440" bIns="45720" numCol="1" spcCol="0" rtlCol="0" fromWordArt="0" anchor="t" anchorCtr="0" forceAA="0" compatLnSpc="1">
            <a:prstTxWarp prst="textNoShape">
              <a:avLst/>
            </a:prstTxWarp>
            <a:noAutofit/>
          </a:bodyPr>
          <a:lstStyle/>
          <a:p>
            <a:pPr marL="1143000" indent="-1143000">
              <a:buAutoNum type="arabicPeriod"/>
            </a:pPr>
            <a:r>
              <a:rPr lang="en-US" sz="4800" b="1" dirty="0">
                <a:solidFill>
                  <a:srgbClr val="003275"/>
                </a:solidFill>
                <a:latin typeface="Swis721 Cn BT" panose="020B0506020202030204" pitchFamily="34" charset="0"/>
              </a:rPr>
              <a:t>Data collection and gathering that is suitable for assessment the risk and predicting the claim. </a:t>
            </a:r>
          </a:p>
          <a:p>
            <a:pPr marL="1143000" indent="-1143000">
              <a:buAutoNum type="arabicPeriod"/>
            </a:pPr>
            <a:r>
              <a:rPr lang="en-US" sz="4800" b="1" dirty="0">
                <a:solidFill>
                  <a:srgbClr val="003275"/>
                </a:solidFill>
                <a:latin typeface="Swis721 Cn BT" panose="020B0506020202030204" pitchFamily="34" charset="0"/>
              </a:rPr>
              <a:t>Data preprocessing , cleaning, </a:t>
            </a:r>
          </a:p>
          <a:p>
            <a:r>
              <a:rPr lang="en-US" sz="4800" b="1" dirty="0">
                <a:solidFill>
                  <a:srgbClr val="003275"/>
                </a:solidFill>
                <a:latin typeface="Swis721 Cn BT" panose="020B0506020202030204" pitchFamily="34" charset="0"/>
              </a:rPr>
              <a:t>         descriptive statistics and data </a:t>
            </a:r>
          </a:p>
          <a:p>
            <a:r>
              <a:rPr lang="en-US" sz="4800" b="1" dirty="0">
                <a:solidFill>
                  <a:srgbClr val="003275"/>
                </a:solidFill>
                <a:latin typeface="Swis721 Cn BT" panose="020B0506020202030204" pitchFamily="34" charset="0"/>
              </a:rPr>
              <a:t>          visualization.</a:t>
            </a:r>
          </a:p>
          <a:p>
            <a:r>
              <a:rPr lang="en-US" sz="4800" b="1" dirty="0">
                <a:solidFill>
                  <a:srgbClr val="003275"/>
                </a:solidFill>
                <a:latin typeface="Swis721 Cn BT" panose="020B0506020202030204" pitchFamily="34" charset="0"/>
              </a:rPr>
              <a:t>3.    Feature selection: identifying the most   important feature to assess risk based</a:t>
            </a:r>
          </a:p>
          <a:p>
            <a:r>
              <a:rPr lang="en-US" sz="4800" b="1" dirty="0">
                <a:solidFill>
                  <a:srgbClr val="003275"/>
                </a:solidFill>
                <a:latin typeface="Swis721 Cn BT" panose="020B0506020202030204" pitchFamily="34" charset="0"/>
              </a:rPr>
              <a:t>         on it.</a:t>
            </a:r>
          </a:p>
          <a:p>
            <a:r>
              <a:rPr lang="en-US" sz="4800" b="1" dirty="0">
                <a:solidFill>
                  <a:srgbClr val="003275"/>
                </a:solidFill>
                <a:latin typeface="Swis721 Cn BT" panose="020B0506020202030204" pitchFamily="34" charset="0"/>
              </a:rPr>
              <a:t>4.     Model training: training both logistic regression and XG BOOST using the selected features and labeled data</a:t>
            </a:r>
          </a:p>
          <a:p>
            <a:r>
              <a:rPr lang="en-US" sz="4800" b="1" dirty="0">
                <a:solidFill>
                  <a:srgbClr val="003275"/>
                </a:solidFill>
                <a:latin typeface="Swis721 Cn BT" panose="020B0506020202030204" pitchFamily="34" charset="0"/>
              </a:rPr>
              <a:t>5. Model evaluation: assessing the model’s performance using cross validation and evaluation metrics. </a:t>
            </a:r>
          </a:p>
          <a:p>
            <a:endParaRPr lang="en-US" sz="4800" b="1" dirty="0">
              <a:solidFill>
                <a:srgbClr val="003275"/>
              </a:solidFill>
              <a:latin typeface="Swis721 Cn BT" panose="020B0506020202030204" pitchFamily="34" charset="0"/>
            </a:endParaRPr>
          </a:p>
        </p:txBody>
      </p:sp>
      <p:sp>
        <p:nvSpPr>
          <p:cNvPr id="78" name="Rectangle 77"/>
          <p:cNvSpPr/>
          <p:nvPr/>
        </p:nvSpPr>
        <p:spPr>
          <a:xfrm>
            <a:off x="16868862" y="13089549"/>
            <a:ext cx="12924693" cy="22138651"/>
          </a:xfrm>
          <a:prstGeom prst="rect">
            <a:avLst/>
          </a:prstGeom>
          <a:noFill/>
          <a:ln w="762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Shape">
            <a:extLst>
              <a:ext uri="{FF2B5EF4-FFF2-40B4-BE49-F238E27FC236}">
                <a16:creationId xmlns:a16="http://schemas.microsoft.com/office/drawing/2014/main" id="{838A0D2F-5FFC-4A08-A335-6D47B15F14AF}"/>
              </a:ext>
            </a:extLst>
          </p:cNvPr>
          <p:cNvSpPr/>
          <p:nvPr/>
        </p:nvSpPr>
        <p:spPr>
          <a:xfrm>
            <a:off x="18088224" y="12302655"/>
            <a:ext cx="9112290" cy="2087331"/>
          </a:xfrm>
          <a:prstGeom prst="rect">
            <a:avLst/>
          </a:prstGeom>
          <a:solidFill>
            <a:schemeClr val="accent2"/>
          </a:solidFill>
          <a:ln w="12700">
            <a:miter lim="400000"/>
          </a:ln>
          <a:effectLst>
            <a:outerShdw blurRad="50800" dist="38100" dir="2700000" algn="tl" rotWithShape="0">
              <a:prstClr val="black">
                <a:alpha val="40000"/>
              </a:prstClr>
            </a:outerShdw>
          </a:effectLst>
        </p:spPr>
        <p:txBody>
          <a:bodyPr lIns="360000" tIns="38100" rIns="38100" bIns="38100" anchor="ctr"/>
          <a:lstStyle/>
          <a:p>
            <a:r>
              <a:rPr lang="fr-CA" sz="6000" b="1" dirty="0">
                <a:solidFill>
                  <a:srgbClr val="F1EEEF"/>
                </a:solidFill>
                <a:latin typeface="Swis721 Cn BT" panose="020B0506020202030204" pitchFamily="34" charset="0"/>
              </a:rPr>
              <a:t>METHODOLOGY</a:t>
            </a:r>
            <a:endParaRPr sz="6000" b="1" dirty="0">
              <a:solidFill>
                <a:srgbClr val="F1EEEF"/>
              </a:solidFill>
              <a:latin typeface="Swis721 Cn BT" panose="020B0506020202030204" pitchFamily="34" charset="0"/>
            </a:endParaRPr>
          </a:p>
        </p:txBody>
      </p:sp>
      <p:sp>
        <p:nvSpPr>
          <p:cNvPr id="90" name="Rectangle 89"/>
          <p:cNvSpPr/>
          <p:nvPr/>
        </p:nvSpPr>
        <p:spPr>
          <a:xfrm>
            <a:off x="2532184" y="13859154"/>
            <a:ext cx="13012616" cy="10402870"/>
          </a:xfrm>
          <a:prstGeom prst="rect">
            <a:avLst/>
          </a:prstGeom>
          <a:solidFill>
            <a:schemeClr val="accent2">
              <a:lumMod val="20000"/>
              <a:lumOff val="80000"/>
            </a:schemeClr>
          </a:solidFill>
          <a:ln w="762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720000" tIns="1080000" rtlCol="0" anchor="t"/>
          <a:lstStyle/>
          <a:p>
            <a:r>
              <a:rPr lang="en-US" sz="4800" b="1" dirty="0">
                <a:solidFill>
                  <a:srgbClr val="003275"/>
                </a:solidFill>
                <a:latin typeface="Swis721 Cn BT" panose="020B0506020202030204" pitchFamily="34" charset="0"/>
              </a:rPr>
              <a:t>1. To assess risk for car insurance customers to minimize it as much as possible.</a:t>
            </a:r>
          </a:p>
          <a:p>
            <a:r>
              <a:rPr lang="en-US" sz="4800" b="1" dirty="0">
                <a:solidFill>
                  <a:srgbClr val="003275"/>
                </a:solidFill>
                <a:latin typeface="Swis721 Cn BT" panose="020B0506020202030204" pitchFamily="34" charset="0"/>
              </a:rPr>
              <a:t>2. To predict if the customer will claim the insurance premium within 6 months or not.</a:t>
            </a:r>
          </a:p>
          <a:p>
            <a:r>
              <a:rPr lang="en-US" sz="4800" b="1" dirty="0">
                <a:solidFill>
                  <a:srgbClr val="003275"/>
                </a:solidFill>
                <a:latin typeface="Swis721 Cn BT" panose="020B0506020202030204" pitchFamily="34" charset="0"/>
              </a:rPr>
              <a:t>3. To accept or reject making new insurance policies for customers depending on their risk score.</a:t>
            </a:r>
          </a:p>
        </p:txBody>
      </p:sp>
      <p:sp>
        <p:nvSpPr>
          <p:cNvPr id="91" name="Rectangle 90"/>
          <p:cNvSpPr/>
          <p:nvPr/>
        </p:nvSpPr>
        <p:spPr>
          <a:xfrm>
            <a:off x="1846384" y="13048063"/>
            <a:ext cx="12924693" cy="10533857"/>
          </a:xfrm>
          <a:prstGeom prst="rect">
            <a:avLst/>
          </a:prstGeom>
          <a:noFill/>
          <a:ln w="762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Shape">
            <a:extLst>
              <a:ext uri="{FF2B5EF4-FFF2-40B4-BE49-F238E27FC236}">
                <a16:creationId xmlns:a16="http://schemas.microsoft.com/office/drawing/2014/main" id="{838A0D2F-5FFC-4A08-A335-6D47B15F14AF}"/>
              </a:ext>
            </a:extLst>
          </p:cNvPr>
          <p:cNvSpPr/>
          <p:nvPr/>
        </p:nvSpPr>
        <p:spPr>
          <a:xfrm>
            <a:off x="3065746" y="12261169"/>
            <a:ext cx="8168038" cy="2094317"/>
          </a:xfrm>
          <a:prstGeom prst="rect">
            <a:avLst/>
          </a:prstGeom>
          <a:solidFill>
            <a:schemeClr val="accent2"/>
          </a:solidFill>
          <a:ln w="12700">
            <a:miter lim="400000"/>
          </a:ln>
          <a:effectLst>
            <a:outerShdw blurRad="50800" dist="38100" dir="2700000" algn="tl" rotWithShape="0">
              <a:prstClr val="black">
                <a:alpha val="40000"/>
              </a:prstClr>
            </a:outerShdw>
          </a:effectLst>
        </p:spPr>
        <p:txBody>
          <a:bodyPr lIns="360000" tIns="38100" rIns="38100" bIns="38100" anchor="ctr"/>
          <a:lstStyle/>
          <a:p>
            <a:pPr>
              <a:defRPr sz="3000">
                <a:solidFill>
                  <a:srgbClr val="FFFFFF"/>
                </a:solidFill>
              </a:defRPr>
            </a:pPr>
            <a:r>
              <a:rPr lang="fr-CA" sz="6000" b="1" dirty="0">
                <a:solidFill>
                  <a:srgbClr val="F1EEEF"/>
                </a:solidFill>
                <a:latin typeface="Swis721 Cn BT" panose="020B0506020202030204" pitchFamily="34" charset="0"/>
              </a:rPr>
              <a:t>VISION / OBJECTIVES</a:t>
            </a:r>
          </a:p>
        </p:txBody>
      </p:sp>
      <p:sp>
        <p:nvSpPr>
          <p:cNvPr id="94" name="Rectangle 93"/>
          <p:cNvSpPr/>
          <p:nvPr/>
        </p:nvSpPr>
        <p:spPr>
          <a:xfrm>
            <a:off x="2532184" y="26165530"/>
            <a:ext cx="13012616" cy="9873760"/>
          </a:xfrm>
          <a:prstGeom prst="rect">
            <a:avLst/>
          </a:prstGeom>
          <a:solidFill>
            <a:schemeClr val="accent2">
              <a:lumMod val="20000"/>
              <a:lumOff val="80000"/>
            </a:schemeClr>
          </a:solidFill>
          <a:ln w="762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720000" tIns="1080000" rtlCol="0" anchor="t"/>
          <a:lstStyle/>
          <a:p>
            <a:r>
              <a:rPr lang="en-US" sz="4800" b="1" dirty="0">
                <a:solidFill>
                  <a:srgbClr val="003275"/>
                </a:solidFill>
                <a:latin typeface="Swis721 Cn BT" panose="020B0506020202030204" pitchFamily="34" charset="0"/>
              </a:rPr>
              <a:t>Risk management department in car</a:t>
            </a:r>
          </a:p>
          <a:p>
            <a:r>
              <a:rPr lang="en-US" sz="4800" b="1" dirty="0">
                <a:solidFill>
                  <a:srgbClr val="003275"/>
                </a:solidFill>
                <a:latin typeface="Swis721 Cn BT" panose="020B0506020202030204" pitchFamily="34" charset="0"/>
              </a:rPr>
              <a:t>insurance companies.</a:t>
            </a:r>
          </a:p>
        </p:txBody>
      </p:sp>
      <p:sp>
        <p:nvSpPr>
          <p:cNvPr id="95" name="Rectangle 94"/>
          <p:cNvSpPr/>
          <p:nvPr/>
        </p:nvSpPr>
        <p:spPr>
          <a:xfrm>
            <a:off x="1846384" y="25354439"/>
            <a:ext cx="12924693" cy="9882831"/>
          </a:xfrm>
          <a:prstGeom prst="rect">
            <a:avLst/>
          </a:prstGeom>
          <a:noFill/>
          <a:ln w="762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Shape">
            <a:extLst>
              <a:ext uri="{FF2B5EF4-FFF2-40B4-BE49-F238E27FC236}">
                <a16:creationId xmlns:a16="http://schemas.microsoft.com/office/drawing/2014/main" id="{838A0D2F-5FFC-4A08-A335-6D47B15F14AF}"/>
              </a:ext>
            </a:extLst>
          </p:cNvPr>
          <p:cNvSpPr/>
          <p:nvPr/>
        </p:nvSpPr>
        <p:spPr>
          <a:xfrm>
            <a:off x="3065746" y="24567545"/>
            <a:ext cx="8168038" cy="2094317"/>
          </a:xfrm>
          <a:prstGeom prst="rect">
            <a:avLst/>
          </a:prstGeom>
          <a:solidFill>
            <a:schemeClr val="accent2"/>
          </a:solidFill>
          <a:ln w="12700">
            <a:miter lim="400000"/>
          </a:ln>
          <a:effectLst>
            <a:outerShdw blurRad="50800" dist="38100" dir="2700000" algn="tl" rotWithShape="0">
              <a:prstClr val="black">
                <a:alpha val="40000"/>
              </a:prstClr>
            </a:outerShdw>
          </a:effectLst>
        </p:spPr>
        <p:txBody>
          <a:bodyPr lIns="360000" tIns="38100" rIns="38100" bIns="38100" anchor="ctr"/>
          <a:lstStyle/>
          <a:p>
            <a:r>
              <a:rPr lang="fr-CA" sz="6000" b="1" dirty="0">
                <a:solidFill>
                  <a:srgbClr val="F1EEEF"/>
                </a:solidFill>
                <a:latin typeface="Swis721 Cn BT" panose="020B0506020202030204" pitchFamily="34" charset="0"/>
              </a:rPr>
              <a:t>BENEFICIARIES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5939" y="2890801"/>
            <a:ext cx="2896364" cy="3753776"/>
          </a:xfrm>
          <a:prstGeom prst="rect">
            <a:avLst/>
          </a:prstGeom>
        </p:spPr>
      </p:pic>
      <p:sp>
        <p:nvSpPr>
          <p:cNvPr id="13" name="TextBox 12"/>
          <p:cNvSpPr txBox="1"/>
          <p:nvPr/>
        </p:nvSpPr>
        <p:spPr>
          <a:xfrm>
            <a:off x="1129433" y="6259376"/>
            <a:ext cx="4309377"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Cairo University</a:t>
            </a:r>
          </a:p>
        </p:txBody>
      </p:sp>
      <p:pic>
        <p:nvPicPr>
          <p:cNvPr id="6" name="Picture 5" descr="Diagram&#10;&#10;Description automatically generated">
            <a:extLst>
              <a:ext uri="{FF2B5EF4-FFF2-40B4-BE49-F238E27FC236}">
                <a16:creationId xmlns:a16="http://schemas.microsoft.com/office/drawing/2014/main" id="{10716691-534D-69BE-CB6F-CE1EFA229F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93006" y="2846279"/>
            <a:ext cx="4201329" cy="3798297"/>
          </a:xfrm>
          <a:prstGeom prst="rect">
            <a:avLst/>
          </a:prstGeom>
        </p:spPr>
      </p:pic>
    </p:spTree>
    <p:extLst>
      <p:ext uri="{BB962C8B-B14F-4D97-AF65-F5344CB8AC3E}">
        <p14:creationId xmlns:p14="http://schemas.microsoft.com/office/powerpoint/2010/main" val="23034226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269</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Swis721 BlkCn BT</vt:lpstr>
      <vt:lpstr>Swis721 Cn BT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دينا احمد محمد عبدالعال</cp:lastModifiedBy>
  <cp:revision>3</cp:revision>
  <dcterms:modified xsi:type="dcterms:W3CDTF">2024-07-08T20:36:32Z</dcterms:modified>
</cp:coreProperties>
</file>