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
      <p:font typeface="Consolas" panose="020B0609020204030204" pitchFamily="49"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73203" autoAdjust="0"/>
  </p:normalViewPr>
  <p:slideViewPr>
    <p:cSldViewPr>
      <p:cViewPr varScale="1">
        <p:scale>
          <a:sx n="55" d="100"/>
          <a:sy n="55" d="100"/>
        </p:scale>
        <p:origin x="595"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id-ID"/>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2637590"/>
            <a:ext cx="5482998" cy="4271106"/>
          </a:xfrm>
          <a:prstGeom prst="rect">
            <a:avLst/>
          </a:prstGeom>
        </p:spPr>
        <p:txBody>
          <a:bodyPr lIns="0" tIns="0" rIns="0" bIns="0" rtlCol="0" anchor="t">
            <a:spAutoFit/>
          </a:bodyPr>
          <a:lstStyle/>
          <a:p>
            <a:pPr algn="ctr">
              <a:lnSpc>
                <a:spcPts val="11059"/>
              </a:lnSpc>
            </a:pPr>
            <a:r>
              <a:rPr lang="id-ID" sz="10533" spc="-105" dirty="0" err="1">
                <a:solidFill>
                  <a:srgbClr val="FFFFFF"/>
                </a:solidFill>
                <a:latin typeface="Graphik Regular" panose="020B0503030202060203" pitchFamily="34" charset="0"/>
              </a:rPr>
              <a:t>Social</a:t>
            </a:r>
            <a:r>
              <a:rPr lang="id-ID" sz="10533" spc="-105" dirty="0">
                <a:solidFill>
                  <a:srgbClr val="FFFFFF"/>
                </a:solidFill>
                <a:latin typeface="Graphik Regular" panose="020B0503030202060203" pitchFamily="34" charset="0"/>
              </a:rPr>
              <a:t> </a:t>
            </a:r>
            <a:r>
              <a:rPr lang="id-ID" sz="10533" spc="-105" dirty="0" err="1">
                <a:solidFill>
                  <a:srgbClr val="FFFFFF"/>
                </a:solidFill>
                <a:latin typeface="Graphik Regular" panose="020B0503030202060203" pitchFamily="34" charset="0"/>
              </a:rPr>
              <a:t>Buzz</a:t>
            </a:r>
            <a:endParaRPr lang="id-ID" sz="10533" spc="-105" dirty="0">
              <a:solidFill>
                <a:srgbClr val="FFFFFF"/>
              </a:solidFill>
              <a:latin typeface="Graphik Regular" panose="020B0503030202060203" pitchFamily="34" charset="0"/>
            </a:endParaRPr>
          </a:p>
          <a:p>
            <a:pPr algn="ctr">
              <a:lnSpc>
                <a:spcPts val="11059"/>
              </a:lnSpc>
            </a:pPr>
            <a:r>
              <a:rPr lang="id-ID" sz="10533" spc="-105" dirty="0" err="1">
                <a:solidFill>
                  <a:srgbClr val="FFFFFF"/>
                </a:solidFill>
                <a:latin typeface="Graphik Regular" panose="020B0503030202060203" pitchFamily="34" charset="0"/>
              </a:rPr>
              <a:t>Analytics</a:t>
            </a:r>
            <a:endParaRPr lang="en-US" sz="10533" spc="-105" dirty="0">
              <a:solidFill>
                <a:srgbClr val="FFFFFF"/>
              </a:solidFill>
              <a:latin typeface="Graphik Regular" panose="020B0503030202060203" pitchFamily="34" charset="0"/>
            </a:endParaRPr>
          </a:p>
        </p:txBody>
      </p:sp>
      <p:sp>
        <p:nvSpPr>
          <p:cNvPr id="26" name="TextBox 25">
            <a:extLst>
              <a:ext uri="{FF2B5EF4-FFF2-40B4-BE49-F238E27FC236}">
                <a16:creationId xmlns:a16="http://schemas.microsoft.com/office/drawing/2014/main" id="{597E8C57-083D-E23C-1124-F14DA0699CE2}"/>
              </a:ext>
            </a:extLst>
          </p:cNvPr>
          <p:cNvSpPr txBox="1"/>
          <p:nvPr/>
        </p:nvSpPr>
        <p:spPr>
          <a:xfrm>
            <a:off x="82843" y="9786928"/>
            <a:ext cx="3565819" cy="369332"/>
          </a:xfrm>
          <a:prstGeom prst="rect">
            <a:avLst/>
          </a:prstGeom>
          <a:noFill/>
        </p:spPr>
        <p:txBody>
          <a:bodyPr wrap="square">
            <a:spAutoFit/>
          </a:bodyPr>
          <a:lstStyle/>
          <a:p>
            <a:r>
              <a:rPr lang="id-ID" sz="1800" dirty="0" err="1">
                <a:solidFill>
                  <a:schemeClr val="bg1"/>
                </a:solidFill>
              </a:rPr>
              <a:t>Presented</a:t>
            </a:r>
            <a:r>
              <a:rPr lang="id-ID" sz="1800" dirty="0">
                <a:solidFill>
                  <a:schemeClr val="bg1"/>
                </a:solidFill>
              </a:rPr>
              <a:t> </a:t>
            </a:r>
            <a:r>
              <a:rPr lang="id-ID" sz="1800" dirty="0" err="1">
                <a:solidFill>
                  <a:schemeClr val="bg1"/>
                </a:solidFill>
              </a:rPr>
              <a:t>by</a:t>
            </a:r>
            <a:r>
              <a:rPr lang="id-ID" sz="1800" dirty="0">
                <a:solidFill>
                  <a:schemeClr val="bg1"/>
                </a:solidFill>
              </a:rPr>
              <a:t> Dinar Wahyu Rahman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18E5B6D4-342C-3368-838D-250CD34120B8}"/>
              </a:ext>
            </a:extLst>
          </p:cNvPr>
          <p:cNvSpPr txBox="1"/>
          <p:nvPr/>
        </p:nvSpPr>
        <p:spPr>
          <a:xfrm>
            <a:off x="11811000" y="718767"/>
            <a:ext cx="5448300" cy="2062103"/>
          </a:xfrm>
          <a:prstGeom prst="rect">
            <a:avLst/>
          </a:prstGeom>
          <a:noFill/>
        </p:spPr>
        <p:txBody>
          <a:bodyPr wrap="square" rtlCol="0">
            <a:spAutoFit/>
          </a:bodyPr>
          <a:lstStyle/>
          <a:p>
            <a:r>
              <a:rPr lang="id-ID" sz="2800" dirty="0"/>
              <a:t>ANALYSIS</a:t>
            </a:r>
          </a:p>
          <a:p>
            <a:endParaRPr lang="id-ID" sz="2800" dirty="0"/>
          </a:p>
          <a:p>
            <a:r>
              <a:rPr lang="en-US" sz="2400" dirty="0"/>
              <a:t>Travel and Science are two popular content categories, with people showing interest in holidays and science.</a:t>
            </a:r>
            <a:endParaRPr lang="id-ID" sz="2400" dirty="0"/>
          </a:p>
        </p:txBody>
      </p:sp>
      <p:sp>
        <p:nvSpPr>
          <p:cNvPr id="19" name="TextBox 18">
            <a:extLst>
              <a:ext uri="{FF2B5EF4-FFF2-40B4-BE49-F238E27FC236}">
                <a16:creationId xmlns:a16="http://schemas.microsoft.com/office/drawing/2014/main" id="{3C0B1CEB-4F42-3A5B-FBEE-F6F5FE3C5E0F}"/>
              </a:ext>
            </a:extLst>
          </p:cNvPr>
          <p:cNvSpPr txBox="1"/>
          <p:nvPr/>
        </p:nvSpPr>
        <p:spPr>
          <a:xfrm>
            <a:off x="11811000" y="3074248"/>
            <a:ext cx="5791200" cy="3539430"/>
          </a:xfrm>
          <a:prstGeom prst="rect">
            <a:avLst/>
          </a:prstGeom>
          <a:noFill/>
        </p:spPr>
        <p:txBody>
          <a:bodyPr wrap="square">
            <a:spAutoFit/>
          </a:bodyPr>
          <a:lstStyle/>
          <a:p>
            <a:r>
              <a:rPr lang="id-ID" sz="2800" dirty="0"/>
              <a:t>INSIGHT</a:t>
            </a:r>
          </a:p>
          <a:p>
            <a:endParaRPr lang="id-ID" sz="2800" dirty="0"/>
          </a:p>
          <a:p>
            <a:r>
              <a:rPr lang="en-US" sz="2400" dirty="0"/>
              <a:t>Cooking is a common theme that is included in the top 5 categories with “Healthy Eating”. This indicates that the audience is within the user base. You can use this insight to create campaigns and work with chefs to share healthy food recipes to boost user engagement.</a:t>
            </a:r>
            <a:endParaRPr lang="id-ID" sz="2400" dirty="0"/>
          </a:p>
        </p:txBody>
      </p:sp>
      <p:sp>
        <p:nvSpPr>
          <p:cNvPr id="27" name="TextBox 26">
            <a:extLst>
              <a:ext uri="{FF2B5EF4-FFF2-40B4-BE49-F238E27FC236}">
                <a16:creationId xmlns:a16="http://schemas.microsoft.com/office/drawing/2014/main" id="{AAD3C525-797F-8E97-69B2-A92A7AD34DB0}"/>
              </a:ext>
            </a:extLst>
          </p:cNvPr>
          <p:cNvSpPr txBox="1"/>
          <p:nvPr/>
        </p:nvSpPr>
        <p:spPr>
          <a:xfrm>
            <a:off x="11811000" y="6942571"/>
            <a:ext cx="5677467" cy="2800767"/>
          </a:xfrm>
          <a:prstGeom prst="rect">
            <a:avLst/>
          </a:prstGeom>
          <a:noFill/>
        </p:spPr>
        <p:txBody>
          <a:bodyPr wrap="square">
            <a:spAutoFit/>
          </a:bodyPr>
          <a:lstStyle/>
          <a:p>
            <a:r>
              <a:rPr lang="id-ID" sz="2800" dirty="0"/>
              <a:t>NEXT STEPS</a:t>
            </a:r>
          </a:p>
          <a:p>
            <a:endParaRPr lang="id-ID" sz="2800" dirty="0"/>
          </a:p>
          <a:p>
            <a:r>
              <a:rPr lang="en-US" sz="2400" dirty="0"/>
              <a:t>These ad-hoc </a:t>
            </a:r>
            <a:r>
              <a:rPr lang="id-ID" sz="2400" dirty="0" err="1"/>
              <a:t>analyses</a:t>
            </a:r>
            <a:r>
              <a:rPr lang="en-US" sz="2400" dirty="0"/>
              <a:t> provide deep insights, but it's time to take t</a:t>
            </a:r>
            <a:r>
              <a:rPr lang="id-ID" sz="2400" dirty="0"/>
              <a:t>hem</a:t>
            </a:r>
            <a:r>
              <a:rPr lang="en-US" sz="2400" dirty="0"/>
              <a:t> into large-scale production to understand your business in </a:t>
            </a:r>
            <a:r>
              <a:rPr lang="id-ID" sz="2400" dirty="0"/>
              <a:t>real-</a:t>
            </a:r>
            <a:r>
              <a:rPr lang="id-ID" sz="2400" dirty="0" err="1"/>
              <a:t>time</a:t>
            </a:r>
            <a:r>
              <a:rPr lang="en-US" sz="2400" dirty="0"/>
              <a:t>. We can show you how to do this.</a:t>
            </a:r>
            <a:endParaRPr lang="id-ID"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id-ID"/>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
        <p:nvSpPr>
          <p:cNvPr id="24" name="TextBox 23">
            <a:extLst>
              <a:ext uri="{FF2B5EF4-FFF2-40B4-BE49-F238E27FC236}">
                <a16:creationId xmlns:a16="http://schemas.microsoft.com/office/drawing/2014/main" id="{30D7BA6E-47B2-5596-5921-D277C9859C39}"/>
              </a:ext>
            </a:extLst>
          </p:cNvPr>
          <p:cNvSpPr txBox="1"/>
          <p:nvPr/>
        </p:nvSpPr>
        <p:spPr>
          <a:xfrm>
            <a:off x="7527063" y="8711083"/>
            <a:ext cx="4800600" cy="400110"/>
          </a:xfrm>
          <a:prstGeom prst="rect">
            <a:avLst/>
          </a:prstGeom>
          <a:noFill/>
        </p:spPr>
        <p:txBody>
          <a:bodyPr wrap="square" rtlCol="0">
            <a:spAutoFit/>
          </a:bodyPr>
          <a:lstStyle/>
          <a:p>
            <a:r>
              <a:rPr lang="id-ID" sz="2000" dirty="0" err="1">
                <a:solidFill>
                  <a:schemeClr val="bg1"/>
                </a:solidFill>
              </a:rPr>
              <a:t>Presented</a:t>
            </a:r>
            <a:r>
              <a:rPr lang="id-ID" sz="2000" dirty="0">
                <a:solidFill>
                  <a:schemeClr val="bg1"/>
                </a:solidFill>
              </a:rPr>
              <a:t> </a:t>
            </a:r>
            <a:r>
              <a:rPr lang="id-ID" sz="2000" dirty="0" err="1">
                <a:solidFill>
                  <a:schemeClr val="bg1"/>
                </a:solidFill>
              </a:rPr>
              <a:t>by</a:t>
            </a:r>
            <a:r>
              <a:rPr lang="id-ID" sz="2000" dirty="0">
                <a:solidFill>
                  <a:schemeClr val="bg1"/>
                </a:solidFill>
              </a:rPr>
              <a:t> Dinar Wahyu Rahman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id-ID"/>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id-ID"/>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id-ID"/>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id-ID"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6FA9E55-39C2-3B90-427E-842D41AADCE7}"/>
              </a:ext>
            </a:extLst>
          </p:cNvPr>
          <p:cNvSpPr txBox="1"/>
          <p:nvPr/>
        </p:nvSpPr>
        <p:spPr>
          <a:xfrm>
            <a:off x="8929736" y="3383536"/>
            <a:ext cx="6553200" cy="3170099"/>
          </a:xfrm>
          <a:prstGeom prst="rect">
            <a:avLst/>
          </a:prstGeom>
          <a:noFill/>
        </p:spPr>
        <p:txBody>
          <a:bodyPr wrap="square" rtlCol="0">
            <a:spAutoFit/>
          </a:bodyPr>
          <a:lstStyle/>
          <a:p>
            <a:r>
              <a:rPr lang="id-ID" sz="2000" dirty="0" err="1"/>
              <a:t>Social</a:t>
            </a:r>
            <a:r>
              <a:rPr lang="id-ID" sz="2000" dirty="0"/>
              <a:t> </a:t>
            </a:r>
            <a:r>
              <a:rPr lang="id-ID" sz="2000" dirty="0" err="1"/>
              <a:t>Buzz</a:t>
            </a:r>
            <a:r>
              <a:rPr lang="id-ID" sz="2000" dirty="0"/>
              <a:t> </a:t>
            </a:r>
            <a:r>
              <a:rPr lang="id-ID" sz="2000" dirty="0" err="1"/>
              <a:t>is</a:t>
            </a:r>
            <a:r>
              <a:rPr lang="id-ID" sz="2000" dirty="0"/>
              <a:t> a </a:t>
            </a:r>
            <a:r>
              <a:rPr lang="id-ID" sz="2000" dirty="0" err="1"/>
              <a:t>fast-growing</a:t>
            </a:r>
            <a:r>
              <a:rPr lang="id-ID" sz="2000" dirty="0"/>
              <a:t> </a:t>
            </a:r>
            <a:r>
              <a:rPr lang="id-ID" sz="2000" dirty="0" err="1"/>
              <a:t>technology</a:t>
            </a:r>
            <a:r>
              <a:rPr lang="id-ID" sz="2000" dirty="0"/>
              <a:t> </a:t>
            </a:r>
            <a:r>
              <a:rPr lang="id-ID" sz="2000" dirty="0" err="1"/>
              <a:t>unicorn</a:t>
            </a:r>
            <a:r>
              <a:rPr lang="id-ID" sz="2000" dirty="0"/>
              <a:t> </a:t>
            </a:r>
            <a:r>
              <a:rPr lang="id-ID" sz="2000" dirty="0" err="1"/>
              <a:t>that</a:t>
            </a:r>
            <a:r>
              <a:rPr lang="id-ID" sz="2000" dirty="0"/>
              <a:t> </a:t>
            </a:r>
            <a:r>
              <a:rPr lang="id-ID" sz="2000" dirty="0" err="1"/>
              <a:t>needs</a:t>
            </a:r>
            <a:r>
              <a:rPr lang="id-ID" sz="2000" dirty="0"/>
              <a:t> </a:t>
            </a:r>
            <a:r>
              <a:rPr lang="id-ID" sz="2000" dirty="0" err="1"/>
              <a:t>to</a:t>
            </a:r>
            <a:r>
              <a:rPr lang="id-ID" sz="2000" dirty="0"/>
              <a:t> </a:t>
            </a:r>
            <a:r>
              <a:rPr lang="id-ID" sz="2000" dirty="0" err="1"/>
              <a:t>adapt</a:t>
            </a:r>
            <a:r>
              <a:rPr lang="id-ID" sz="2000" dirty="0"/>
              <a:t> </a:t>
            </a:r>
            <a:r>
              <a:rPr lang="id-ID" sz="2000" dirty="0" err="1"/>
              <a:t>quickly</a:t>
            </a:r>
            <a:r>
              <a:rPr lang="id-ID" sz="2000" dirty="0"/>
              <a:t> </a:t>
            </a:r>
            <a:r>
              <a:rPr lang="id-ID" sz="2000" dirty="0" err="1"/>
              <a:t>to</a:t>
            </a:r>
            <a:r>
              <a:rPr lang="id-ID" sz="2000" dirty="0"/>
              <a:t> </a:t>
            </a:r>
            <a:r>
              <a:rPr lang="id-ID" sz="2000" dirty="0" err="1"/>
              <a:t>its</a:t>
            </a:r>
            <a:r>
              <a:rPr lang="id-ID" sz="2000" dirty="0"/>
              <a:t> global </a:t>
            </a:r>
            <a:r>
              <a:rPr lang="id-ID" sz="2000" dirty="0" err="1"/>
              <a:t>scale</a:t>
            </a:r>
            <a:r>
              <a:rPr lang="id-ID" sz="2000" dirty="0"/>
              <a:t>. </a:t>
            </a:r>
            <a:r>
              <a:rPr lang="en-US" sz="2000" b="0" i="0" u="none" strike="noStrike" baseline="0" dirty="0">
                <a:solidFill>
                  <a:srgbClr val="000000"/>
                </a:solidFill>
                <a:latin typeface="+mj-lt"/>
              </a:rPr>
              <a:t>To start our engagement with Social Buzz, we are running a </a:t>
            </a:r>
            <a:r>
              <a:rPr lang="id-ID" sz="2000" b="0" i="0" u="none" strike="noStrike" baseline="0" dirty="0">
                <a:solidFill>
                  <a:srgbClr val="000000"/>
                </a:solidFill>
                <a:latin typeface="+mj-lt"/>
              </a:rPr>
              <a:t>3-month</a:t>
            </a:r>
            <a:r>
              <a:rPr lang="en-US" sz="2000" b="0" i="0" u="none" strike="noStrike" baseline="0" dirty="0">
                <a:solidFill>
                  <a:srgbClr val="000000"/>
                </a:solidFill>
                <a:latin typeface="+mj-lt"/>
              </a:rPr>
              <a:t> initial project </a:t>
            </a:r>
            <a:r>
              <a:rPr lang="id-ID" sz="2000" b="0" i="0" u="none" strike="noStrike" baseline="0" dirty="0" err="1">
                <a:solidFill>
                  <a:srgbClr val="000000"/>
                </a:solidFill>
                <a:latin typeface="+mj-lt"/>
              </a:rPr>
              <a:t>to</a:t>
            </a:r>
            <a:r>
              <a:rPr lang="en-US" sz="2000" b="0" i="0" u="none" strike="noStrike" baseline="0" dirty="0">
                <a:solidFill>
                  <a:srgbClr val="000000"/>
                </a:solidFill>
                <a:latin typeface="+mj-lt"/>
              </a:rPr>
              <a:t> prove to them that we are the best firm to work with. </a:t>
            </a:r>
            <a:endParaRPr lang="id-ID" sz="2000" b="0" i="0" u="none" strike="noStrike" baseline="0" dirty="0">
              <a:solidFill>
                <a:srgbClr val="000000"/>
              </a:solidFill>
              <a:latin typeface="+mj-lt"/>
            </a:endParaRPr>
          </a:p>
          <a:p>
            <a:endParaRPr lang="id-ID" sz="2000" dirty="0">
              <a:solidFill>
                <a:srgbClr val="000000"/>
              </a:solidFill>
              <a:latin typeface="+mj-lt"/>
            </a:endParaRPr>
          </a:p>
          <a:p>
            <a:r>
              <a:rPr lang="en-US" sz="2000" b="0" i="0" u="none" strike="noStrike" baseline="0" dirty="0">
                <a:solidFill>
                  <a:srgbClr val="000000"/>
                </a:solidFill>
                <a:latin typeface="+mj-lt"/>
              </a:rPr>
              <a:t>They are expecting the following: </a:t>
            </a:r>
          </a:p>
          <a:p>
            <a:pPr marL="285750" indent="-285750">
              <a:buFont typeface="Arial" panose="020B0604020202020204" pitchFamily="34" charset="0"/>
              <a:buChar char="•"/>
            </a:pPr>
            <a:r>
              <a:rPr lang="en-US" sz="2000" b="0" i="0" u="none" strike="noStrike" baseline="0" dirty="0">
                <a:solidFill>
                  <a:srgbClr val="000000"/>
                </a:solidFill>
                <a:latin typeface="+mj-lt"/>
              </a:rPr>
              <a:t>An audit of their big data practice </a:t>
            </a:r>
          </a:p>
          <a:p>
            <a:pPr marL="285750" indent="-285750">
              <a:buFont typeface="Arial" panose="020B0604020202020204" pitchFamily="34" charset="0"/>
              <a:buChar char="•"/>
            </a:pPr>
            <a:r>
              <a:rPr lang="en-US" sz="2000" b="0" i="0" u="none" strike="noStrike" baseline="0" dirty="0">
                <a:solidFill>
                  <a:srgbClr val="000000"/>
                </a:solidFill>
                <a:latin typeface="+mj-lt"/>
              </a:rPr>
              <a:t>Recommendations for a successful IPO </a:t>
            </a:r>
          </a:p>
          <a:p>
            <a:pPr marL="285750" indent="-285750">
              <a:buFont typeface="Arial" panose="020B0604020202020204" pitchFamily="34" charset="0"/>
              <a:buChar char="•"/>
            </a:pPr>
            <a:r>
              <a:rPr lang="en-US" sz="2000" b="0" i="0" u="none" strike="noStrike" baseline="0" dirty="0">
                <a:solidFill>
                  <a:srgbClr val="000000"/>
                </a:solidFill>
                <a:latin typeface="+mj-lt"/>
              </a:rPr>
              <a:t>An analysis of their content categories that highlights the top 5 categories with the largest aggregate popularity</a:t>
            </a:r>
            <a:r>
              <a:rPr lang="id-ID" sz="2000" b="0" i="0" u="none" strike="noStrike" baseline="0" dirty="0">
                <a:solidFill>
                  <a:srgbClr val="000000"/>
                </a:solidFill>
                <a:latin typeface="+mj-lt"/>
              </a:rPr>
              <a:t>.</a:t>
            </a:r>
            <a:endParaRPr lang="id-ID" sz="20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id-ID"/>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id-ID"/>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286D73CF-FD6B-1DCE-AB89-CA4EB8DE982D}"/>
              </a:ext>
            </a:extLst>
          </p:cNvPr>
          <p:cNvSpPr txBox="1"/>
          <p:nvPr/>
        </p:nvSpPr>
        <p:spPr>
          <a:xfrm>
            <a:off x="2591228" y="5448300"/>
            <a:ext cx="6703463" cy="2862322"/>
          </a:xfrm>
          <a:prstGeom prst="rect">
            <a:avLst/>
          </a:prstGeom>
          <a:noFill/>
        </p:spPr>
        <p:txBody>
          <a:bodyPr wrap="square" rtlCol="0">
            <a:spAutoFit/>
          </a:bodyPr>
          <a:lstStyle/>
          <a:p>
            <a:r>
              <a:rPr lang="id-ID" sz="2400" dirty="0" err="1">
                <a:solidFill>
                  <a:schemeClr val="bg1"/>
                </a:solidFill>
              </a:rPr>
              <a:t>Analysis</a:t>
            </a:r>
            <a:r>
              <a:rPr lang="id-ID" sz="2400" dirty="0">
                <a:solidFill>
                  <a:schemeClr val="bg1"/>
                </a:solidFill>
              </a:rPr>
              <a:t> </a:t>
            </a:r>
            <a:r>
              <a:rPr lang="id-ID" sz="2400" dirty="0" err="1">
                <a:solidFill>
                  <a:schemeClr val="bg1"/>
                </a:solidFill>
              </a:rPr>
              <a:t>to</a:t>
            </a:r>
            <a:r>
              <a:rPr lang="id-ID" sz="2400" dirty="0">
                <a:solidFill>
                  <a:schemeClr val="bg1"/>
                </a:solidFill>
              </a:rPr>
              <a:t> </a:t>
            </a:r>
            <a:r>
              <a:rPr lang="id-ID" sz="2400" dirty="0" err="1">
                <a:solidFill>
                  <a:schemeClr val="bg1"/>
                </a:solidFill>
              </a:rPr>
              <a:t>find</a:t>
            </a:r>
            <a:r>
              <a:rPr lang="id-ID" sz="2400" dirty="0">
                <a:solidFill>
                  <a:schemeClr val="bg1"/>
                </a:solidFill>
              </a:rPr>
              <a:t> </a:t>
            </a:r>
            <a:r>
              <a:rPr lang="id-ID" sz="2400" dirty="0" err="1">
                <a:solidFill>
                  <a:schemeClr val="bg1"/>
                </a:solidFill>
              </a:rPr>
              <a:t>the</a:t>
            </a:r>
            <a:r>
              <a:rPr lang="id-ID" sz="2400" dirty="0">
                <a:solidFill>
                  <a:schemeClr val="bg1"/>
                </a:solidFill>
              </a:rPr>
              <a:t> top 5 </a:t>
            </a:r>
            <a:r>
              <a:rPr lang="id-ID" sz="2400" dirty="0" err="1">
                <a:solidFill>
                  <a:schemeClr val="bg1"/>
                </a:solidFill>
              </a:rPr>
              <a:t>categories</a:t>
            </a:r>
            <a:r>
              <a:rPr lang="id-ID" sz="2400" dirty="0">
                <a:solidFill>
                  <a:schemeClr val="bg1"/>
                </a:solidFill>
              </a:rPr>
              <a:t> </a:t>
            </a:r>
            <a:r>
              <a:rPr lang="id-ID" sz="2400" dirty="0" err="1">
                <a:solidFill>
                  <a:schemeClr val="bg1"/>
                </a:solidFill>
              </a:rPr>
              <a:t>of</a:t>
            </a:r>
            <a:r>
              <a:rPr lang="id-ID" sz="2400" dirty="0">
                <a:solidFill>
                  <a:schemeClr val="bg1"/>
                </a:solidFill>
              </a:rPr>
              <a:t> </a:t>
            </a:r>
            <a:r>
              <a:rPr lang="id-ID" sz="2400" dirty="0" err="1">
                <a:solidFill>
                  <a:schemeClr val="bg1"/>
                </a:solidFill>
              </a:rPr>
              <a:t>content</a:t>
            </a:r>
            <a:r>
              <a:rPr lang="id-ID" sz="2400" dirty="0">
                <a:solidFill>
                  <a:schemeClr val="bg1"/>
                </a:solidFill>
              </a:rPr>
              <a:t> in </a:t>
            </a:r>
            <a:r>
              <a:rPr lang="id-ID" sz="2400" dirty="0" err="1">
                <a:solidFill>
                  <a:schemeClr val="bg1"/>
                </a:solidFill>
              </a:rPr>
              <a:t>Social</a:t>
            </a:r>
            <a:r>
              <a:rPr lang="id-ID" sz="2400" dirty="0">
                <a:solidFill>
                  <a:schemeClr val="bg1"/>
                </a:solidFill>
              </a:rPr>
              <a:t> </a:t>
            </a:r>
            <a:r>
              <a:rPr lang="id-ID" sz="2400" dirty="0" err="1">
                <a:solidFill>
                  <a:schemeClr val="bg1"/>
                </a:solidFill>
              </a:rPr>
              <a:t>Buzz</a:t>
            </a:r>
            <a:r>
              <a:rPr lang="id-ID" sz="2400" dirty="0">
                <a:solidFill>
                  <a:schemeClr val="bg1"/>
                </a:solidFill>
              </a:rPr>
              <a:t>.</a:t>
            </a:r>
          </a:p>
          <a:p>
            <a:endParaRPr lang="id-ID" sz="2400" dirty="0">
              <a:solidFill>
                <a:schemeClr val="bg1"/>
              </a:solidFill>
            </a:endParaRPr>
          </a:p>
          <a:p>
            <a:endParaRPr lang="id-ID" sz="2400" dirty="0">
              <a:solidFill>
                <a:schemeClr val="bg1"/>
              </a:solidFill>
            </a:endParaRPr>
          </a:p>
          <a:p>
            <a:r>
              <a:rPr lang="id-ID" sz="2800" dirty="0" err="1">
                <a:solidFill>
                  <a:schemeClr val="bg1"/>
                </a:solidFill>
              </a:rPr>
              <a:t>Every</a:t>
            </a:r>
            <a:r>
              <a:rPr lang="id-ID" sz="2800" dirty="0">
                <a:solidFill>
                  <a:schemeClr val="bg1"/>
                </a:solidFill>
              </a:rPr>
              <a:t> 100.000 </a:t>
            </a:r>
            <a:r>
              <a:rPr lang="id-ID" sz="2800" dirty="0" err="1">
                <a:solidFill>
                  <a:schemeClr val="bg1"/>
                </a:solidFill>
              </a:rPr>
              <a:t>pieces</a:t>
            </a:r>
            <a:r>
              <a:rPr lang="id-ID" sz="2800" dirty="0">
                <a:solidFill>
                  <a:schemeClr val="bg1"/>
                </a:solidFill>
              </a:rPr>
              <a:t> </a:t>
            </a:r>
            <a:r>
              <a:rPr lang="id-ID" sz="2800" dirty="0" err="1">
                <a:solidFill>
                  <a:schemeClr val="bg1"/>
                </a:solidFill>
              </a:rPr>
              <a:t>of</a:t>
            </a:r>
            <a:r>
              <a:rPr lang="id-ID" sz="2800" dirty="0">
                <a:solidFill>
                  <a:schemeClr val="bg1"/>
                </a:solidFill>
              </a:rPr>
              <a:t> </a:t>
            </a:r>
            <a:r>
              <a:rPr lang="id-ID" sz="2800" dirty="0" err="1">
                <a:solidFill>
                  <a:schemeClr val="bg1"/>
                </a:solidFill>
              </a:rPr>
              <a:t>content</a:t>
            </a:r>
            <a:r>
              <a:rPr lang="id-ID" sz="2800" dirty="0">
                <a:solidFill>
                  <a:schemeClr val="bg1"/>
                </a:solidFill>
              </a:rPr>
              <a:t> per </a:t>
            </a:r>
            <a:r>
              <a:rPr lang="id-ID" sz="2800" dirty="0" err="1">
                <a:solidFill>
                  <a:schemeClr val="bg1"/>
                </a:solidFill>
              </a:rPr>
              <a:t>day</a:t>
            </a:r>
            <a:r>
              <a:rPr lang="id-ID" sz="2800" dirty="0">
                <a:solidFill>
                  <a:schemeClr val="bg1"/>
                </a:solidFill>
              </a:rPr>
              <a:t>. </a:t>
            </a:r>
            <a:r>
              <a:rPr lang="id-ID" sz="2800" dirty="0" err="1">
                <a:solidFill>
                  <a:schemeClr val="bg1"/>
                </a:solidFill>
              </a:rPr>
              <a:t>How</a:t>
            </a:r>
            <a:r>
              <a:rPr lang="id-ID" sz="2800" dirty="0">
                <a:solidFill>
                  <a:schemeClr val="bg1"/>
                </a:solidFill>
              </a:rPr>
              <a:t> </a:t>
            </a:r>
            <a:r>
              <a:rPr lang="id-ID" sz="2800" dirty="0" err="1">
                <a:solidFill>
                  <a:schemeClr val="bg1"/>
                </a:solidFill>
              </a:rPr>
              <a:t>do</a:t>
            </a:r>
            <a:r>
              <a:rPr lang="id-ID" sz="2800" dirty="0">
                <a:solidFill>
                  <a:schemeClr val="bg1"/>
                </a:solidFill>
              </a:rPr>
              <a:t> </a:t>
            </a:r>
            <a:r>
              <a:rPr lang="id-ID" sz="2800" dirty="0" err="1">
                <a:solidFill>
                  <a:schemeClr val="bg1"/>
                </a:solidFill>
              </a:rPr>
              <a:t>we</a:t>
            </a:r>
            <a:r>
              <a:rPr lang="id-ID" sz="2800" dirty="0">
                <a:solidFill>
                  <a:schemeClr val="bg1"/>
                </a:solidFill>
              </a:rPr>
              <a:t> </a:t>
            </a:r>
            <a:r>
              <a:rPr lang="id-ID" sz="2800" dirty="0" err="1">
                <a:solidFill>
                  <a:schemeClr val="bg1"/>
                </a:solidFill>
              </a:rPr>
              <a:t>capitalize</a:t>
            </a:r>
            <a:r>
              <a:rPr lang="id-ID" sz="2800" dirty="0">
                <a:solidFill>
                  <a:schemeClr val="bg1"/>
                </a:solidFill>
              </a:rPr>
              <a:t> </a:t>
            </a:r>
            <a:r>
              <a:rPr lang="id-ID" sz="2800" dirty="0" err="1">
                <a:solidFill>
                  <a:schemeClr val="bg1"/>
                </a:solidFill>
              </a:rPr>
              <a:t>on</a:t>
            </a:r>
            <a:r>
              <a:rPr lang="id-ID" sz="2800" dirty="0">
                <a:solidFill>
                  <a:schemeClr val="bg1"/>
                </a:solidFill>
              </a:rPr>
              <a:t> </a:t>
            </a:r>
            <a:r>
              <a:rPr lang="id-ID" sz="2800" dirty="0" err="1">
                <a:solidFill>
                  <a:schemeClr val="bg1"/>
                </a:solidFill>
              </a:rPr>
              <a:t>it</a:t>
            </a:r>
            <a:r>
              <a:rPr lang="id-ID" sz="2800" dirty="0">
                <a:solidFill>
                  <a:schemeClr val="bg1"/>
                </a:solidFill>
              </a:rPr>
              <a:t> </a:t>
            </a:r>
            <a:r>
              <a:rPr lang="id-ID" sz="2800" dirty="0" err="1">
                <a:solidFill>
                  <a:schemeClr val="bg1"/>
                </a:solidFill>
              </a:rPr>
              <a:t>when</a:t>
            </a:r>
            <a:r>
              <a:rPr lang="id-ID" sz="2800" dirty="0">
                <a:solidFill>
                  <a:schemeClr val="bg1"/>
                </a:solidFill>
              </a:rPr>
              <a:t> </a:t>
            </a:r>
            <a:r>
              <a:rPr lang="id-ID" sz="2800" dirty="0" err="1">
                <a:solidFill>
                  <a:schemeClr val="bg1"/>
                </a:solidFill>
              </a:rPr>
              <a:t>there</a:t>
            </a:r>
            <a:r>
              <a:rPr lang="id-ID" sz="2800" dirty="0">
                <a:solidFill>
                  <a:schemeClr val="bg1"/>
                </a:solidFill>
              </a:rPr>
              <a:t> </a:t>
            </a:r>
            <a:r>
              <a:rPr lang="id-ID" sz="2800" dirty="0" err="1">
                <a:solidFill>
                  <a:schemeClr val="bg1"/>
                </a:solidFill>
              </a:rPr>
              <a:t>is</a:t>
            </a:r>
            <a:r>
              <a:rPr lang="id-ID" sz="2800" dirty="0">
                <a:solidFill>
                  <a:schemeClr val="bg1"/>
                </a:solidFill>
              </a:rPr>
              <a:t> </a:t>
            </a:r>
            <a:r>
              <a:rPr lang="id-ID" sz="2800" dirty="0" err="1">
                <a:solidFill>
                  <a:schemeClr val="bg1"/>
                </a:solidFill>
              </a:rPr>
              <a:t>so</a:t>
            </a:r>
            <a:r>
              <a:rPr lang="id-ID" sz="2800" dirty="0">
                <a:solidFill>
                  <a:schemeClr val="bg1"/>
                </a:solidFill>
              </a:rPr>
              <a:t> </a:t>
            </a:r>
            <a:r>
              <a:rPr lang="id-ID" sz="2800" dirty="0" err="1">
                <a:solidFill>
                  <a:schemeClr val="bg1"/>
                </a:solidFill>
              </a:rPr>
              <a:t>much</a:t>
            </a:r>
            <a:r>
              <a:rPr lang="id-ID" sz="2800" dirty="0">
                <a:solidFill>
                  <a:schemeClr val="bg1"/>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id-ID"/>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id-ID"/>
            </a:p>
          </p:txBody>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id-ID"/>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txBody>
            <a:bodyPr/>
            <a:lstStyle/>
            <a:p>
              <a:endParaRPr lang="id-ID"/>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id-ID"/>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id-ID"/>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ECAF6522-81D3-ACDB-12DD-966C70AE56A5}"/>
              </a:ext>
            </a:extLst>
          </p:cNvPr>
          <p:cNvSpPr txBox="1"/>
          <p:nvPr/>
        </p:nvSpPr>
        <p:spPr>
          <a:xfrm>
            <a:off x="14401800" y="1643089"/>
            <a:ext cx="3505200" cy="830997"/>
          </a:xfrm>
          <a:prstGeom prst="rect">
            <a:avLst/>
          </a:prstGeom>
          <a:noFill/>
        </p:spPr>
        <p:txBody>
          <a:bodyPr wrap="square" rtlCol="0">
            <a:spAutoFit/>
          </a:bodyPr>
          <a:lstStyle/>
          <a:p>
            <a:r>
              <a:rPr lang="id-ID" sz="2400" b="1" dirty="0"/>
              <a:t>Andrew </a:t>
            </a:r>
            <a:r>
              <a:rPr lang="id-ID" sz="2400" b="1" dirty="0" err="1"/>
              <a:t>Fleming</a:t>
            </a:r>
            <a:endParaRPr lang="id-ID" sz="2400" b="1" dirty="0"/>
          </a:p>
          <a:p>
            <a:r>
              <a:rPr lang="id-ID" sz="2400" dirty="0" err="1"/>
              <a:t>Chief</a:t>
            </a:r>
            <a:r>
              <a:rPr lang="id-ID" sz="2400" dirty="0"/>
              <a:t> </a:t>
            </a:r>
            <a:r>
              <a:rPr lang="id-ID" sz="2400" dirty="0" err="1"/>
              <a:t>Technical</a:t>
            </a:r>
            <a:r>
              <a:rPr lang="id-ID" sz="2400" dirty="0"/>
              <a:t> </a:t>
            </a:r>
            <a:r>
              <a:rPr lang="id-ID" sz="2400" dirty="0" err="1"/>
              <a:t>Architect</a:t>
            </a:r>
            <a:endParaRPr lang="id-ID" sz="2400" dirty="0"/>
          </a:p>
        </p:txBody>
      </p:sp>
      <p:sp>
        <p:nvSpPr>
          <p:cNvPr id="33" name="TextBox 32">
            <a:extLst>
              <a:ext uri="{FF2B5EF4-FFF2-40B4-BE49-F238E27FC236}">
                <a16:creationId xmlns:a16="http://schemas.microsoft.com/office/drawing/2014/main" id="{A2125A78-4FA9-8181-7E71-AA6CAC0EA507}"/>
              </a:ext>
            </a:extLst>
          </p:cNvPr>
          <p:cNvSpPr txBox="1"/>
          <p:nvPr/>
        </p:nvSpPr>
        <p:spPr>
          <a:xfrm>
            <a:off x="14401800" y="4728000"/>
            <a:ext cx="2895600" cy="830997"/>
          </a:xfrm>
          <a:prstGeom prst="rect">
            <a:avLst/>
          </a:prstGeom>
          <a:noFill/>
        </p:spPr>
        <p:txBody>
          <a:bodyPr wrap="square" rtlCol="0">
            <a:spAutoFit/>
          </a:bodyPr>
          <a:lstStyle/>
          <a:p>
            <a:r>
              <a:rPr lang="id-ID" sz="2400" b="1" dirty="0"/>
              <a:t>Marcus </a:t>
            </a:r>
            <a:r>
              <a:rPr lang="id-ID" sz="2400" b="1" dirty="0" err="1"/>
              <a:t>Rompton</a:t>
            </a:r>
            <a:endParaRPr lang="id-ID" sz="2400" b="1" dirty="0"/>
          </a:p>
          <a:p>
            <a:r>
              <a:rPr lang="id-ID" sz="2400" dirty="0"/>
              <a:t>Senior </a:t>
            </a:r>
            <a:r>
              <a:rPr lang="id-ID" sz="2400" dirty="0" err="1"/>
              <a:t>Principle</a:t>
            </a:r>
            <a:endParaRPr lang="id-ID" sz="2400" dirty="0"/>
          </a:p>
        </p:txBody>
      </p:sp>
      <p:sp>
        <p:nvSpPr>
          <p:cNvPr id="34" name="TextBox 33">
            <a:extLst>
              <a:ext uri="{FF2B5EF4-FFF2-40B4-BE49-F238E27FC236}">
                <a16:creationId xmlns:a16="http://schemas.microsoft.com/office/drawing/2014/main" id="{81000BED-9989-3474-EB6D-310A188BD677}"/>
              </a:ext>
            </a:extLst>
          </p:cNvPr>
          <p:cNvSpPr txBox="1"/>
          <p:nvPr/>
        </p:nvSpPr>
        <p:spPr>
          <a:xfrm>
            <a:off x="14401800" y="7661648"/>
            <a:ext cx="3239808" cy="830997"/>
          </a:xfrm>
          <a:prstGeom prst="rect">
            <a:avLst/>
          </a:prstGeom>
          <a:noFill/>
        </p:spPr>
        <p:txBody>
          <a:bodyPr wrap="square" rtlCol="0">
            <a:spAutoFit/>
          </a:bodyPr>
          <a:lstStyle/>
          <a:p>
            <a:r>
              <a:rPr lang="id-ID" sz="2400" b="1" dirty="0"/>
              <a:t>Dinar W. Rahman</a:t>
            </a:r>
          </a:p>
          <a:p>
            <a:r>
              <a:rPr lang="id-ID" sz="2400" dirty="0"/>
              <a:t>Data </a:t>
            </a:r>
            <a:r>
              <a:rPr lang="id-ID" sz="2400" dirty="0" err="1"/>
              <a:t>Analyst</a:t>
            </a:r>
            <a:endParaRPr lang="id-ID"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id-ID"/>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id-ID"/>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id-ID"/>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id-ID"/>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id-ID"/>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77284E0F-4A0F-89BB-4B2D-74B027295E0C}"/>
              </a:ext>
            </a:extLst>
          </p:cNvPr>
          <p:cNvSpPr txBox="1"/>
          <p:nvPr/>
        </p:nvSpPr>
        <p:spPr>
          <a:xfrm>
            <a:off x="3758354" y="1539348"/>
            <a:ext cx="3109732" cy="461665"/>
          </a:xfrm>
          <a:prstGeom prst="rect">
            <a:avLst/>
          </a:prstGeom>
          <a:noFill/>
        </p:spPr>
        <p:txBody>
          <a:bodyPr wrap="square" rtlCol="0">
            <a:spAutoFit/>
          </a:bodyPr>
          <a:lstStyle/>
          <a:p>
            <a:r>
              <a:rPr lang="id-ID" sz="2400" dirty="0">
                <a:solidFill>
                  <a:schemeClr val="bg1"/>
                </a:solidFill>
              </a:rPr>
              <a:t>Data </a:t>
            </a:r>
            <a:r>
              <a:rPr lang="id-ID" sz="2400" dirty="0" err="1">
                <a:solidFill>
                  <a:schemeClr val="bg1"/>
                </a:solidFill>
              </a:rPr>
              <a:t>Understanding</a:t>
            </a:r>
            <a:endParaRPr lang="id-ID" sz="2400" dirty="0">
              <a:solidFill>
                <a:schemeClr val="bg1"/>
              </a:solidFill>
            </a:endParaRPr>
          </a:p>
        </p:txBody>
      </p:sp>
      <p:sp>
        <p:nvSpPr>
          <p:cNvPr id="41" name="TextBox 40">
            <a:extLst>
              <a:ext uri="{FF2B5EF4-FFF2-40B4-BE49-F238E27FC236}">
                <a16:creationId xmlns:a16="http://schemas.microsoft.com/office/drawing/2014/main" id="{C3E96E7D-4954-740E-4ACE-AF8FE85EF4D6}"/>
              </a:ext>
            </a:extLst>
          </p:cNvPr>
          <p:cNvSpPr txBox="1"/>
          <p:nvPr/>
        </p:nvSpPr>
        <p:spPr>
          <a:xfrm>
            <a:off x="5733556" y="3242835"/>
            <a:ext cx="1942517" cy="461665"/>
          </a:xfrm>
          <a:prstGeom prst="rect">
            <a:avLst/>
          </a:prstGeom>
          <a:noFill/>
        </p:spPr>
        <p:txBody>
          <a:bodyPr wrap="square">
            <a:spAutoFit/>
          </a:bodyPr>
          <a:lstStyle/>
          <a:p>
            <a:r>
              <a:rPr lang="id-ID" sz="2400" dirty="0">
                <a:solidFill>
                  <a:schemeClr val="bg1"/>
                </a:solidFill>
              </a:rPr>
              <a:t>Data </a:t>
            </a:r>
            <a:r>
              <a:rPr lang="id-ID" sz="2400" dirty="0" err="1">
                <a:solidFill>
                  <a:schemeClr val="bg1"/>
                </a:solidFill>
              </a:rPr>
              <a:t>Cleaning</a:t>
            </a:r>
            <a:endParaRPr lang="id-ID" sz="2400" dirty="0"/>
          </a:p>
        </p:txBody>
      </p:sp>
      <p:sp>
        <p:nvSpPr>
          <p:cNvPr id="43" name="TextBox 42">
            <a:extLst>
              <a:ext uri="{FF2B5EF4-FFF2-40B4-BE49-F238E27FC236}">
                <a16:creationId xmlns:a16="http://schemas.microsoft.com/office/drawing/2014/main" id="{21978CBA-CC97-3E43-E5D9-2F8C911A8F46}"/>
              </a:ext>
            </a:extLst>
          </p:cNvPr>
          <p:cNvSpPr txBox="1"/>
          <p:nvPr/>
        </p:nvSpPr>
        <p:spPr>
          <a:xfrm>
            <a:off x="7626236" y="4701905"/>
            <a:ext cx="2279763" cy="461665"/>
          </a:xfrm>
          <a:prstGeom prst="rect">
            <a:avLst/>
          </a:prstGeom>
          <a:noFill/>
        </p:spPr>
        <p:txBody>
          <a:bodyPr wrap="square">
            <a:spAutoFit/>
          </a:bodyPr>
          <a:lstStyle/>
          <a:p>
            <a:r>
              <a:rPr lang="id-ID" sz="2400" dirty="0">
                <a:solidFill>
                  <a:schemeClr val="bg1"/>
                </a:solidFill>
              </a:rPr>
              <a:t>Data </a:t>
            </a:r>
            <a:r>
              <a:rPr lang="id-ID" sz="2400" dirty="0" err="1">
                <a:solidFill>
                  <a:schemeClr val="bg1"/>
                </a:solidFill>
              </a:rPr>
              <a:t>Modelling</a:t>
            </a:r>
            <a:r>
              <a:rPr lang="id-ID" sz="2400" dirty="0">
                <a:solidFill>
                  <a:schemeClr val="bg1"/>
                </a:solidFill>
              </a:rPr>
              <a:t> </a:t>
            </a:r>
            <a:endParaRPr lang="id-ID" sz="2400" dirty="0"/>
          </a:p>
        </p:txBody>
      </p:sp>
      <p:sp>
        <p:nvSpPr>
          <p:cNvPr id="45" name="TextBox 44">
            <a:extLst>
              <a:ext uri="{FF2B5EF4-FFF2-40B4-BE49-F238E27FC236}">
                <a16:creationId xmlns:a16="http://schemas.microsoft.com/office/drawing/2014/main" id="{1A7C7F5A-ED74-AA83-6550-68DF0624BFE8}"/>
              </a:ext>
            </a:extLst>
          </p:cNvPr>
          <p:cNvSpPr txBox="1"/>
          <p:nvPr/>
        </p:nvSpPr>
        <p:spPr>
          <a:xfrm>
            <a:off x="9531036" y="6310050"/>
            <a:ext cx="1898964" cy="461665"/>
          </a:xfrm>
          <a:prstGeom prst="rect">
            <a:avLst/>
          </a:prstGeom>
          <a:noFill/>
        </p:spPr>
        <p:txBody>
          <a:bodyPr wrap="square">
            <a:spAutoFit/>
          </a:bodyPr>
          <a:lstStyle/>
          <a:p>
            <a:r>
              <a:rPr lang="id-ID" sz="2400" dirty="0">
                <a:solidFill>
                  <a:schemeClr val="bg1"/>
                </a:solidFill>
              </a:rPr>
              <a:t>Data </a:t>
            </a:r>
            <a:r>
              <a:rPr lang="id-ID" sz="2400" dirty="0" err="1">
                <a:solidFill>
                  <a:schemeClr val="bg1"/>
                </a:solidFill>
              </a:rPr>
              <a:t>Analysis</a:t>
            </a:r>
            <a:endParaRPr lang="id-ID" sz="2400" dirty="0"/>
          </a:p>
        </p:txBody>
      </p:sp>
      <p:sp>
        <p:nvSpPr>
          <p:cNvPr id="47" name="TextBox 46">
            <a:extLst>
              <a:ext uri="{FF2B5EF4-FFF2-40B4-BE49-F238E27FC236}">
                <a16:creationId xmlns:a16="http://schemas.microsoft.com/office/drawing/2014/main" id="{876C3C05-5BA7-ED0B-9962-758CE4559802}"/>
              </a:ext>
            </a:extLst>
          </p:cNvPr>
          <p:cNvSpPr txBox="1"/>
          <p:nvPr/>
        </p:nvSpPr>
        <p:spPr>
          <a:xfrm>
            <a:off x="11332115" y="8125998"/>
            <a:ext cx="2460085" cy="461665"/>
          </a:xfrm>
          <a:prstGeom prst="rect">
            <a:avLst/>
          </a:prstGeom>
          <a:noFill/>
        </p:spPr>
        <p:txBody>
          <a:bodyPr wrap="square">
            <a:spAutoFit/>
          </a:bodyPr>
          <a:lstStyle/>
          <a:p>
            <a:r>
              <a:rPr lang="id-ID" sz="2400" dirty="0" err="1">
                <a:solidFill>
                  <a:schemeClr val="bg1"/>
                </a:solidFill>
              </a:rPr>
              <a:t>Uncover</a:t>
            </a:r>
            <a:r>
              <a:rPr lang="id-ID" sz="2400" dirty="0">
                <a:solidFill>
                  <a:schemeClr val="bg1"/>
                </a:solidFill>
              </a:rPr>
              <a:t> </a:t>
            </a:r>
            <a:r>
              <a:rPr lang="id-ID" sz="2400" dirty="0" err="1">
                <a:solidFill>
                  <a:schemeClr val="bg1"/>
                </a:solidFill>
              </a:rPr>
              <a:t>Insight</a:t>
            </a:r>
            <a:endParaRPr lang="id-ID"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6" name="TextBox 15">
            <a:extLst>
              <a:ext uri="{FF2B5EF4-FFF2-40B4-BE49-F238E27FC236}">
                <a16:creationId xmlns:a16="http://schemas.microsoft.com/office/drawing/2014/main" id="{1CAA8D85-4C5B-A092-FBFB-1BA71C9E49AF}"/>
              </a:ext>
            </a:extLst>
          </p:cNvPr>
          <p:cNvSpPr txBox="1"/>
          <p:nvPr/>
        </p:nvSpPr>
        <p:spPr>
          <a:xfrm>
            <a:off x="3031258" y="3624694"/>
            <a:ext cx="2209800" cy="1323439"/>
          </a:xfrm>
          <a:prstGeom prst="rect">
            <a:avLst/>
          </a:prstGeom>
          <a:noFill/>
        </p:spPr>
        <p:txBody>
          <a:bodyPr wrap="square" rtlCol="0">
            <a:spAutoFit/>
          </a:bodyPr>
          <a:lstStyle/>
          <a:p>
            <a:r>
              <a:rPr lang="id-ID" sz="8000" b="1" dirty="0"/>
              <a:t>17</a:t>
            </a:r>
          </a:p>
        </p:txBody>
      </p:sp>
      <p:sp>
        <p:nvSpPr>
          <p:cNvPr id="17" name="TextBox 16">
            <a:extLst>
              <a:ext uri="{FF2B5EF4-FFF2-40B4-BE49-F238E27FC236}">
                <a16:creationId xmlns:a16="http://schemas.microsoft.com/office/drawing/2014/main" id="{545035D7-6A24-2367-EDA3-7F6010F4350F}"/>
              </a:ext>
            </a:extLst>
          </p:cNvPr>
          <p:cNvSpPr txBox="1"/>
          <p:nvPr/>
        </p:nvSpPr>
        <p:spPr>
          <a:xfrm>
            <a:off x="2286000" y="5366615"/>
            <a:ext cx="3073002" cy="461665"/>
          </a:xfrm>
          <a:prstGeom prst="rect">
            <a:avLst/>
          </a:prstGeom>
          <a:noFill/>
        </p:spPr>
        <p:txBody>
          <a:bodyPr wrap="square" rtlCol="0">
            <a:spAutoFit/>
          </a:bodyPr>
          <a:lstStyle/>
          <a:p>
            <a:r>
              <a:rPr lang="id-ID" sz="2400" dirty="0"/>
              <a:t>UNIQUE CATEGORIES</a:t>
            </a:r>
          </a:p>
        </p:txBody>
      </p:sp>
      <p:sp>
        <p:nvSpPr>
          <p:cNvPr id="18" name="TextBox 17">
            <a:extLst>
              <a:ext uri="{FF2B5EF4-FFF2-40B4-BE49-F238E27FC236}">
                <a16:creationId xmlns:a16="http://schemas.microsoft.com/office/drawing/2014/main" id="{F3C08A95-9DBE-F8B5-6A9B-EE2732523D93}"/>
              </a:ext>
            </a:extLst>
          </p:cNvPr>
          <p:cNvSpPr txBox="1"/>
          <p:nvPr/>
        </p:nvSpPr>
        <p:spPr>
          <a:xfrm>
            <a:off x="7653392" y="3791793"/>
            <a:ext cx="2209800" cy="1107996"/>
          </a:xfrm>
          <a:prstGeom prst="rect">
            <a:avLst/>
          </a:prstGeom>
          <a:noFill/>
        </p:spPr>
        <p:txBody>
          <a:bodyPr wrap="square" rtlCol="0">
            <a:spAutoFit/>
          </a:bodyPr>
          <a:lstStyle/>
          <a:p>
            <a:r>
              <a:rPr lang="id-ID" sz="6600" b="1" i="0" dirty="0">
                <a:effectLst/>
                <a:latin typeface="Consolas" panose="020B0609020204030204" pitchFamily="49" charset="0"/>
              </a:rPr>
              <a:t>1368</a:t>
            </a:r>
            <a:endParaRPr lang="id-ID" sz="6600" b="1" dirty="0"/>
          </a:p>
        </p:txBody>
      </p:sp>
      <p:sp>
        <p:nvSpPr>
          <p:cNvPr id="19" name="TextBox 18">
            <a:extLst>
              <a:ext uri="{FF2B5EF4-FFF2-40B4-BE49-F238E27FC236}">
                <a16:creationId xmlns:a16="http://schemas.microsoft.com/office/drawing/2014/main" id="{B577D13B-DA4F-A94F-CC23-5A35BD890211}"/>
              </a:ext>
            </a:extLst>
          </p:cNvPr>
          <p:cNvSpPr txBox="1"/>
          <p:nvPr/>
        </p:nvSpPr>
        <p:spPr>
          <a:xfrm>
            <a:off x="7129045" y="5387211"/>
            <a:ext cx="3258494" cy="830997"/>
          </a:xfrm>
          <a:prstGeom prst="rect">
            <a:avLst/>
          </a:prstGeom>
          <a:noFill/>
        </p:spPr>
        <p:txBody>
          <a:bodyPr wrap="square" rtlCol="0">
            <a:spAutoFit/>
          </a:bodyPr>
          <a:lstStyle/>
          <a:p>
            <a:pPr algn="ctr"/>
            <a:r>
              <a:rPr lang="id-ID" sz="2400" dirty="0"/>
              <a:t>REACTION TO “Travel”</a:t>
            </a:r>
          </a:p>
          <a:p>
            <a:pPr algn="ctr"/>
            <a:r>
              <a:rPr lang="id-ID" sz="2400" dirty="0"/>
              <a:t>POST</a:t>
            </a:r>
          </a:p>
        </p:txBody>
      </p:sp>
      <p:sp>
        <p:nvSpPr>
          <p:cNvPr id="20" name="TextBox 19">
            <a:extLst>
              <a:ext uri="{FF2B5EF4-FFF2-40B4-BE49-F238E27FC236}">
                <a16:creationId xmlns:a16="http://schemas.microsoft.com/office/drawing/2014/main" id="{C61539B7-BA52-4540-4C17-961930B9BE8A}"/>
              </a:ext>
            </a:extLst>
          </p:cNvPr>
          <p:cNvSpPr txBox="1"/>
          <p:nvPr/>
        </p:nvSpPr>
        <p:spPr>
          <a:xfrm>
            <a:off x="12757478" y="3627820"/>
            <a:ext cx="3484058" cy="1200329"/>
          </a:xfrm>
          <a:prstGeom prst="rect">
            <a:avLst/>
          </a:prstGeom>
          <a:noFill/>
        </p:spPr>
        <p:txBody>
          <a:bodyPr wrap="square" rtlCol="0">
            <a:spAutoFit/>
          </a:bodyPr>
          <a:lstStyle/>
          <a:p>
            <a:r>
              <a:rPr lang="id-ID" sz="7200" b="1" dirty="0"/>
              <a:t>August</a:t>
            </a:r>
          </a:p>
        </p:txBody>
      </p:sp>
      <p:sp>
        <p:nvSpPr>
          <p:cNvPr id="21" name="TextBox 20">
            <a:extLst>
              <a:ext uri="{FF2B5EF4-FFF2-40B4-BE49-F238E27FC236}">
                <a16:creationId xmlns:a16="http://schemas.microsoft.com/office/drawing/2014/main" id="{2CF1842A-1752-7F29-BF8E-BC2D902E7802}"/>
              </a:ext>
            </a:extLst>
          </p:cNvPr>
          <p:cNvSpPr txBox="1"/>
          <p:nvPr/>
        </p:nvSpPr>
        <p:spPr>
          <a:xfrm>
            <a:off x="12157582" y="5512063"/>
            <a:ext cx="4225418" cy="461665"/>
          </a:xfrm>
          <a:prstGeom prst="rect">
            <a:avLst/>
          </a:prstGeom>
          <a:noFill/>
        </p:spPr>
        <p:txBody>
          <a:bodyPr wrap="square" rtlCol="0">
            <a:spAutoFit/>
          </a:bodyPr>
          <a:lstStyle/>
          <a:p>
            <a:r>
              <a:rPr lang="id-ID" sz="2400" dirty="0"/>
              <a:t>MONTH WITH THE 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id-ID"/>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id-ID"/>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id-ID"/>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A8DCE1D5-370F-2793-AF3B-1E873C6A8EF0}"/>
              </a:ext>
            </a:extLst>
          </p:cNvPr>
          <p:cNvPicPr>
            <a:picLocks noChangeAspect="1"/>
          </p:cNvPicPr>
          <p:nvPr/>
        </p:nvPicPr>
        <p:blipFill rotWithShape="1">
          <a:blip r:embed="rId7"/>
          <a:srcRect t="1075"/>
          <a:stretch/>
        </p:blipFill>
        <p:spPr>
          <a:xfrm>
            <a:off x="6494901" y="2095500"/>
            <a:ext cx="7715490" cy="7011409"/>
          </a:xfrm>
          <a:prstGeom prst="rect">
            <a:avLst/>
          </a:prstGeom>
        </p:spPr>
      </p:pic>
      <p:sp>
        <p:nvSpPr>
          <p:cNvPr id="29" name="TextBox 28">
            <a:extLst>
              <a:ext uri="{FF2B5EF4-FFF2-40B4-BE49-F238E27FC236}">
                <a16:creationId xmlns:a16="http://schemas.microsoft.com/office/drawing/2014/main" id="{DB92F75F-EC81-38D5-4B54-A7F89C2B591F}"/>
              </a:ext>
            </a:extLst>
          </p:cNvPr>
          <p:cNvSpPr txBox="1"/>
          <p:nvPr/>
        </p:nvSpPr>
        <p:spPr>
          <a:xfrm>
            <a:off x="7473833" y="1417164"/>
            <a:ext cx="6477000" cy="461665"/>
          </a:xfrm>
          <a:prstGeom prst="rect">
            <a:avLst/>
          </a:prstGeom>
          <a:noFill/>
        </p:spPr>
        <p:txBody>
          <a:bodyPr wrap="square" rtlCol="0">
            <a:spAutoFit/>
          </a:bodyPr>
          <a:lstStyle/>
          <a:p>
            <a:pPr algn="ctr"/>
            <a:r>
              <a:rPr lang="id-ID" sz="2400" dirty="0"/>
              <a:t>Top 5 </a:t>
            </a:r>
            <a:r>
              <a:rPr lang="id-ID" sz="2400" dirty="0" err="1"/>
              <a:t>Categories</a:t>
            </a:r>
            <a:r>
              <a:rPr lang="id-ID" sz="2400" dirty="0"/>
              <a:t> </a:t>
            </a:r>
            <a:r>
              <a:rPr lang="id-ID" sz="2400" dirty="0" err="1"/>
              <a:t>by</a:t>
            </a:r>
            <a:r>
              <a:rPr lang="id-ID" sz="2400" dirty="0"/>
              <a:t> </a:t>
            </a:r>
            <a:r>
              <a:rPr lang="id-ID" sz="2400" dirty="0" err="1"/>
              <a:t>aggregate</a:t>
            </a:r>
            <a:r>
              <a:rPr lang="id-ID" sz="2400" dirty="0"/>
              <a:t> ‘</a:t>
            </a:r>
            <a:r>
              <a:rPr lang="id-ID" sz="2400" dirty="0" err="1"/>
              <a:t>Popularity</a:t>
            </a:r>
            <a:r>
              <a:rPr lang="id-ID" sz="2400" dirty="0"/>
              <a:t>” </a:t>
            </a:r>
            <a:r>
              <a:rPr lang="id-ID" sz="2400" dirty="0" err="1"/>
              <a:t>score</a:t>
            </a:r>
            <a:endParaRPr lang="id-ID"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id-ID"/>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id-ID"/>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id-ID"/>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A7FFE29B-F2FD-FC5B-66FD-FECC58A9A920}"/>
              </a:ext>
            </a:extLst>
          </p:cNvPr>
          <p:cNvPicPr>
            <a:picLocks noChangeAspect="1"/>
          </p:cNvPicPr>
          <p:nvPr/>
        </p:nvPicPr>
        <p:blipFill>
          <a:blip r:embed="rId7"/>
          <a:stretch>
            <a:fillRect/>
          </a:stretch>
        </p:blipFill>
        <p:spPr>
          <a:xfrm>
            <a:off x="6553200" y="2066499"/>
            <a:ext cx="7034075" cy="6258074"/>
          </a:xfrm>
          <a:prstGeom prst="rect">
            <a:avLst/>
          </a:prstGeom>
        </p:spPr>
      </p:pic>
      <p:sp>
        <p:nvSpPr>
          <p:cNvPr id="28" name="TextBox 27">
            <a:extLst>
              <a:ext uri="{FF2B5EF4-FFF2-40B4-BE49-F238E27FC236}">
                <a16:creationId xmlns:a16="http://schemas.microsoft.com/office/drawing/2014/main" id="{6BFAA7BE-0C70-593D-EC8A-771238D66201}"/>
              </a:ext>
            </a:extLst>
          </p:cNvPr>
          <p:cNvSpPr txBox="1"/>
          <p:nvPr/>
        </p:nvSpPr>
        <p:spPr>
          <a:xfrm>
            <a:off x="6837553" y="1281631"/>
            <a:ext cx="6858000" cy="461665"/>
          </a:xfrm>
          <a:prstGeom prst="rect">
            <a:avLst/>
          </a:prstGeom>
          <a:noFill/>
        </p:spPr>
        <p:txBody>
          <a:bodyPr wrap="square" rtlCol="0">
            <a:spAutoFit/>
          </a:bodyPr>
          <a:lstStyle/>
          <a:p>
            <a:r>
              <a:rPr lang="id-ID" sz="2400" dirty="0" err="1"/>
              <a:t>Popularity</a:t>
            </a:r>
            <a:r>
              <a:rPr lang="id-ID" sz="2400" dirty="0"/>
              <a:t> </a:t>
            </a:r>
            <a:r>
              <a:rPr lang="id-ID" sz="2400" dirty="0" err="1"/>
              <a:t>percentage</a:t>
            </a:r>
            <a:r>
              <a:rPr lang="id-ID" sz="2400" dirty="0"/>
              <a:t> </a:t>
            </a:r>
            <a:r>
              <a:rPr lang="id-ID" sz="2400" dirty="0" err="1"/>
              <a:t>share</a:t>
            </a:r>
            <a:r>
              <a:rPr lang="id-ID" sz="2400" dirty="0"/>
              <a:t> </a:t>
            </a:r>
            <a:r>
              <a:rPr lang="id-ID" sz="2400" dirty="0" err="1"/>
              <a:t>from</a:t>
            </a:r>
            <a:r>
              <a:rPr lang="id-ID" sz="2400" dirty="0"/>
              <a:t> top 5 </a:t>
            </a:r>
            <a:r>
              <a:rPr lang="id-ID" sz="2400" dirty="0" err="1"/>
              <a:t>categories</a:t>
            </a:r>
            <a:r>
              <a:rPr lang="id-ID" sz="2400" dirty="0"/>
              <a:t> </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344</Words>
  <Application>Microsoft Office PowerPoint</Application>
  <PresentationFormat>Custom</PresentationFormat>
  <Paragraphs>85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Graphik Regular</vt:lpstr>
      <vt:lpstr>Consolas</vt:lpstr>
      <vt:lpstr>Arial</vt:lpstr>
      <vt:lpstr>Calibri</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Dinar Wahyu Rahman</cp:lastModifiedBy>
  <cp:revision>15</cp:revision>
  <dcterms:created xsi:type="dcterms:W3CDTF">2006-08-16T00:00:00Z</dcterms:created>
  <dcterms:modified xsi:type="dcterms:W3CDTF">2024-07-20T15:08:32Z</dcterms:modified>
  <dc:identifier>DAEhDyfaYKE</dc:identifier>
</cp:coreProperties>
</file>