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4" r:id="rId4"/>
    <p:sldId id="278" r:id="rId5"/>
    <p:sldId id="256" r:id="rId6"/>
    <p:sldId id="257" r:id="rId7"/>
    <p:sldId id="263" r:id="rId8"/>
    <p:sldId id="279" r:id="rId9"/>
    <p:sldId id="266" r:id="rId10"/>
    <p:sldId id="267" r:id="rId11"/>
    <p:sldId id="268" r:id="rId12"/>
    <p:sldId id="269" r:id="rId13"/>
    <p:sldId id="273" r:id="rId14"/>
    <p:sldId id="271" r:id="rId15"/>
    <p:sldId id="260" r:id="rId16"/>
    <p:sldId id="272" r:id="rId17"/>
    <p:sldId id="261" r:id="rId18"/>
    <p:sldId id="270" r:id="rId19"/>
    <p:sldId id="274" r:id="rId20"/>
    <p:sldId id="277" r:id="rId21"/>
    <p:sldId id="275" r:id="rId22"/>
    <p:sldId id="265" r:id="rId23"/>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o-R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Time</a:t>
            </a:r>
            <a:endParaRPr lang="ro-RO"/>
          </a:p>
        </c:rich>
      </c:tx>
      <c:layout/>
      <c:overlay val="0"/>
    </c:title>
    <c:autoTitleDeleted val="0"/>
    <c:plotArea>
      <c:layout/>
      <c:scatterChart>
        <c:scatterStyle val="smoothMarker"/>
        <c:varyColors val="0"/>
        <c:ser>
          <c:idx val="0"/>
          <c:order val="0"/>
          <c:tx>
            <c:strRef>
              <c:f>Sheet1!$G$3</c:f>
              <c:strCache>
                <c:ptCount val="1"/>
                <c:pt idx="0">
                  <c:v>No Pipelined</c:v>
                </c:pt>
              </c:strCache>
            </c:strRef>
          </c:tx>
          <c:marker>
            <c:symbol val="none"/>
          </c:marker>
          <c:xVal>
            <c:numRef>
              <c:f>Sheet1!$F$4:$F$7</c:f>
              <c:numCache>
                <c:formatCode>General</c:formatCode>
                <c:ptCount val="4"/>
                <c:pt idx="0">
                  <c:v>0</c:v>
                </c:pt>
                <c:pt idx="1">
                  <c:v>100</c:v>
                </c:pt>
                <c:pt idx="2">
                  <c:v>1000</c:v>
                </c:pt>
                <c:pt idx="3">
                  <c:v>10000</c:v>
                </c:pt>
              </c:numCache>
            </c:numRef>
          </c:xVal>
          <c:yVal>
            <c:numRef>
              <c:f>Sheet1!$G$4:$G$7</c:f>
              <c:numCache>
                <c:formatCode>General</c:formatCode>
                <c:ptCount val="4"/>
                <c:pt idx="0">
                  <c:v>0</c:v>
                </c:pt>
                <c:pt idx="1">
                  <c:v>0.08</c:v>
                </c:pt>
                <c:pt idx="2">
                  <c:v>0.52</c:v>
                </c:pt>
                <c:pt idx="3">
                  <c:v>5.16</c:v>
                </c:pt>
              </c:numCache>
            </c:numRef>
          </c:yVal>
          <c:smooth val="1"/>
          <c:extLst xmlns:c16r2="http://schemas.microsoft.com/office/drawing/2015/06/chart">
            <c:ext xmlns:c16="http://schemas.microsoft.com/office/drawing/2014/chart" uri="{C3380CC4-5D6E-409C-BE32-E72D297353CC}">
              <c16:uniqueId val="{00000000-3704-46B4-B373-6B920C020015}"/>
            </c:ext>
          </c:extLst>
        </c:ser>
        <c:ser>
          <c:idx val="1"/>
          <c:order val="1"/>
          <c:tx>
            <c:strRef>
              <c:f>Sheet1!$H$3</c:f>
              <c:strCache>
                <c:ptCount val="1"/>
                <c:pt idx="0">
                  <c:v>Pipelined</c:v>
                </c:pt>
              </c:strCache>
            </c:strRef>
          </c:tx>
          <c:marker>
            <c:symbol val="none"/>
          </c:marker>
          <c:xVal>
            <c:numRef>
              <c:f>Sheet1!$F$4:$F$7</c:f>
              <c:numCache>
                <c:formatCode>General</c:formatCode>
                <c:ptCount val="4"/>
                <c:pt idx="0">
                  <c:v>0</c:v>
                </c:pt>
                <c:pt idx="1">
                  <c:v>100</c:v>
                </c:pt>
                <c:pt idx="2">
                  <c:v>1000</c:v>
                </c:pt>
                <c:pt idx="3">
                  <c:v>10000</c:v>
                </c:pt>
              </c:numCache>
            </c:numRef>
          </c:xVal>
          <c:yVal>
            <c:numRef>
              <c:f>Sheet1!$H$4:$H$7</c:f>
              <c:numCache>
                <c:formatCode>General</c:formatCode>
                <c:ptCount val="4"/>
                <c:pt idx="0">
                  <c:v>0</c:v>
                </c:pt>
                <c:pt idx="1">
                  <c:v>0.06</c:v>
                </c:pt>
                <c:pt idx="2">
                  <c:v>0.53</c:v>
                </c:pt>
                <c:pt idx="3">
                  <c:v>5.22</c:v>
                </c:pt>
              </c:numCache>
            </c:numRef>
          </c:yVal>
          <c:smooth val="1"/>
          <c:extLst xmlns:c16r2="http://schemas.microsoft.com/office/drawing/2015/06/chart">
            <c:ext xmlns:c16="http://schemas.microsoft.com/office/drawing/2014/chart" uri="{C3380CC4-5D6E-409C-BE32-E72D297353CC}">
              <c16:uniqueId val="{00000001-3704-46B4-B373-6B920C020015}"/>
            </c:ext>
          </c:extLst>
        </c:ser>
        <c:dLbls>
          <c:showLegendKey val="0"/>
          <c:showVal val="0"/>
          <c:showCatName val="0"/>
          <c:showSerName val="0"/>
          <c:showPercent val="0"/>
          <c:showBubbleSize val="0"/>
        </c:dLbls>
        <c:axId val="131700992"/>
        <c:axId val="131715456"/>
      </c:scatterChart>
      <c:valAx>
        <c:axId val="131700992"/>
        <c:scaling>
          <c:orientation val="minMax"/>
        </c:scaling>
        <c:delete val="0"/>
        <c:axPos val="b"/>
        <c:title>
          <c:tx>
            <c:rich>
              <a:bodyPr/>
              <a:lstStyle/>
              <a:p>
                <a:pPr>
                  <a:defRPr/>
                </a:pPr>
                <a:r>
                  <a:rPr lang="en-US"/>
                  <a:t>Number of rows</a:t>
                </a:r>
                <a:endParaRPr lang="ro-RO"/>
              </a:p>
            </c:rich>
          </c:tx>
          <c:layout/>
          <c:overlay val="0"/>
        </c:title>
        <c:numFmt formatCode="General" sourceLinked="1"/>
        <c:majorTickMark val="none"/>
        <c:minorTickMark val="none"/>
        <c:tickLblPos val="nextTo"/>
        <c:crossAx val="131715456"/>
        <c:crosses val="autoZero"/>
        <c:crossBetween val="midCat"/>
      </c:valAx>
      <c:valAx>
        <c:axId val="131715456"/>
        <c:scaling>
          <c:orientation val="minMax"/>
        </c:scaling>
        <c:delete val="0"/>
        <c:axPos val="l"/>
        <c:majorGridlines/>
        <c:title>
          <c:tx>
            <c:rich>
              <a:bodyPr/>
              <a:lstStyle/>
              <a:p>
                <a:pPr>
                  <a:defRPr/>
                </a:pPr>
                <a:r>
                  <a:rPr lang="en-US"/>
                  <a:t>Seconds</a:t>
                </a:r>
                <a:endParaRPr lang="ro-RO"/>
              </a:p>
            </c:rich>
          </c:tx>
          <c:layout/>
          <c:overlay val="0"/>
        </c:title>
        <c:numFmt formatCode="General" sourceLinked="1"/>
        <c:majorTickMark val="none"/>
        <c:minorTickMark val="none"/>
        <c:tickLblPos val="nextTo"/>
        <c:crossAx val="13170099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o-R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PGA</a:t>
            </a:r>
            <a:endParaRPr lang="ro-RO"/>
          </a:p>
        </c:rich>
      </c:tx>
      <c:layout/>
      <c:overlay val="0"/>
    </c:title>
    <c:autoTitleDeleted val="0"/>
    <c:plotArea>
      <c:layout/>
      <c:scatterChart>
        <c:scatterStyle val="smoothMarker"/>
        <c:varyColors val="0"/>
        <c:ser>
          <c:idx val="0"/>
          <c:order val="0"/>
          <c:tx>
            <c:strRef>
              <c:f>Sheet1!$G$9</c:f>
              <c:strCache>
                <c:ptCount val="1"/>
                <c:pt idx="0">
                  <c:v>No Pipelined</c:v>
                </c:pt>
              </c:strCache>
            </c:strRef>
          </c:tx>
          <c:marker>
            <c:symbol val="none"/>
          </c:marker>
          <c:xVal>
            <c:numRef>
              <c:f>Sheet1!$F$10:$F$13</c:f>
              <c:numCache>
                <c:formatCode>General</c:formatCode>
                <c:ptCount val="4"/>
                <c:pt idx="0">
                  <c:v>0</c:v>
                </c:pt>
                <c:pt idx="1">
                  <c:v>100</c:v>
                </c:pt>
                <c:pt idx="2">
                  <c:v>1000</c:v>
                </c:pt>
                <c:pt idx="3">
                  <c:v>10000</c:v>
                </c:pt>
              </c:numCache>
            </c:numRef>
          </c:xVal>
          <c:yVal>
            <c:numRef>
              <c:f>Sheet1!$G$10:$G$13</c:f>
              <c:numCache>
                <c:formatCode>General</c:formatCode>
                <c:ptCount val="4"/>
                <c:pt idx="0">
                  <c:v>0</c:v>
                </c:pt>
                <c:pt idx="1">
                  <c:v>0</c:v>
                </c:pt>
                <c:pt idx="2">
                  <c:v>0.5625</c:v>
                </c:pt>
                <c:pt idx="3">
                  <c:v>3.9375</c:v>
                </c:pt>
              </c:numCache>
            </c:numRef>
          </c:yVal>
          <c:smooth val="1"/>
          <c:extLst xmlns:c16r2="http://schemas.microsoft.com/office/drawing/2015/06/chart">
            <c:ext xmlns:c16="http://schemas.microsoft.com/office/drawing/2014/chart" uri="{C3380CC4-5D6E-409C-BE32-E72D297353CC}">
              <c16:uniqueId val="{00000000-1DB5-4C5C-BC72-68F68508AE7F}"/>
            </c:ext>
          </c:extLst>
        </c:ser>
        <c:ser>
          <c:idx val="1"/>
          <c:order val="1"/>
          <c:tx>
            <c:strRef>
              <c:f>Sheet1!$H$9</c:f>
              <c:strCache>
                <c:ptCount val="1"/>
                <c:pt idx="0">
                  <c:v>Pipelined</c:v>
                </c:pt>
              </c:strCache>
            </c:strRef>
          </c:tx>
          <c:marker>
            <c:symbol val="none"/>
          </c:marker>
          <c:xVal>
            <c:numRef>
              <c:f>Sheet1!$F$10:$F$13</c:f>
              <c:numCache>
                <c:formatCode>General</c:formatCode>
                <c:ptCount val="4"/>
                <c:pt idx="0">
                  <c:v>0</c:v>
                </c:pt>
                <c:pt idx="1">
                  <c:v>100</c:v>
                </c:pt>
                <c:pt idx="2">
                  <c:v>1000</c:v>
                </c:pt>
                <c:pt idx="3">
                  <c:v>10000</c:v>
                </c:pt>
              </c:numCache>
            </c:numRef>
          </c:xVal>
          <c:yVal>
            <c:numRef>
              <c:f>Sheet1!$H$10:$H$13</c:f>
              <c:numCache>
                <c:formatCode>General</c:formatCode>
                <c:ptCount val="4"/>
                <c:pt idx="0">
                  <c:v>0</c:v>
                </c:pt>
                <c:pt idx="1">
                  <c:v>0</c:v>
                </c:pt>
                <c:pt idx="2">
                  <c:v>0</c:v>
                </c:pt>
                <c:pt idx="3">
                  <c:v>0</c:v>
                </c:pt>
              </c:numCache>
            </c:numRef>
          </c:yVal>
          <c:smooth val="1"/>
          <c:extLst xmlns:c16r2="http://schemas.microsoft.com/office/drawing/2015/06/chart">
            <c:ext xmlns:c16="http://schemas.microsoft.com/office/drawing/2014/chart" uri="{C3380CC4-5D6E-409C-BE32-E72D297353CC}">
              <c16:uniqueId val="{00000001-1DB5-4C5C-BC72-68F68508AE7F}"/>
            </c:ext>
          </c:extLst>
        </c:ser>
        <c:dLbls>
          <c:showLegendKey val="0"/>
          <c:showVal val="0"/>
          <c:showCatName val="0"/>
          <c:showSerName val="0"/>
          <c:showPercent val="0"/>
          <c:showBubbleSize val="0"/>
        </c:dLbls>
        <c:axId val="132344064"/>
        <c:axId val="132354432"/>
      </c:scatterChart>
      <c:valAx>
        <c:axId val="132344064"/>
        <c:scaling>
          <c:orientation val="minMax"/>
        </c:scaling>
        <c:delete val="0"/>
        <c:axPos val="b"/>
        <c:title>
          <c:tx>
            <c:rich>
              <a:bodyPr/>
              <a:lstStyle/>
              <a:p>
                <a:pPr>
                  <a:defRPr/>
                </a:pPr>
                <a:r>
                  <a:rPr lang="en-US"/>
                  <a:t>Number of rows</a:t>
                </a:r>
                <a:endParaRPr lang="ro-RO"/>
              </a:p>
            </c:rich>
          </c:tx>
          <c:layout/>
          <c:overlay val="0"/>
        </c:title>
        <c:numFmt formatCode="General" sourceLinked="1"/>
        <c:majorTickMark val="none"/>
        <c:minorTickMark val="none"/>
        <c:tickLblPos val="nextTo"/>
        <c:crossAx val="132354432"/>
        <c:crosses val="autoZero"/>
        <c:crossBetween val="midCat"/>
      </c:valAx>
      <c:valAx>
        <c:axId val="132354432"/>
        <c:scaling>
          <c:orientation val="minMax"/>
        </c:scaling>
        <c:delete val="0"/>
        <c:axPos val="l"/>
        <c:majorGridlines/>
        <c:title>
          <c:tx>
            <c:rich>
              <a:bodyPr/>
              <a:lstStyle/>
              <a:p>
                <a:pPr>
                  <a:defRPr/>
                </a:pPr>
                <a:r>
                  <a:rPr lang="en-US"/>
                  <a:t>Megabytes</a:t>
                </a:r>
                <a:endParaRPr lang="ro-RO"/>
              </a:p>
            </c:rich>
          </c:tx>
          <c:layout/>
          <c:overlay val="0"/>
        </c:title>
        <c:numFmt formatCode="General" sourceLinked="1"/>
        <c:majorTickMark val="none"/>
        <c:minorTickMark val="none"/>
        <c:tickLblPos val="nextTo"/>
        <c:crossAx val="132344064"/>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A136E-E720-47A5-B66E-672769F1CA0E}" type="datetimeFigureOut">
              <a:rPr lang="en-US" smtClean="0"/>
              <a:t>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6A573-8CEE-404F-97F2-DA6106FEDB13}" type="slidenum">
              <a:rPr lang="en-US" smtClean="0"/>
              <a:t>‹#›</a:t>
            </a:fld>
            <a:endParaRPr lang="en-US"/>
          </a:p>
        </p:txBody>
      </p:sp>
    </p:spTree>
    <p:extLst>
      <p:ext uri="{BB962C8B-B14F-4D97-AF65-F5344CB8AC3E}">
        <p14:creationId xmlns:p14="http://schemas.microsoft.com/office/powerpoint/2010/main" val="115304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6A573-8CEE-404F-97F2-DA6106FEDB13}" type="slidenum">
              <a:rPr lang="en-US" smtClean="0"/>
              <a:t>4</a:t>
            </a:fld>
            <a:endParaRPr lang="en-US"/>
          </a:p>
        </p:txBody>
      </p:sp>
    </p:spTree>
    <p:extLst>
      <p:ext uri="{BB962C8B-B14F-4D97-AF65-F5344CB8AC3E}">
        <p14:creationId xmlns:p14="http://schemas.microsoft.com/office/powerpoint/2010/main" val="17112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o-RO"/>
          </a:p>
        </p:txBody>
      </p:sp>
      <p:sp>
        <p:nvSpPr>
          <p:cNvPr id="4" name="Date Placeholder 3"/>
          <p:cNvSpPr>
            <a:spLocks noGrp="1"/>
          </p:cNvSpPr>
          <p:nvPr>
            <p:ph type="dt" sz="half" idx="10"/>
          </p:nvPr>
        </p:nvSpPr>
        <p:spPr/>
        <p:txBody>
          <a:bodyPr/>
          <a:lstStyle/>
          <a:p>
            <a:fld id="{229357E9-8EE3-4C66-B5CC-88460FB74ECC}" type="datetimeFigureOut">
              <a:rPr lang="ro-RO" smtClean="0"/>
              <a:t>09.01.2020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368587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229357E9-8EE3-4C66-B5CC-88460FB74ECC}" type="datetimeFigureOut">
              <a:rPr lang="ro-RO" smtClean="0"/>
              <a:t>09.01.2020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67894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229357E9-8EE3-4C66-B5CC-88460FB74ECC}" type="datetimeFigureOut">
              <a:rPr lang="ro-RO" smtClean="0"/>
              <a:t>09.01.2020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404688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10"/>
          </p:nvPr>
        </p:nvSpPr>
        <p:spPr/>
        <p:txBody>
          <a:bodyPr/>
          <a:lstStyle/>
          <a:p>
            <a:fld id="{229357E9-8EE3-4C66-B5CC-88460FB74ECC}" type="datetimeFigureOut">
              <a:rPr lang="ro-RO" smtClean="0"/>
              <a:t>09.01.2020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8205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357E9-8EE3-4C66-B5CC-88460FB74ECC}" type="datetimeFigureOut">
              <a:rPr lang="ro-RO" smtClean="0"/>
              <a:t>09.01.2020</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329659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p:cNvSpPr>
            <a:spLocks noGrp="1"/>
          </p:cNvSpPr>
          <p:nvPr>
            <p:ph type="dt" sz="half" idx="10"/>
          </p:nvPr>
        </p:nvSpPr>
        <p:spPr/>
        <p:txBody>
          <a:bodyPr/>
          <a:lstStyle/>
          <a:p>
            <a:fld id="{229357E9-8EE3-4C66-B5CC-88460FB74ECC}" type="datetimeFigureOut">
              <a:rPr lang="ro-RO" smtClean="0"/>
              <a:t>09.01.2020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119887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p:cNvSpPr>
            <a:spLocks noGrp="1"/>
          </p:cNvSpPr>
          <p:nvPr>
            <p:ph type="dt" sz="half" idx="10"/>
          </p:nvPr>
        </p:nvSpPr>
        <p:spPr/>
        <p:txBody>
          <a:bodyPr/>
          <a:lstStyle/>
          <a:p>
            <a:fld id="{229357E9-8EE3-4C66-B5CC-88460FB74ECC}" type="datetimeFigureOut">
              <a:rPr lang="ro-RO" smtClean="0"/>
              <a:t>09.01.2020</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57249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Date Placeholder 2"/>
          <p:cNvSpPr>
            <a:spLocks noGrp="1"/>
          </p:cNvSpPr>
          <p:nvPr>
            <p:ph type="dt" sz="half" idx="10"/>
          </p:nvPr>
        </p:nvSpPr>
        <p:spPr/>
        <p:txBody>
          <a:bodyPr/>
          <a:lstStyle/>
          <a:p>
            <a:fld id="{229357E9-8EE3-4C66-B5CC-88460FB74ECC}" type="datetimeFigureOut">
              <a:rPr lang="ro-RO" smtClean="0"/>
              <a:t>09.01.2020</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26946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357E9-8EE3-4C66-B5CC-88460FB74ECC}" type="datetimeFigureOut">
              <a:rPr lang="ro-RO" smtClean="0"/>
              <a:t>09.01.2020</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185032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357E9-8EE3-4C66-B5CC-88460FB74ECC}" type="datetimeFigureOut">
              <a:rPr lang="ro-RO" smtClean="0"/>
              <a:t>09.01.2020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153888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9357E9-8EE3-4C66-B5CC-88460FB74ECC}" type="datetimeFigureOut">
              <a:rPr lang="ro-RO" smtClean="0"/>
              <a:t>09.01.2020</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0FEF1C83-A915-4246-867D-E150F9E10405}" type="slidenum">
              <a:rPr lang="ro-RO" smtClean="0"/>
              <a:t>‹#›</a:t>
            </a:fld>
            <a:endParaRPr lang="ro-RO"/>
          </a:p>
        </p:txBody>
      </p:sp>
    </p:spTree>
    <p:extLst>
      <p:ext uri="{BB962C8B-B14F-4D97-AF65-F5344CB8AC3E}">
        <p14:creationId xmlns:p14="http://schemas.microsoft.com/office/powerpoint/2010/main" val="220086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357E9-8EE3-4C66-B5CC-88460FB74ECC}" type="datetimeFigureOut">
              <a:rPr lang="ro-RO" smtClean="0"/>
              <a:t>09.01.2020</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F1C83-A915-4246-867D-E150F9E10405}" type="slidenum">
              <a:rPr lang="ro-RO" smtClean="0"/>
              <a:t>‹#›</a:t>
            </a:fld>
            <a:endParaRPr lang="ro-RO"/>
          </a:p>
        </p:txBody>
      </p:sp>
    </p:spTree>
    <p:extLst>
      <p:ext uri="{BB962C8B-B14F-4D97-AF65-F5344CB8AC3E}">
        <p14:creationId xmlns:p14="http://schemas.microsoft.com/office/powerpoint/2010/main" val="2052711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article:%20http://www.mirlabs.org/ijcisim/regular_papers_2018/IJCISIM_5.pdf" TargetMode="External"/><Relationship Id="rId3" Type="http://schemas.openxmlformats.org/officeDocument/2006/relationships/hyperlink" Target="https://oracle-base.com/articles/misc/implicit-vs-explicit-cursors-in-oracle-plsql" TargetMode="External"/><Relationship Id="rId7" Type="http://schemas.openxmlformats.org/officeDocument/2006/relationships/hyperlink" Target="https://dl.acm.org/ft_gateway.cfm?id=2791369&amp;ftid=1601916&amp;dwn=1&amp;CFID=112111236&amp;CFTOKEN=d5bb0a3fd3ca3618-35051554-C035-7EE7-5B9DB60C79FE4AD9" TargetMode="External"/><Relationship Id="rId2" Type="http://schemas.openxmlformats.org/officeDocument/2006/relationships/hyperlink" Target="https://blogs.oracle.com/oraclemagazine/bulk-processing-with-bulk-collect-and-forall" TargetMode="External"/><Relationship Id="rId1" Type="http://schemas.openxmlformats.org/officeDocument/2006/relationships/slideLayout" Target="../slideLayouts/slideLayout2.xml"/><Relationship Id="rId6" Type="http://schemas.openxmlformats.org/officeDocument/2006/relationships/hyperlink" Target="http://www.acit2k.org/ACIT/images/stories/year2014/month1/acit2015/329.pdf" TargetMode="External"/><Relationship Id="rId5" Type="http://schemas.openxmlformats.org/officeDocument/2006/relationships/hyperlink" Target="https://blogs.oracle.com/oraclemagazine/streaming-table-functions" TargetMode="External"/><Relationship Id="rId4" Type="http://schemas.openxmlformats.org/officeDocument/2006/relationships/hyperlink" Target="https://oracle-base.com/articles/misc/pipelined-table-functions" TargetMode="External"/><Relationship Id="rId9" Type="http://schemas.openxmlformats.org/officeDocument/2006/relationships/hyperlink" Target="https://www.oracle.com/technetwork/middleware/bi-foundation/twp-bi-dw-improve-perf-using-query--133436.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Autofit/>
          </a:bodyPr>
          <a:lstStyle/>
          <a:p>
            <a:r>
              <a:rPr lang="en-US" sz="3200" b="1" i="1" dirty="0">
                <a:solidFill>
                  <a:schemeClr val="tx2">
                    <a:lumMod val="75000"/>
                  </a:schemeClr>
                </a:solidFill>
              </a:rPr>
              <a:t>Techniques of performance boost in relationship database</a:t>
            </a:r>
            <a:endParaRPr lang="ro-RO" sz="3200" b="1" i="1" dirty="0">
              <a:solidFill>
                <a:schemeClr val="tx2">
                  <a:lumMod val="75000"/>
                </a:schemeClr>
              </a:solidFill>
            </a:endParaRP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				</a:t>
            </a:r>
            <a:r>
              <a:rPr lang="en-US" sz="2000" dirty="0">
                <a:solidFill>
                  <a:schemeClr val="tx2">
                    <a:lumMod val="75000"/>
                  </a:schemeClr>
                </a:solidFill>
              </a:rPr>
              <a:t>Authors:	                </a:t>
            </a:r>
            <a:r>
              <a:rPr lang="ro-RO" sz="2000" dirty="0">
                <a:solidFill>
                  <a:schemeClr val="tx2">
                    <a:lumMod val="75000"/>
                  </a:schemeClr>
                </a:solidFill>
              </a:rPr>
              <a:t>Andreea Toma</a:t>
            </a:r>
            <a:endParaRPr lang="en-US" sz="2000" dirty="0">
              <a:solidFill>
                <a:schemeClr val="tx2">
                  <a:lumMod val="75000"/>
                </a:schemeClr>
              </a:solidFill>
            </a:endParaRPr>
          </a:p>
          <a:p>
            <a:pPr marL="0" indent="0">
              <a:buNone/>
            </a:pPr>
            <a:r>
              <a:rPr lang="en-US" sz="2000" dirty="0">
                <a:solidFill>
                  <a:schemeClr val="tx2">
                    <a:lumMod val="75000"/>
                  </a:schemeClr>
                </a:solidFill>
              </a:rPr>
              <a:t>						</a:t>
            </a:r>
            <a:r>
              <a:rPr lang="ro-RO" sz="2000" dirty="0">
                <a:solidFill>
                  <a:schemeClr val="tx2">
                    <a:lumMod val="75000"/>
                  </a:schemeClr>
                </a:solidFill>
              </a:rPr>
              <a:t>Adrian Paunescu</a:t>
            </a:r>
            <a:endParaRPr lang="en-US" sz="2000" dirty="0">
              <a:solidFill>
                <a:schemeClr val="tx2">
                  <a:lumMod val="75000"/>
                </a:schemeClr>
              </a:solidFill>
            </a:endParaRPr>
          </a:p>
          <a:p>
            <a:pPr marL="0" indent="0">
              <a:buNone/>
            </a:pPr>
            <a:r>
              <a:rPr lang="en-US" sz="2000" dirty="0">
                <a:solidFill>
                  <a:schemeClr val="tx2">
                    <a:lumMod val="75000"/>
                  </a:schemeClr>
                </a:solidFill>
              </a:rPr>
              <a:t>						</a:t>
            </a:r>
            <a:r>
              <a:rPr lang="ro-RO" sz="2000" dirty="0">
                <a:solidFill>
                  <a:schemeClr val="tx2">
                    <a:lumMod val="75000"/>
                  </a:schemeClr>
                </a:solidFill>
              </a:rPr>
              <a:t>Mihaela Dobre</a:t>
            </a:r>
            <a:endParaRPr lang="en-US" sz="2000" dirty="0">
              <a:solidFill>
                <a:schemeClr val="tx2">
                  <a:lumMod val="75000"/>
                </a:schemeClr>
              </a:solidFill>
            </a:endParaRPr>
          </a:p>
          <a:p>
            <a:pPr marL="0" indent="0">
              <a:buNone/>
            </a:pPr>
            <a:r>
              <a:rPr lang="en-US" sz="2000" dirty="0">
                <a:solidFill>
                  <a:schemeClr val="tx2">
                    <a:lumMod val="75000"/>
                  </a:schemeClr>
                </a:solidFill>
              </a:rPr>
              <a:t>						</a:t>
            </a:r>
            <a:r>
              <a:rPr lang="ro-RO" sz="2000" dirty="0">
                <a:solidFill>
                  <a:schemeClr val="tx2">
                    <a:lumMod val="75000"/>
                  </a:schemeClr>
                </a:solidFill>
              </a:rPr>
              <a:t>Dinca Marius Catalin</a:t>
            </a:r>
          </a:p>
        </p:txBody>
      </p:sp>
    </p:spTree>
    <p:extLst>
      <p:ext uri="{BB962C8B-B14F-4D97-AF65-F5344CB8AC3E}">
        <p14:creationId xmlns:p14="http://schemas.microsoft.com/office/powerpoint/2010/main" val="237934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8915400" cy="400110"/>
          </a:xfrm>
          <a:prstGeom prst="rect">
            <a:avLst/>
          </a:prstGeom>
        </p:spPr>
        <p:txBody>
          <a:bodyPr wrap="square">
            <a:spAutoFit/>
          </a:bodyPr>
          <a:lstStyle/>
          <a:p>
            <a:r>
              <a:rPr lang="en-US" sz="2000" b="1" dirty="0">
                <a:solidFill>
                  <a:srgbClr val="FF0000"/>
                </a:solidFill>
              </a:rPr>
              <a:t>T2: Pipelined function versus non pipelined functions</a:t>
            </a:r>
            <a:endParaRPr lang="ro-RO" sz="2000" dirty="0"/>
          </a:p>
        </p:txBody>
      </p:sp>
      <p:graphicFrame>
        <p:nvGraphicFramePr>
          <p:cNvPr id="13" name="Chart 12"/>
          <p:cNvGraphicFramePr>
            <a:graphicFrameLocks/>
          </p:cNvGraphicFramePr>
          <p:nvPr>
            <p:extLst>
              <p:ext uri="{D42A27DB-BD31-4B8C-83A1-F6EECF244321}">
                <p14:modId xmlns:p14="http://schemas.microsoft.com/office/powerpoint/2010/main" val="676386389"/>
              </p:ext>
            </p:extLst>
          </p:nvPr>
        </p:nvGraphicFramePr>
        <p:xfrm>
          <a:off x="152400" y="914400"/>
          <a:ext cx="403860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4095272019"/>
              </p:ext>
            </p:extLst>
          </p:nvPr>
        </p:nvGraphicFramePr>
        <p:xfrm>
          <a:off x="4495800" y="914400"/>
          <a:ext cx="4148972" cy="2286000"/>
        </p:xfrm>
        <a:graphic>
          <a:graphicData uri="http://schemas.openxmlformats.org/drawingml/2006/chart">
            <c:chart xmlns:c="http://schemas.openxmlformats.org/drawingml/2006/chart" xmlns:r="http://schemas.openxmlformats.org/officeDocument/2006/relationships" r:id="rId3"/>
          </a:graphicData>
        </a:graphic>
      </p:graphicFrame>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85071"/>
            <a:ext cx="7410450" cy="321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5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915400" cy="400110"/>
          </a:xfrm>
          <a:prstGeom prst="rect">
            <a:avLst/>
          </a:prstGeom>
        </p:spPr>
        <p:txBody>
          <a:bodyPr wrap="square">
            <a:spAutoFit/>
          </a:bodyPr>
          <a:lstStyle/>
          <a:p>
            <a:r>
              <a:rPr lang="en-US" sz="2000" b="1" dirty="0">
                <a:solidFill>
                  <a:srgbClr val="FF0000"/>
                </a:solidFill>
              </a:rPr>
              <a:t>T2: Pipelined function versus non pipelined functions</a:t>
            </a:r>
            <a:endParaRPr lang="ro-RO" sz="2000" dirty="0"/>
          </a:p>
        </p:txBody>
      </p:sp>
      <p:sp>
        <p:nvSpPr>
          <p:cNvPr id="5" name="TextBox 4"/>
          <p:cNvSpPr txBox="1"/>
          <p:nvPr/>
        </p:nvSpPr>
        <p:spPr>
          <a:xfrm>
            <a:off x="152398" y="838200"/>
            <a:ext cx="7947257" cy="1477328"/>
          </a:xfrm>
          <a:prstGeom prst="rect">
            <a:avLst/>
          </a:prstGeom>
          <a:noFill/>
        </p:spPr>
        <p:txBody>
          <a:bodyPr wrap="square" rtlCol="0">
            <a:spAutoFit/>
          </a:bodyPr>
          <a:lstStyle/>
          <a:p>
            <a:r>
              <a:rPr lang="en-US" dirty="0"/>
              <a:t>	None of  these options were viable for what we needed, generating data via functions is taking 10x longer for row by row processing. </a:t>
            </a:r>
          </a:p>
          <a:p>
            <a:r>
              <a:rPr lang="en-US" dirty="0"/>
              <a:t>	The main difference between the two of them, is that as soon as a row is retrieved, the pipelined functions are pipe-</a:t>
            </a:r>
            <a:r>
              <a:rPr lang="en-US" dirty="0" err="1"/>
              <a:t>ing</a:t>
            </a:r>
            <a:r>
              <a:rPr lang="en-US" dirty="0"/>
              <a:t> them to </a:t>
            </a:r>
            <a:r>
              <a:rPr lang="en-US" dirty="0" err="1"/>
              <a:t>stdout</a:t>
            </a:r>
            <a:r>
              <a:rPr lang="en-US" dirty="0"/>
              <a:t>. Following test is more concluding: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63" y="2391901"/>
            <a:ext cx="7553325" cy="3173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173" y="5681218"/>
            <a:ext cx="7947257" cy="923330"/>
          </a:xfrm>
          <a:prstGeom prst="rect">
            <a:avLst/>
          </a:prstGeom>
          <a:noFill/>
        </p:spPr>
        <p:txBody>
          <a:bodyPr wrap="square" rtlCol="0">
            <a:spAutoFit/>
          </a:bodyPr>
          <a:lstStyle/>
          <a:p>
            <a:r>
              <a:rPr lang="en-US" dirty="0"/>
              <a:t>	Pipelined function finish faster, because it will process only 10 rows. Non pipelined function will process 1000 rows in this case, load them in memory and afterwards, will limit the output to 10 rows. </a:t>
            </a:r>
          </a:p>
        </p:txBody>
      </p:sp>
    </p:spTree>
    <p:extLst>
      <p:ext uri="{BB962C8B-B14F-4D97-AF65-F5344CB8AC3E}">
        <p14:creationId xmlns:p14="http://schemas.microsoft.com/office/powerpoint/2010/main" val="40659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8" y="838200"/>
            <a:ext cx="7947257" cy="646331"/>
          </a:xfrm>
          <a:prstGeom prst="rect">
            <a:avLst/>
          </a:prstGeom>
          <a:noFill/>
        </p:spPr>
        <p:txBody>
          <a:bodyPr wrap="square" rtlCol="0">
            <a:spAutoFit/>
          </a:bodyPr>
          <a:lstStyle/>
          <a:p>
            <a:r>
              <a:rPr lang="en-US" dirty="0"/>
              <a:t>	After that, we started populate SABDUSER schema from SABDADM. We had performance issues when we were populating “transactions” table:</a:t>
            </a:r>
          </a:p>
        </p:txBody>
      </p:sp>
      <p:sp>
        <p:nvSpPr>
          <p:cNvPr id="6" name="TextBox 5"/>
          <p:cNvSpPr txBox="1"/>
          <p:nvPr/>
        </p:nvSpPr>
        <p:spPr>
          <a:xfrm>
            <a:off x="304800" y="285690"/>
            <a:ext cx="8534400" cy="400110"/>
          </a:xfrm>
          <a:prstGeom prst="rect">
            <a:avLst/>
          </a:prstGeom>
          <a:noFill/>
        </p:spPr>
        <p:txBody>
          <a:bodyPr wrap="square" rtlCol="0">
            <a:spAutoFit/>
          </a:bodyPr>
          <a:lstStyle/>
          <a:p>
            <a:r>
              <a:rPr lang="en-US" sz="2000" b="1" dirty="0">
                <a:solidFill>
                  <a:srgbClr val="FF0000"/>
                </a:solidFill>
              </a:rPr>
              <a:t>T3– performance boost using horizontal table partitioning</a:t>
            </a:r>
            <a:endParaRPr lang="ro-RO"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38529"/>
            <a:ext cx="73628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17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85690"/>
            <a:ext cx="8534400" cy="400110"/>
          </a:xfrm>
          <a:prstGeom prst="rect">
            <a:avLst/>
          </a:prstGeom>
          <a:noFill/>
        </p:spPr>
        <p:txBody>
          <a:bodyPr wrap="square" rtlCol="0">
            <a:spAutoFit/>
          </a:bodyPr>
          <a:lstStyle/>
          <a:p>
            <a:r>
              <a:rPr lang="en-US" sz="2000" b="1" dirty="0">
                <a:solidFill>
                  <a:srgbClr val="FF0000"/>
                </a:solidFill>
              </a:rPr>
              <a:t>T3– performance boost using horizontal table partitioning</a:t>
            </a:r>
            <a:endParaRPr lang="ro-RO" sz="2000" dirty="0"/>
          </a:p>
        </p:txBody>
      </p:sp>
      <p:sp>
        <p:nvSpPr>
          <p:cNvPr id="5" name="TextBox 4"/>
          <p:cNvSpPr txBox="1"/>
          <p:nvPr/>
        </p:nvSpPr>
        <p:spPr>
          <a:xfrm>
            <a:off x="310178" y="1447800"/>
            <a:ext cx="7947257" cy="369332"/>
          </a:xfrm>
          <a:prstGeom prst="rect">
            <a:avLst/>
          </a:prstGeom>
          <a:noFill/>
        </p:spPr>
        <p:txBody>
          <a:bodyPr wrap="square" rtlCol="0">
            <a:spAutoFit/>
          </a:bodyPr>
          <a:lstStyle/>
          <a:p>
            <a:r>
              <a:rPr lang="en-US" dirty="0"/>
              <a:t>Checking the explain plan here, noticed that there were a lot of full table scans: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7817488" cy="3779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629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85690"/>
            <a:ext cx="8534400" cy="400110"/>
          </a:xfrm>
          <a:prstGeom prst="rect">
            <a:avLst/>
          </a:prstGeom>
          <a:noFill/>
        </p:spPr>
        <p:txBody>
          <a:bodyPr wrap="square" rtlCol="0">
            <a:spAutoFit/>
          </a:bodyPr>
          <a:lstStyle/>
          <a:p>
            <a:r>
              <a:rPr lang="en-US" sz="2000" b="1" dirty="0">
                <a:solidFill>
                  <a:srgbClr val="FF0000"/>
                </a:solidFill>
              </a:rPr>
              <a:t>T3– performance boost using horizontal table partitioning</a:t>
            </a:r>
            <a:endParaRPr lang="ro-RO"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69844"/>
            <a:ext cx="848677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04800" y="4495800"/>
            <a:ext cx="8077200" cy="1477328"/>
          </a:xfrm>
          <a:prstGeom prst="rect">
            <a:avLst/>
          </a:prstGeom>
          <a:noFill/>
        </p:spPr>
        <p:txBody>
          <a:bodyPr wrap="square" rtlCol="0">
            <a:spAutoFit/>
          </a:bodyPr>
          <a:lstStyle/>
          <a:p>
            <a:r>
              <a:rPr lang="en-US" dirty="0"/>
              <a:t>We took the decision to partition the two tables as:</a:t>
            </a:r>
          </a:p>
          <a:p>
            <a:pPr marL="285750" indent="-285750">
              <a:buFont typeface="Arial" panose="020B0604020202020204" pitchFamily="34" charset="0"/>
              <a:buChar char="•"/>
            </a:pPr>
            <a:r>
              <a:rPr lang="en-US" dirty="0"/>
              <a:t> FACT_DAY_RATES by list, because in the filters we are using “</a:t>
            </a:r>
            <a:r>
              <a:rPr lang="en-US" dirty="0" err="1"/>
              <a:t>from_ccy</a:t>
            </a:r>
            <a:r>
              <a:rPr lang="en-US" dirty="0"/>
              <a:t>=…” and “</a:t>
            </a:r>
            <a:r>
              <a:rPr lang="en-US" dirty="0" err="1"/>
              <a:t>to_ccy</a:t>
            </a:r>
            <a:r>
              <a:rPr lang="en-US" dirty="0"/>
              <a:t>=…”. We partitioned by “</a:t>
            </a:r>
            <a:r>
              <a:rPr lang="en-US" dirty="0" err="1"/>
              <a:t>from_ccy</a:t>
            </a:r>
            <a:r>
              <a:rPr lang="en-US" dirty="0"/>
              <a:t>”, but we could have used also “</a:t>
            </a:r>
            <a:r>
              <a:rPr lang="en-US" dirty="0" err="1"/>
              <a:t>to_ccy</a:t>
            </a:r>
            <a:r>
              <a:rPr lang="en-US" dirty="0"/>
              <a:t>”; FACT_TRANSACTIONS by range, because of the “where” condition. We partitioned by column “</a:t>
            </a:r>
            <a:r>
              <a:rPr lang="en-US" dirty="0" err="1"/>
              <a:t>tran_date</a:t>
            </a:r>
            <a:r>
              <a:rPr lang="en-US" dirty="0"/>
              <a:t>”;</a:t>
            </a:r>
          </a:p>
        </p:txBody>
      </p:sp>
      <p:sp>
        <p:nvSpPr>
          <p:cNvPr id="8" name="TextBox 7"/>
          <p:cNvSpPr txBox="1"/>
          <p:nvPr/>
        </p:nvSpPr>
        <p:spPr>
          <a:xfrm>
            <a:off x="304800" y="990600"/>
            <a:ext cx="7947257" cy="369332"/>
          </a:xfrm>
          <a:prstGeom prst="rect">
            <a:avLst/>
          </a:prstGeom>
          <a:noFill/>
        </p:spPr>
        <p:txBody>
          <a:bodyPr wrap="square" rtlCol="0">
            <a:spAutoFit/>
          </a:bodyPr>
          <a:lstStyle/>
          <a:p>
            <a:r>
              <a:rPr lang="en-US" dirty="0"/>
              <a:t>We had to improve the query that loads our table:</a:t>
            </a:r>
          </a:p>
        </p:txBody>
      </p:sp>
    </p:spTree>
    <p:extLst>
      <p:ext uri="{BB962C8B-B14F-4D97-AF65-F5344CB8AC3E}">
        <p14:creationId xmlns:p14="http://schemas.microsoft.com/office/powerpoint/2010/main" val="74418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85690"/>
            <a:ext cx="8534400" cy="400110"/>
          </a:xfrm>
          <a:prstGeom prst="rect">
            <a:avLst/>
          </a:prstGeom>
          <a:noFill/>
        </p:spPr>
        <p:txBody>
          <a:bodyPr wrap="square" rtlCol="0">
            <a:spAutoFit/>
          </a:bodyPr>
          <a:lstStyle/>
          <a:p>
            <a:r>
              <a:rPr lang="en-US" sz="2000" b="1" dirty="0">
                <a:solidFill>
                  <a:srgbClr val="FF0000"/>
                </a:solidFill>
              </a:rPr>
              <a:t>T3– performance boost using horizontal table partitioning</a:t>
            </a:r>
            <a:endParaRPr lang="ro-RO" sz="2000" dirty="0"/>
          </a:p>
        </p:txBody>
      </p:sp>
      <p:sp>
        <p:nvSpPr>
          <p:cNvPr id="7" name="TextBox 6"/>
          <p:cNvSpPr txBox="1"/>
          <p:nvPr/>
        </p:nvSpPr>
        <p:spPr>
          <a:xfrm>
            <a:off x="582283" y="1219200"/>
            <a:ext cx="7543800" cy="4062651"/>
          </a:xfrm>
          <a:prstGeom prst="rect">
            <a:avLst/>
          </a:prstGeom>
          <a:noFill/>
        </p:spPr>
        <p:txBody>
          <a:bodyPr wrap="square" rtlCol="0">
            <a:spAutoFit/>
          </a:bodyPr>
          <a:lstStyle/>
          <a:p>
            <a:r>
              <a:rPr lang="en-US" dirty="0"/>
              <a:t>    There are two types of partitioning:</a:t>
            </a:r>
          </a:p>
          <a:p>
            <a:pPr marL="285750" indent="-285750">
              <a:buFont typeface="Arial" panose="020B0604020202020204" pitchFamily="34" charset="0"/>
              <a:buChar char="•"/>
            </a:pPr>
            <a:r>
              <a:rPr lang="en-US" dirty="0"/>
              <a:t>Partitioning by list;</a:t>
            </a:r>
          </a:p>
          <a:p>
            <a:pPr marL="285750" indent="-285750">
              <a:buFont typeface="Arial" panose="020B0604020202020204" pitchFamily="34" charset="0"/>
              <a:buChar char="•"/>
            </a:pPr>
            <a:r>
              <a:rPr lang="en-US" dirty="0"/>
              <a:t>Partitioning by range;</a:t>
            </a:r>
          </a:p>
          <a:p>
            <a:endParaRPr lang="en-US" dirty="0"/>
          </a:p>
          <a:p>
            <a:r>
              <a:rPr lang="en-US" dirty="0"/>
              <a:t>    Using partitioning, we avoid a full index scan, or worse, a full table scan and we only looking into specific partition(s). In Oracle database, in order to look into a specific partition, we can either select from that partition or use in the “</a:t>
            </a:r>
            <a:r>
              <a:rPr lang="en-US" i="1" dirty="0"/>
              <a:t>WHERE” </a:t>
            </a:r>
            <a:r>
              <a:rPr lang="en-US" dirty="0"/>
              <a:t>the column that is used for partitioning:</a:t>
            </a:r>
          </a:p>
          <a:p>
            <a:pPr lvl="1"/>
            <a:endParaRPr lang="en-US" sz="1600" b="1" i="1" dirty="0"/>
          </a:p>
          <a:p>
            <a:pPr lvl="1"/>
            <a:r>
              <a:rPr lang="en-US" sz="1600" b="1" i="1" dirty="0"/>
              <a:t>SELECT ….</a:t>
            </a:r>
          </a:p>
          <a:p>
            <a:pPr lvl="1"/>
            <a:r>
              <a:rPr lang="en-US" sz="1600" b="1" i="1" dirty="0"/>
              <a:t>FROM &lt;table&gt; PARTITION (“&lt;</a:t>
            </a:r>
            <a:r>
              <a:rPr lang="en-US" sz="1600" b="1" i="1" dirty="0" err="1"/>
              <a:t>partition_name</a:t>
            </a:r>
            <a:r>
              <a:rPr lang="en-US" sz="1600" b="1" i="1" dirty="0"/>
              <a:t>&gt;”);</a:t>
            </a:r>
          </a:p>
          <a:p>
            <a:pPr lvl="1"/>
            <a:endParaRPr lang="en-US" sz="1600" b="1" i="1" dirty="0"/>
          </a:p>
          <a:p>
            <a:pPr lvl="1"/>
            <a:r>
              <a:rPr lang="en-US" sz="1600" b="1" i="1" dirty="0"/>
              <a:t>SELECT …</a:t>
            </a:r>
          </a:p>
          <a:p>
            <a:pPr lvl="1"/>
            <a:r>
              <a:rPr lang="en-US" sz="1600" b="1" i="1" dirty="0"/>
              <a:t>FROM &lt;table&gt;</a:t>
            </a:r>
          </a:p>
          <a:p>
            <a:pPr lvl="1"/>
            <a:r>
              <a:rPr lang="en-US" sz="1600" b="1" i="1" dirty="0"/>
              <a:t>WHERE &lt;</a:t>
            </a:r>
            <a:r>
              <a:rPr lang="en-US" sz="1600" b="1" i="1" dirty="0" err="1"/>
              <a:t>column_used_for_partition</a:t>
            </a:r>
            <a:r>
              <a:rPr lang="en-US" sz="1600" b="1" i="1" dirty="0"/>
              <a:t>&gt; &lt;condition&gt; …</a:t>
            </a:r>
            <a:endParaRPr lang="ro-RO" sz="1600" b="1" i="1" dirty="0"/>
          </a:p>
        </p:txBody>
      </p:sp>
    </p:spTree>
    <p:extLst>
      <p:ext uri="{BB962C8B-B14F-4D97-AF65-F5344CB8AC3E}">
        <p14:creationId xmlns:p14="http://schemas.microsoft.com/office/powerpoint/2010/main" val="298967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18" y="2667000"/>
            <a:ext cx="73437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10178" y="1237565"/>
            <a:ext cx="7947257" cy="646331"/>
          </a:xfrm>
          <a:prstGeom prst="rect">
            <a:avLst/>
          </a:prstGeom>
          <a:noFill/>
        </p:spPr>
        <p:txBody>
          <a:bodyPr wrap="square" rtlCol="0">
            <a:spAutoFit/>
          </a:bodyPr>
          <a:lstStyle/>
          <a:p>
            <a:r>
              <a:rPr lang="en-US" dirty="0"/>
              <a:t>After the two tables were partitioned, loading data process improved considerably from ~80 seconds for 2084 rows to less than a second:</a:t>
            </a:r>
          </a:p>
        </p:txBody>
      </p:sp>
      <p:sp>
        <p:nvSpPr>
          <p:cNvPr id="6" name="TextBox 5"/>
          <p:cNvSpPr txBox="1"/>
          <p:nvPr/>
        </p:nvSpPr>
        <p:spPr>
          <a:xfrm>
            <a:off x="304800" y="285690"/>
            <a:ext cx="8534400" cy="400110"/>
          </a:xfrm>
          <a:prstGeom prst="rect">
            <a:avLst/>
          </a:prstGeom>
          <a:noFill/>
        </p:spPr>
        <p:txBody>
          <a:bodyPr wrap="square" rtlCol="0">
            <a:spAutoFit/>
          </a:bodyPr>
          <a:lstStyle/>
          <a:p>
            <a:r>
              <a:rPr lang="en-US" sz="2000" b="1" dirty="0">
                <a:solidFill>
                  <a:srgbClr val="FF0000"/>
                </a:solidFill>
              </a:rPr>
              <a:t>T3– performance boost using horizontal table partitioning</a:t>
            </a:r>
            <a:endParaRPr lang="ro-RO" sz="2000" dirty="0"/>
          </a:p>
        </p:txBody>
      </p:sp>
    </p:spTree>
    <p:extLst>
      <p:ext uri="{BB962C8B-B14F-4D97-AF65-F5344CB8AC3E}">
        <p14:creationId xmlns:p14="http://schemas.microsoft.com/office/powerpoint/2010/main" val="3323984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5690"/>
            <a:ext cx="8534400" cy="400110"/>
          </a:xfrm>
          <a:prstGeom prst="rect">
            <a:avLst/>
          </a:prstGeom>
          <a:noFill/>
        </p:spPr>
        <p:txBody>
          <a:bodyPr wrap="square" rtlCol="0">
            <a:spAutoFit/>
          </a:bodyPr>
          <a:lstStyle/>
          <a:p>
            <a:r>
              <a:rPr lang="en-US" sz="2000" b="1" dirty="0">
                <a:solidFill>
                  <a:srgbClr val="FF0000"/>
                </a:solidFill>
              </a:rPr>
              <a:t>T4– performance boost using materialized views</a:t>
            </a:r>
            <a:endParaRPr lang="ro-RO" dirty="0"/>
          </a:p>
        </p:txBody>
      </p:sp>
      <p:sp>
        <p:nvSpPr>
          <p:cNvPr id="6" name="Rectangle 5"/>
          <p:cNvSpPr/>
          <p:nvPr/>
        </p:nvSpPr>
        <p:spPr>
          <a:xfrm>
            <a:off x="609600" y="1295400"/>
            <a:ext cx="8153400" cy="3970318"/>
          </a:xfrm>
          <a:prstGeom prst="rect">
            <a:avLst/>
          </a:prstGeom>
        </p:spPr>
        <p:txBody>
          <a:bodyPr wrap="square">
            <a:spAutoFit/>
          </a:bodyPr>
          <a:lstStyle/>
          <a:p>
            <a:r>
              <a:rPr lang="en-US" dirty="0"/>
              <a:t>	We also analyzed the benefits of using materialized views. Materialized views are a database object, now available in the most of database systems. They were first implemented by Oracle, followed by the others RDBMS as well. </a:t>
            </a:r>
          </a:p>
          <a:p>
            <a:r>
              <a:rPr lang="en-US" dirty="0"/>
              <a:t>	</a:t>
            </a:r>
          </a:p>
          <a:p>
            <a:r>
              <a:rPr lang="en-US" dirty="0"/>
              <a:t>	The main difference between materialized views and normal views, is that in the materialized views case the result of the query that forms it is cached. It will not be changed, until the view is refreshed. They basically represent a snapshot of the data present at moment </a:t>
            </a:r>
            <a:r>
              <a:rPr lang="en-US" i="1" dirty="0"/>
              <a:t>x </a:t>
            </a:r>
            <a:r>
              <a:rPr lang="en-US" dirty="0"/>
              <a:t>in the database. </a:t>
            </a:r>
          </a:p>
          <a:p>
            <a:r>
              <a:rPr lang="en-US" dirty="0"/>
              <a:t>	</a:t>
            </a:r>
          </a:p>
          <a:p>
            <a:r>
              <a:rPr lang="en-US" dirty="0"/>
              <a:t>	In SQL Server, materialized views are implemented in a different way and they are known more under the “Indexed views” term. The difference in this case is that the views are always synchronized with the data from the based tables that creates the view.</a:t>
            </a:r>
          </a:p>
          <a:p>
            <a:endParaRPr lang="en-US" dirty="0"/>
          </a:p>
        </p:txBody>
      </p:sp>
    </p:spTree>
    <p:extLst>
      <p:ext uri="{BB962C8B-B14F-4D97-AF65-F5344CB8AC3E}">
        <p14:creationId xmlns:p14="http://schemas.microsoft.com/office/powerpoint/2010/main" val="77397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061" y="2286000"/>
            <a:ext cx="785812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8600" y="285690"/>
            <a:ext cx="8534400" cy="400110"/>
          </a:xfrm>
          <a:prstGeom prst="rect">
            <a:avLst/>
          </a:prstGeom>
          <a:noFill/>
        </p:spPr>
        <p:txBody>
          <a:bodyPr wrap="square" rtlCol="0">
            <a:spAutoFit/>
          </a:bodyPr>
          <a:lstStyle/>
          <a:p>
            <a:r>
              <a:rPr lang="en-US" sz="2000" b="1" dirty="0">
                <a:solidFill>
                  <a:srgbClr val="FF0000"/>
                </a:solidFill>
              </a:rPr>
              <a:t>T4– performance boost using materialized views</a:t>
            </a:r>
            <a:endParaRPr lang="ro-RO" dirty="0"/>
          </a:p>
        </p:txBody>
      </p:sp>
      <p:sp>
        <p:nvSpPr>
          <p:cNvPr id="7" name="TextBox 6"/>
          <p:cNvSpPr txBox="1"/>
          <p:nvPr/>
        </p:nvSpPr>
        <p:spPr>
          <a:xfrm>
            <a:off x="310178" y="1237565"/>
            <a:ext cx="7947257" cy="923330"/>
          </a:xfrm>
          <a:prstGeom prst="rect">
            <a:avLst/>
          </a:prstGeom>
          <a:noFill/>
        </p:spPr>
        <p:txBody>
          <a:bodyPr wrap="square" rtlCol="0">
            <a:spAutoFit/>
          </a:bodyPr>
          <a:lstStyle/>
          <a:p>
            <a:r>
              <a:rPr lang="en-US" dirty="0"/>
              <a:t>After creating a materialized view from the select statement that populate our table and a procedure that loads the data from created materialized view,  the results were even better:</a:t>
            </a:r>
          </a:p>
        </p:txBody>
      </p:sp>
      <p:sp>
        <p:nvSpPr>
          <p:cNvPr id="8" name="TextBox 7"/>
          <p:cNvSpPr txBox="1"/>
          <p:nvPr/>
        </p:nvSpPr>
        <p:spPr>
          <a:xfrm>
            <a:off x="382445" y="5493443"/>
            <a:ext cx="7947257" cy="923330"/>
          </a:xfrm>
          <a:prstGeom prst="rect">
            <a:avLst/>
          </a:prstGeom>
          <a:noFill/>
        </p:spPr>
        <p:txBody>
          <a:bodyPr wrap="square" rtlCol="0">
            <a:spAutoFit/>
          </a:bodyPr>
          <a:lstStyle/>
          <a:p>
            <a:r>
              <a:rPr lang="en-US" dirty="0"/>
              <a:t>After partitioning and materialized view changes, we managed to do a full transaction load (~35k rows) in 1.4 seconds, instead of ~1900 seconds as it was initially. </a:t>
            </a:r>
          </a:p>
        </p:txBody>
      </p:sp>
    </p:spTree>
    <p:extLst>
      <p:ext uri="{BB962C8B-B14F-4D97-AF65-F5344CB8AC3E}">
        <p14:creationId xmlns:p14="http://schemas.microsoft.com/office/powerpoint/2010/main" val="98054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5690"/>
            <a:ext cx="8534400" cy="400110"/>
          </a:xfrm>
          <a:prstGeom prst="rect">
            <a:avLst/>
          </a:prstGeom>
          <a:noFill/>
        </p:spPr>
        <p:txBody>
          <a:bodyPr wrap="square" rtlCol="0">
            <a:spAutoFit/>
          </a:bodyPr>
          <a:lstStyle/>
          <a:p>
            <a:r>
              <a:rPr lang="en-US" sz="2000" b="1" dirty="0">
                <a:solidFill>
                  <a:srgbClr val="FF0000"/>
                </a:solidFill>
              </a:rPr>
              <a:t>Additional implementations</a:t>
            </a:r>
            <a:endParaRPr lang="ro-RO" dirty="0"/>
          </a:p>
        </p:txBody>
      </p:sp>
      <p:sp>
        <p:nvSpPr>
          <p:cNvPr id="5" name="Rectangle 1"/>
          <p:cNvSpPr>
            <a:spLocks noChangeArrowheads="1"/>
          </p:cNvSpPr>
          <p:nvPr/>
        </p:nvSpPr>
        <p:spPr bwMode="auto">
          <a:xfrm>
            <a:off x="218535" y="838200"/>
            <a:ext cx="8493879"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ro-RO" b="1" i="1" u="none" strike="noStrike" cap="none" normalizeH="0" baseline="0" dirty="0">
                <a:ln>
                  <a:noFill/>
                </a:ln>
                <a:solidFill>
                  <a:schemeClr val="tx1"/>
                </a:solidFill>
                <a:effectLst/>
                <a:ea typeface="Calibri" pitchFamily="34" charset="0"/>
                <a:cs typeface="Times New Roman" pitchFamily="18" charset="0"/>
              </a:rPr>
              <a:t>Logging errors</a:t>
            </a:r>
          </a:p>
          <a:p>
            <a:pPr marL="0" marR="0" lvl="0" indent="449263" algn="l" defTabSz="914400" rtl="0" eaLnBrk="1" fontAlgn="base" latinLnBrk="0" hangingPunct="1">
              <a:lnSpc>
                <a:spcPct val="100000"/>
              </a:lnSpc>
              <a:spcBef>
                <a:spcPct val="0"/>
              </a:spcBef>
              <a:spcAft>
                <a:spcPct val="0"/>
              </a:spcAft>
              <a:buClrTx/>
              <a:buSzTx/>
              <a:buFontTx/>
              <a:buNone/>
              <a:tabLst/>
            </a:pPr>
            <a:endParaRPr kumimoji="0" lang="ro-RO" altLang="ro-RO" b="0" i="0" u="none" strike="noStrike" cap="none" normalizeH="0" baseline="0" dirty="0">
              <a:ln>
                <a:noFill/>
              </a:ln>
              <a:solidFill>
                <a:schemeClr val="tx1"/>
              </a:solidFill>
              <a:effectLst/>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chemeClr val="tx1"/>
                </a:solidFill>
                <a:effectLst/>
                <a:ea typeface="Calibri" pitchFamily="34" charset="0"/>
                <a:cs typeface="Times New Roman" pitchFamily="18" charset="0"/>
              </a:rPr>
              <a:t>We had to come with a way of not intreruping a loading when a row cannot be merged or inserted and also know the reason for it. We avoided using additional PL/SQL blocks with PRAGMA_AUTONOMOUS_TRANSACTION and we chose to use a 11.2 Oracle package called DBMS_ERRLOG. We created an error table for each table using:</a:t>
            </a:r>
            <a:endParaRPr kumimoji="0" lang="en-US" altLang="ro-RO" b="0" i="0" u="none" strike="noStrike" cap="none" normalizeH="0" baseline="0" dirty="0">
              <a:ln>
                <a:noFill/>
              </a:ln>
              <a:solidFill>
                <a:schemeClr val="tx1"/>
              </a:solidFill>
              <a:effectLst/>
              <a:ea typeface="Calibri" pitchFamily="34"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ro-RO" altLang="ro-RO" b="0" i="0" u="none" strike="noStrike" cap="none" normalizeH="0" baseline="0" dirty="0">
              <a:ln>
                <a:noFill/>
              </a:ln>
              <a:solidFill>
                <a:schemeClr val="tx1"/>
              </a:solidFill>
              <a:effectLst/>
              <a:ea typeface="Times New Roman" pitchFamily="18" charset="0"/>
              <a:cs typeface="Courier New" pitchFamily="49"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ro-RO" altLang="ro-RO" sz="1600" b="0" i="0" u="none" strike="noStrike" cap="none" normalizeH="0" baseline="0" dirty="0">
                <a:ln>
                  <a:noFill/>
                </a:ln>
                <a:solidFill>
                  <a:schemeClr val="tx1"/>
                </a:solidFill>
                <a:effectLst/>
                <a:latin typeface="Courier New" panose="02070309020205020404" pitchFamily="49" charset="0"/>
                <a:ea typeface="Times New Roman" pitchFamily="18" charset="0"/>
                <a:cs typeface="Courier New" panose="02070309020205020404" pitchFamily="49" charset="0"/>
              </a:rPr>
              <a:t>DBMS_ERRLOG.CREATE_ERROR_LOG(&lt;table_name&gt;, &lt;error_table_name&gt;)</a:t>
            </a:r>
            <a:endParaRPr lang="en-US" altLang="ro-RO" sz="1600" dirty="0">
              <a:latin typeface="Courier New" panose="02070309020205020404" pitchFamily="49" charset="0"/>
              <a:ea typeface="Times New Roman" pitchFamily="18" charset="0"/>
              <a:cs typeface="Courier New" panose="02070309020205020404" pitchFamily="49" charset="0"/>
            </a:endParaRPr>
          </a:p>
          <a:p>
            <a:pPr marL="0" marR="0" lvl="0" indent="449263" defTabSz="914400" rtl="0" eaLnBrk="0" fontAlgn="base" latinLnBrk="0" hangingPunct="0">
              <a:lnSpc>
                <a:spcPct val="100000"/>
              </a:lnSpc>
              <a:spcBef>
                <a:spcPct val="0"/>
              </a:spcBef>
              <a:spcAft>
                <a:spcPct val="0"/>
              </a:spcAft>
              <a:buClrTx/>
              <a:buSzTx/>
              <a:buFontTx/>
              <a:buNone/>
              <a:tabLst/>
            </a:pPr>
            <a:endParaRPr lang="en-US" altLang="ro-RO" dirty="0">
              <a:ea typeface="Times New Roman" pitchFamily="18" charset="0"/>
              <a:cs typeface="Courier New" pitchFamily="49" charset="0"/>
            </a:endParaRPr>
          </a:p>
          <a:p>
            <a:pPr marL="0" marR="0" lvl="0" indent="449263"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chemeClr val="tx1"/>
                </a:solidFill>
                <a:effectLst/>
                <a:ea typeface="Times New Roman" pitchFamily="18" charset="0"/>
                <a:cs typeface="Calibri" pitchFamily="34" charset="0"/>
              </a:rPr>
              <a:t>which is having columns with information about encountered errors. Also we added at the end of each merge and insert statement line:	</a:t>
            </a:r>
            <a:endParaRPr kumimoji="0" lang="en-US" altLang="ro-RO" b="0" i="0" u="none" strike="noStrike" cap="none" normalizeH="0" baseline="0" dirty="0">
              <a:ln>
                <a:noFill/>
              </a:ln>
              <a:solidFill>
                <a:schemeClr val="tx1"/>
              </a:solidFill>
              <a:effectLst/>
              <a:ea typeface="Times New Roman" pitchFamily="18" charset="0"/>
              <a:cs typeface="Calibri" pitchFamily="34" charset="0"/>
            </a:endParaRPr>
          </a:p>
          <a:p>
            <a:pPr marL="0" marR="0" lvl="0" indent="449263" defTabSz="914400" rtl="0" eaLnBrk="0" fontAlgn="base" latinLnBrk="0" hangingPunct="0">
              <a:lnSpc>
                <a:spcPct val="100000"/>
              </a:lnSpc>
              <a:spcBef>
                <a:spcPct val="0"/>
              </a:spcBef>
              <a:spcAft>
                <a:spcPct val="0"/>
              </a:spcAft>
              <a:buClrTx/>
              <a:buSzTx/>
              <a:buFontTx/>
              <a:buNone/>
              <a:tabLst/>
            </a:pPr>
            <a:endParaRPr lang="en-US" altLang="ro-RO" dirty="0">
              <a:ea typeface="Times New Roman" pitchFamily="18" charset="0"/>
              <a:cs typeface="Calibri" pitchFamily="34" charset="0"/>
            </a:endParaRPr>
          </a:p>
          <a:p>
            <a:pPr marL="0" marR="0" lvl="0" indent="449263" defTabSz="914400" rtl="0" eaLnBrk="0" fontAlgn="base" latinLnBrk="0" hangingPunct="0">
              <a:lnSpc>
                <a:spcPct val="100000"/>
              </a:lnSpc>
              <a:spcBef>
                <a:spcPct val="0"/>
              </a:spcBef>
              <a:spcAft>
                <a:spcPct val="0"/>
              </a:spcAft>
              <a:buClrTx/>
              <a:buSzTx/>
              <a:buFontTx/>
              <a:buNone/>
              <a:tabLst/>
            </a:pPr>
            <a:r>
              <a:rPr kumimoji="0" lang="ro-RO" altLang="ro-RO" sz="1600" b="0" i="0" u="none" strike="noStrike" cap="none" normalizeH="0" baseline="0" dirty="0">
                <a:ln>
                  <a:noFill/>
                </a:ln>
                <a:solidFill>
                  <a:schemeClr val="tx1"/>
                </a:solidFill>
                <a:effectLst/>
                <a:latin typeface="Courier New" panose="02070309020205020404" pitchFamily="49" charset="0"/>
                <a:ea typeface="Times New Roman" pitchFamily="18" charset="0"/>
                <a:cs typeface="Courier New" panose="02070309020205020404" pitchFamily="49" charset="0"/>
              </a:rPr>
              <a:t>LOG ERRORS INTO &lt;error_table_name&gt; (&lt;tag&gt;) REJECT LIMIT UNLIMITED;</a:t>
            </a:r>
            <a:endParaRPr kumimoji="0" lang="en-US" altLang="ro-RO" sz="1600" b="0" i="0" u="none" strike="noStrike" cap="none" normalizeH="0" baseline="0" dirty="0">
              <a:ln>
                <a:noFill/>
              </a:ln>
              <a:solidFill>
                <a:schemeClr val="tx1"/>
              </a:solidFill>
              <a:effectLst/>
              <a:latin typeface="Courier New" panose="02070309020205020404" pitchFamily="49" charset="0"/>
              <a:ea typeface="Times New Roman" pitchFamily="18" charset="0"/>
              <a:cs typeface="Courier New" panose="02070309020205020404" pitchFamily="49" charset="0"/>
            </a:endParaRPr>
          </a:p>
          <a:p>
            <a:pPr marL="0" marR="0" lvl="0" indent="449263" defTabSz="914400" rtl="0" eaLnBrk="0" fontAlgn="base" latinLnBrk="0" hangingPunct="0">
              <a:lnSpc>
                <a:spcPct val="100000"/>
              </a:lnSpc>
              <a:spcBef>
                <a:spcPct val="0"/>
              </a:spcBef>
              <a:spcAft>
                <a:spcPct val="0"/>
              </a:spcAft>
              <a:buClrTx/>
              <a:buSzTx/>
              <a:buFontTx/>
              <a:buNone/>
              <a:tabLst/>
            </a:pPr>
            <a:endParaRPr lang="en-US" altLang="ro-RO" dirty="0">
              <a:ea typeface="Times New Roman" pitchFamily="18" charset="0"/>
              <a:cs typeface="Courier New" pitchFamily="49" charset="0"/>
            </a:endParaRPr>
          </a:p>
          <a:p>
            <a:pPr marL="0" marR="0" lvl="0" indent="449263"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chemeClr val="tx1"/>
                </a:solidFill>
                <a:effectLst/>
                <a:ea typeface="Times New Roman" pitchFamily="18" charset="0"/>
                <a:cs typeface="Calibri" pitchFamily="34" charset="0"/>
              </a:rPr>
              <a:t>making each rejected row to populate the error table accordingly.</a:t>
            </a:r>
            <a:r>
              <a:rPr kumimoji="0" lang="ro-RO" altLang="ro-RO" b="0" i="0" u="none" strike="noStrike" cap="none" normalizeH="0" baseline="0" dirty="0">
                <a:ln>
                  <a:noFill/>
                </a:ln>
                <a:solidFill>
                  <a:schemeClr val="tx1"/>
                </a:solidFill>
                <a:effectLst/>
                <a:cs typeface="Arial" pitchFamily="34" charset="0"/>
              </a:rPr>
              <a:t> </a:t>
            </a:r>
          </a:p>
          <a:p>
            <a:pPr marL="0" marR="0" lvl="0" indent="449263" algn="l"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solidFill>
                  <a:schemeClr val="tx1"/>
                </a:solidFill>
                <a:effectLst/>
                <a:ea typeface="Calibri" pitchFamily="34" charset="0"/>
                <a:cs typeface="Times New Roman" pitchFamily="18" charset="0"/>
              </a:rPr>
              <a:t>We also added a table that contains the merged errors called ERROR_TABLE_LOG. We populate this table dynamically, by calling a procedure in the others, if there are rows rejected.</a:t>
            </a:r>
            <a:endParaRPr kumimoji="0" lang="ro-RO" altLang="ro-RO" b="0" i="0" u="none" strike="noStrike" cap="none" normalizeH="0" baseline="0" dirty="0">
              <a:ln>
                <a:noFill/>
              </a:ln>
              <a:solidFill>
                <a:schemeClr val="tx1"/>
              </a:solidFill>
              <a:effectLst/>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ro-RO" altLang="ro-RO"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87798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04800"/>
            <a:ext cx="3048000" cy="369332"/>
          </a:xfrm>
          <a:prstGeom prst="rect">
            <a:avLst/>
          </a:prstGeom>
        </p:spPr>
        <p:txBody>
          <a:bodyPr wrap="square">
            <a:spAutoFit/>
          </a:bodyPr>
          <a:lstStyle/>
          <a:p>
            <a:r>
              <a:rPr lang="en-US" b="1" dirty="0">
                <a:solidFill>
                  <a:srgbClr val="FF0000"/>
                </a:solidFill>
              </a:rPr>
              <a:t>Goal and motivation</a:t>
            </a:r>
            <a:endParaRPr lang="ro-RO" dirty="0"/>
          </a:p>
        </p:txBody>
      </p:sp>
      <p:sp>
        <p:nvSpPr>
          <p:cNvPr id="6" name="TextBox 5"/>
          <p:cNvSpPr txBox="1"/>
          <p:nvPr/>
        </p:nvSpPr>
        <p:spPr>
          <a:xfrm>
            <a:off x="533400" y="1371600"/>
            <a:ext cx="8153400" cy="3139321"/>
          </a:xfrm>
          <a:prstGeom prst="rect">
            <a:avLst/>
          </a:prstGeom>
          <a:noFill/>
        </p:spPr>
        <p:txBody>
          <a:bodyPr wrap="square" rtlCol="0">
            <a:spAutoFit/>
          </a:bodyPr>
          <a:lstStyle/>
          <a:p>
            <a:r>
              <a:rPr lang="en-US" dirty="0"/>
              <a:t>	Without using a high tech database software solution(Oracle </a:t>
            </a:r>
            <a:r>
              <a:rPr lang="en-US" dirty="0" err="1"/>
              <a:t>Exadata</a:t>
            </a:r>
            <a:r>
              <a:rPr lang="en-US" dirty="0"/>
              <a:t> for example), with the amount of data of today is quite hard to obtain an acceptable result from performance point of view for our “hardest” query execution. </a:t>
            </a:r>
          </a:p>
          <a:p>
            <a:endParaRPr lang="en-US" dirty="0"/>
          </a:p>
          <a:p>
            <a:r>
              <a:rPr lang="en-US" dirty="0"/>
              <a:t>	The main goal here is to get the best result from time and resources point of view, for specific database queries execution, taking in consideration the limitation we may encounter.</a:t>
            </a:r>
          </a:p>
          <a:p>
            <a:endParaRPr lang="en-US" dirty="0"/>
          </a:p>
          <a:p>
            <a:r>
              <a:rPr lang="en-US" dirty="0"/>
              <a:t>To achieve this, we are going to simulate real life situations and different scenarios on:</a:t>
            </a:r>
          </a:p>
          <a:p>
            <a:pPr marL="285750" indent="-285750">
              <a:buFont typeface="Arial" panose="020B0604020202020204" pitchFamily="34" charset="0"/>
              <a:buChar char="•"/>
            </a:pPr>
            <a:r>
              <a:rPr lang="en-US" dirty="0"/>
              <a:t>Oracle database 12.2; </a:t>
            </a:r>
          </a:p>
        </p:txBody>
      </p:sp>
      <p:sp>
        <p:nvSpPr>
          <p:cNvPr id="7" name="Rectangle 6"/>
          <p:cNvSpPr/>
          <p:nvPr/>
        </p:nvSpPr>
        <p:spPr>
          <a:xfrm>
            <a:off x="609600" y="2413338"/>
            <a:ext cx="8077200" cy="369332"/>
          </a:xfrm>
          <a:prstGeom prst="rect">
            <a:avLst/>
          </a:prstGeom>
        </p:spPr>
        <p:txBody>
          <a:bodyPr wrap="square">
            <a:spAutoFit/>
          </a:bodyPr>
          <a:lstStyle/>
          <a:p>
            <a:r>
              <a:rPr lang="en-US" dirty="0"/>
              <a:t> </a:t>
            </a:r>
          </a:p>
        </p:txBody>
      </p:sp>
    </p:spTree>
    <p:extLst>
      <p:ext uri="{BB962C8B-B14F-4D97-AF65-F5344CB8AC3E}">
        <p14:creationId xmlns:p14="http://schemas.microsoft.com/office/powerpoint/2010/main" val="89453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5690"/>
            <a:ext cx="8534400" cy="400110"/>
          </a:xfrm>
          <a:prstGeom prst="rect">
            <a:avLst/>
          </a:prstGeom>
          <a:noFill/>
        </p:spPr>
        <p:txBody>
          <a:bodyPr wrap="square" rtlCol="0">
            <a:spAutoFit/>
          </a:bodyPr>
          <a:lstStyle/>
          <a:p>
            <a:r>
              <a:rPr lang="en-US" sz="2000" b="1" dirty="0">
                <a:solidFill>
                  <a:srgbClr val="FF0000"/>
                </a:solidFill>
              </a:rPr>
              <a:t>Additional implementations</a:t>
            </a:r>
            <a:endParaRPr lang="ro-RO" dirty="0"/>
          </a:p>
        </p:txBody>
      </p:sp>
      <p:sp>
        <p:nvSpPr>
          <p:cNvPr id="5" name="Rectangle 1"/>
          <p:cNvSpPr>
            <a:spLocks noChangeArrowheads="1"/>
          </p:cNvSpPr>
          <p:nvPr/>
        </p:nvSpPr>
        <p:spPr bwMode="auto">
          <a:xfrm>
            <a:off x="228599" y="876066"/>
            <a:ext cx="84938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ro-RO" b="1" i="1" u="none" strike="noStrike" cap="none" normalizeH="0" baseline="0" dirty="0">
                <a:ln>
                  <a:noFill/>
                </a:ln>
                <a:solidFill>
                  <a:schemeClr val="tx1"/>
                </a:solidFill>
                <a:effectLst/>
                <a:ea typeface="Calibri" pitchFamily="34" charset="0"/>
                <a:cs typeface="Times New Roman" pitchFamily="18" charset="0"/>
              </a:rPr>
              <a:t>Automatic</a:t>
            </a:r>
            <a:r>
              <a:rPr kumimoji="0" lang="en-US" altLang="ro-RO" b="1" i="1" u="none" strike="noStrike" cap="none" normalizeH="0" dirty="0">
                <a:ln>
                  <a:noFill/>
                </a:ln>
                <a:solidFill>
                  <a:schemeClr val="tx1"/>
                </a:solidFill>
                <a:effectLst/>
                <a:ea typeface="Calibri" pitchFamily="34" charset="0"/>
                <a:cs typeface="Times New Roman" pitchFamily="18" charset="0"/>
              </a:rPr>
              <a:t> deploy</a:t>
            </a:r>
          </a:p>
          <a:p>
            <a:pPr marR="0" lvl="0" algn="l" defTabSz="914400" rtl="0" eaLnBrk="1" fontAlgn="base" latinLnBrk="0" hangingPunct="1">
              <a:lnSpc>
                <a:spcPct val="100000"/>
              </a:lnSpc>
              <a:spcBef>
                <a:spcPct val="0"/>
              </a:spcBef>
              <a:spcAft>
                <a:spcPct val="0"/>
              </a:spcAft>
              <a:buClrTx/>
              <a:buSzTx/>
              <a:tabLst/>
            </a:pPr>
            <a:endParaRPr kumimoji="0" lang="en-US" altLang="ro-RO" b="1" i="1" u="none" strike="noStrike" cap="none" normalizeH="0" dirty="0">
              <a:ln>
                <a:noFill/>
              </a:ln>
              <a:solidFill>
                <a:schemeClr val="tx1"/>
              </a:solidFill>
              <a:effectLst/>
              <a:ea typeface="Calibri" pitchFamily="34" charset="0"/>
              <a:cs typeface="Times New Roman" pitchFamily="18" charset="0"/>
            </a:endParaRPr>
          </a:p>
          <a:p>
            <a:pPr marR="0" lvl="0" algn="l" defTabSz="914400" rtl="0" eaLnBrk="1" fontAlgn="base" latinLnBrk="0" hangingPunct="1">
              <a:lnSpc>
                <a:spcPct val="100000"/>
              </a:lnSpc>
              <a:spcBef>
                <a:spcPct val="0"/>
              </a:spcBef>
              <a:spcAft>
                <a:spcPct val="0"/>
              </a:spcAft>
              <a:buClrTx/>
              <a:buSzTx/>
              <a:tabLst/>
            </a:pPr>
            <a:r>
              <a:rPr lang="en-US" altLang="ro-RO" b="1" i="1" dirty="0">
                <a:ea typeface="Calibri" pitchFamily="34" charset="0"/>
                <a:cs typeface="Times New Roman" pitchFamily="18" charset="0"/>
              </a:rPr>
              <a:t>	</a:t>
            </a:r>
            <a:r>
              <a:rPr lang="en-US" altLang="ro-RO" baseline="0" dirty="0">
                <a:ea typeface="Calibri" pitchFamily="34" charset="0"/>
                <a:cs typeface="Times New Roman" pitchFamily="18" charset="0"/>
              </a:rPr>
              <a:t>Everything</a:t>
            </a:r>
            <a:r>
              <a:rPr lang="en-US" altLang="ro-RO" dirty="0">
                <a:ea typeface="Calibri" pitchFamily="34" charset="0"/>
                <a:cs typeface="Times New Roman" pitchFamily="18" charset="0"/>
              </a:rPr>
              <a:t> is created automatically, by running a bat file (deployDb.bat).  First step of deploy is to create a separate tablespace and afterwards the users and because of this, there is a dependency of a privileged user: </a:t>
            </a:r>
            <a:r>
              <a:rPr lang="en-US" altLang="ro-RO" b="1" dirty="0">
                <a:ea typeface="Calibri" pitchFamily="34" charset="0"/>
                <a:cs typeface="Times New Roman" pitchFamily="18" charset="0"/>
              </a:rPr>
              <a:t>password for sys user must exist in orapwd file.</a:t>
            </a:r>
          </a:p>
          <a:p>
            <a:pPr marR="0" lvl="0" algn="l" defTabSz="914400" rtl="0" eaLnBrk="1" fontAlgn="base" latinLnBrk="0" hangingPunct="1">
              <a:lnSpc>
                <a:spcPct val="100000"/>
              </a:lnSpc>
              <a:spcBef>
                <a:spcPct val="0"/>
              </a:spcBef>
              <a:spcAft>
                <a:spcPct val="0"/>
              </a:spcAft>
              <a:buClrTx/>
              <a:buSzTx/>
              <a:tabLst/>
            </a:pPr>
            <a:endParaRPr lang="en-US" altLang="ro-RO" b="1" dirty="0">
              <a:ea typeface="Calibri" pitchFamily="34" charset="0"/>
              <a:cs typeface="Times New Roman" pitchFamily="18" charset="0"/>
            </a:endParaRPr>
          </a:p>
          <a:p>
            <a:pPr marR="0" lvl="0" algn="l" defTabSz="914400" rtl="0" eaLnBrk="1" fontAlgn="base" latinLnBrk="0" hangingPunct="1">
              <a:lnSpc>
                <a:spcPct val="100000"/>
              </a:lnSpc>
              <a:spcBef>
                <a:spcPct val="0"/>
              </a:spcBef>
              <a:spcAft>
                <a:spcPct val="0"/>
              </a:spcAft>
              <a:buClrTx/>
              <a:buSzTx/>
              <a:tabLst/>
            </a:pPr>
            <a:endParaRPr lang="en-US" altLang="ro-RO" b="1" dirty="0">
              <a:ea typeface="Calibri" pitchFamily="34" charset="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en-US" altLang="ro-RO" b="1" i="1" dirty="0">
                <a:ea typeface="Calibri" pitchFamily="34" charset="0"/>
                <a:cs typeface="Times New Roman" pitchFamily="18" charset="0"/>
              </a:rPr>
              <a:t>Automatic data generation</a:t>
            </a:r>
          </a:p>
          <a:p>
            <a:pPr marR="0" lvl="0" algn="l" defTabSz="914400" rtl="0" eaLnBrk="1" fontAlgn="base" latinLnBrk="0" hangingPunct="1">
              <a:lnSpc>
                <a:spcPct val="100000"/>
              </a:lnSpc>
              <a:spcBef>
                <a:spcPct val="0"/>
              </a:spcBef>
              <a:spcAft>
                <a:spcPct val="0"/>
              </a:spcAft>
              <a:buClrTx/>
              <a:buSzTx/>
              <a:tabLst/>
            </a:pPr>
            <a:endParaRPr lang="en-US" altLang="ro-RO" b="1" dirty="0">
              <a:ea typeface="Calibri" pitchFamily="34" charset="0"/>
              <a:cs typeface="Times New Roman" pitchFamily="18" charset="0"/>
            </a:endParaRPr>
          </a:p>
          <a:p>
            <a:pPr marR="0" lvl="0" algn="l" defTabSz="914400" rtl="0" eaLnBrk="1" fontAlgn="base" latinLnBrk="0" hangingPunct="1">
              <a:lnSpc>
                <a:spcPct val="100000"/>
              </a:lnSpc>
              <a:spcBef>
                <a:spcPct val="0"/>
              </a:spcBef>
              <a:spcAft>
                <a:spcPct val="0"/>
              </a:spcAft>
              <a:buClrTx/>
              <a:buSzTx/>
              <a:tabLst/>
            </a:pPr>
            <a:r>
              <a:rPr lang="en-US" altLang="ro-RO" dirty="0">
                <a:ea typeface="Calibri" pitchFamily="34" charset="0"/>
                <a:cs typeface="Times New Roman" pitchFamily="18" charset="0"/>
              </a:rPr>
              <a:t> 	This is done with SQL*Loader and with two packages created under SABDADM schema. Everything is done in one step, by running a bat file (loadData.bat).</a:t>
            </a:r>
          </a:p>
          <a:p>
            <a:pPr marR="0" lvl="0" algn="l" defTabSz="914400" rtl="0" eaLnBrk="1" fontAlgn="base" latinLnBrk="0" hangingPunct="1">
              <a:lnSpc>
                <a:spcPct val="100000"/>
              </a:lnSpc>
              <a:spcBef>
                <a:spcPct val="0"/>
              </a:spcBef>
              <a:spcAft>
                <a:spcPct val="0"/>
              </a:spcAft>
              <a:buClrTx/>
              <a:buSzTx/>
              <a:tabLst/>
            </a:pPr>
            <a:endParaRPr lang="en-US" altLang="ro-RO" dirty="0">
              <a:cs typeface="Arial" pitchFamily="34" charset="0"/>
            </a:endParaRPr>
          </a:p>
          <a:p>
            <a:pPr marR="0" lvl="0" algn="l" defTabSz="914400" rtl="0" eaLnBrk="1" fontAlgn="base" latinLnBrk="0" hangingPunct="1">
              <a:lnSpc>
                <a:spcPct val="100000"/>
              </a:lnSpc>
              <a:spcBef>
                <a:spcPct val="0"/>
              </a:spcBef>
              <a:spcAft>
                <a:spcPct val="0"/>
              </a:spcAft>
              <a:buClrTx/>
              <a:buSzTx/>
              <a:tabLst/>
            </a:pPr>
            <a:endParaRPr lang="en-US" altLang="ro-RO" dirty="0">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en-US" altLang="ro-RO" b="1" i="1" u="none" strike="noStrike" cap="none" normalizeH="0" baseline="0" dirty="0">
                <a:ln>
                  <a:noFill/>
                </a:ln>
                <a:solidFill>
                  <a:schemeClr val="tx1"/>
                </a:solidFill>
                <a:effectLst/>
                <a:cs typeface="Arial" pitchFamily="34" charset="0"/>
              </a:rPr>
              <a:t>Automatic test</a:t>
            </a:r>
            <a:r>
              <a:rPr kumimoji="0" lang="en-US" altLang="ro-RO" b="1" i="1" u="none" strike="noStrike" cap="none" normalizeH="0" dirty="0">
                <a:ln>
                  <a:noFill/>
                </a:ln>
                <a:solidFill>
                  <a:schemeClr val="tx1"/>
                </a:solidFill>
                <a:effectLst/>
                <a:cs typeface="Arial" pitchFamily="34" charset="0"/>
              </a:rPr>
              <a:t> executions</a:t>
            </a:r>
            <a:endParaRPr kumimoji="0" lang="en-US" altLang="ro-RO" b="1" i="1" u="none" strike="noStrike" cap="none" normalizeH="0" baseline="0" dirty="0">
              <a:ln>
                <a:noFill/>
              </a:ln>
              <a:solidFill>
                <a:schemeClr val="tx1"/>
              </a:solidFill>
              <a:effectLst/>
              <a:cs typeface="Arial" pitchFamily="34"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endParaRPr kumimoji="0" lang="en-US" altLang="ro-RO" b="1" i="1" u="none" strike="noStrike" cap="none" normalizeH="0" baseline="0" dirty="0">
              <a:ln>
                <a:noFill/>
              </a:ln>
              <a:solidFill>
                <a:schemeClr val="tx1"/>
              </a:solidFill>
              <a:effectLst/>
              <a:cs typeface="Arial" pitchFamily="34" charset="0"/>
            </a:endParaRPr>
          </a:p>
          <a:p>
            <a:pPr marR="0" lvl="0" algn="l" defTabSz="914400" rtl="0" eaLnBrk="1" fontAlgn="base" latinLnBrk="0" hangingPunct="1">
              <a:lnSpc>
                <a:spcPct val="100000"/>
              </a:lnSpc>
              <a:spcBef>
                <a:spcPct val="0"/>
              </a:spcBef>
              <a:spcAft>
                <a:spcPct val="0"/>
              </a:spcAft>
              <a:buClrTx/>
              <a:buSzTx/>
              <a:tabLst/>
            </a:pPr>
            <a:r>
              <a:rPr lang="en-US" altLang="ro-RO" dirty="0">
                <a:cs typeface="Arial" pitchFamily="34" charset="0"/>
              </a:rPr>
              <a:t>	All tests presented can be re-executed again after deploy and data load, by running bat files (test1.bat, test2.bat, test3.bat, test4.bat).</a:t>
            </a:r>
          </a:p>
          <a:p>
            <a:pPr marR="0" lvl="0" algn="l" defTabSz="914400" rtl="0" eaLnBrk="1" fontAlgn="base" latinLnBrk="0" hangingPunct="1">
              <a:lnSpc>
                <a:spcPct val="100000"/>
              </a:lnSpc>
              <a:spcBef>
                <a:spcPct val="0"/>
              </a:spcBef>
              <a:spcAft>
                <a:spcPct val="0"/>
              </a:spcAft>
              <a:buClrTx/>
              <a:buSzTx/>
              <a:tabLst/>
            </a:pPr>
            <a:endParaRPr kumimoji="0" lang="ro-RO" altLang="ro-RO"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95702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85690"/>
            <a:ext cx="8534400" cy="400110"/>
          </a:xfrm>
          <a:prstGeom prst="rect">
            <a:avLst/>
          </a:prstGeom>
          <a:noFill/>
        </p:spPr>
        <p:txBody>
          <a:bodyPr wrap="square" rtlCol="0">
            <a:spAutoFit/>
          </a:bodyPr>
          <a:lstStyle/>
          <a:p>
            <a:r>
              <a:rPr lang="en-US" sz="2000" b="1" dirty="0">
                <a:solidFill>
                  <a:srgbClr val="FF0000"/>
                </a:solidFill>
              </a:rPr>
              <a:t>Conclusions</a:t>
            </a:r>
            <a:endParaRPr lang="ro-RO" dirty="0"/>
          </a:p>
        </p:txBody>
      </p:sp>
      <p:sp>
        <p:nvSpPr>
          <p:cNvPr id="6" name="Rectangle 1"/>
          <p:cNvSpPr>
            <a:spLocks noChangeArrowheads="1"/>
          </p:cNvSpPr>
          <p:nvPr/>
        </p:nvSpPr>
        <p:spPr bwMode="auto">
          <a:xfrm>
            <a:off x="381000" y="1099993"/>
            <a:ext cx="849387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en-US" altLang="ro-RO" dirty="0">
                <a:cs typeface="Times New Roman" pitchFamily="18" charset="0"/>
              </a:rPr>
              <a:t>Keep it simple. Don’t do rocket science unless needed;</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endParaRPr lang="en-US" altLang="ro-RO" dirty="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en-US" altLang="ro-RO" dirty="0">
                <a:cs typeface="Times New Roman" pitchFamily="18" charset="0"/>
              </a:rPr>
              <a:t>If you can do it in SQL, do it in SQL.</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endParaRPr lang="en-US" altLang="ro-RO" dirty="0">
              <a:cs typeface="Times New Roman" pitchFamily="18" charset="0"/>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en-US" altLang="ro-RO" dirty="0">
                <a:cs typeface="Times New Roman" pitchFamily="18" charset="0"/>
              </a:rPr>
              <a:t>There is no “</a:t>
            </a:r>
            <a:r>
              <a:rPr lang="en-US" altLang="ro-RO" i="1" dirty="0">
                <a:cs typeface="Times New Roman" pitchFamily="18" charset="0"/>
              </a:rPr>
              <a:t>the right way to do it</a:t>
            </a:r>
            <a:r>
              <a:rPr lang="en-US" altLang="ro-RO" dirty="0">
                <a:cs typeface="Times New Roman" pitchFamily="18" charset="0"/>
              </a:rPr>
              <a:t>”, but there is “</a:t>
            </a:r>
            <a:r>
              <a:rPr lang="en-US" altLang="ro-RO" i="1" dirty="0">
                <a:cs typeface="Times New Roman" pitchFamily="18" charset="0"/>
              </a:rPr>
              <a:t>the right way to do it in a specific situation</a:t>
            </a:r>
            <a:r>
              <a:rPr lang="en-US" altLang="ro-RO" dirty="0">
                <a:cs typeface="Times New Roman" pitchFamily="18" charset="0"/>
              </a:rPr>
              <a:t>”. </a:t>
            </a:r>
            <a:endParaRPr kumimoji="0" lang="ro-RO" altLang="ro-RO"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18555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3581400" cy="400110"/>
          </a:xfrm>
          <a:prstGeom prst="rect">
            <a:avLst/>
          </a:prstGeom>
        </p:spPr>
        <p:txBody>
          <a:bodyPr wrap="square">
            <a:spAutoFit/>
          </a:bodyPr>
          <a:lstStyle/>
          <a:p>
            <a:r>
              <a:rPr lang="en-US" sz="2000" b="1" dirty="0">
                <a:solidFill>
                  <a:srgbClr val="FF0000"/>
                </a:solidFill>
              </a:rPr>
              <a:t>Articles</a:t>
            </a:r>
            <a:endParaRPr lang="ro-RO" dirty="0"/>
          </a:p>
        </p:txBody>
      </p:sp>
      <p:sp>
        <p:nvSpPr>
          <p:cNvPr id="5" name="TextBox 4"/>
          <p:cNvSpPr txBox="1"/>
          <p:nvPr/>
        </p:nvSpPr>
        <p:spPr>
          <a:xfrm>
            <a:off x="381000" y="1058809"/>
            <a:ext cx="8153400" cy="4524315"/>
          </a:xfrm>
          <a:prstGeom prst="rect">
            <a:avLst/>
          </a:prstGeom>
          <a:noFill/>
        </p:spPr>
        <p:txBody>
          <a:bodyPr wrap="square" rtlCol="0">
            <a:spAutoFit/>
          </a:bodyPr>
          <a:lstStyle/>
          <a:p>
            <a:r>
              <a:rPr lang="en-US" dirty="0"/>
              <a:t>Data processing</a:t>
            </a:r>
          </a:p>
          <a:p>
            <a:pPr marL="285750" indent="-285750">
              <a:buFont typeface="Arial" panose="020B0604020202020204" pitchFamily="34" charset="0"/>
              <a:buChar char="•"/>
            </a:pPr>
            <a:r>
              <a:rPr lang="en-US" dirty="0">
                <a:hlinkClick r:id="rId2"/>
              </a:rPr>
              <a:t>Bulk processing</a:t>
            </a:r>
            <a:endParaRPr lang="en-US" dirty="0"/>
          </a:p>
          <a:p>
            <a:pPr marL="285750" indent="-285750">
              <a:buFont typeface="Arial" panose="020B0604020202020204" pitchFamily="34" charset="0"/>
              <a:buChar char="•"/>
            </a:pPr>
            <a:r>
              <a:rPr lang="en-US" dirty="0">
                <a:hlinkClick r:id="rId3"/>
              </a:rPr>
              <a:t>Explicit vs Implicit Cursors</a:t>
            </a:r>
            <a:r>
              <a:rPr lang="en-US" dirty="0"/>
              <a:t> </a:t>
            </a:r>
          </a:p>
          <a:p>
            <a:endParaRPr lang="en-US" dirty="0"/>
          </a:p>
          <a:p>
            <a:r>
              <a:rPr lang="en-US" dirty="0"/>
              <a:t>Table functions</a:t>
            </a:r>
          </a:p>
          <a:p>
            <a:pPr marL="285750" indent="-285750">
              <a:buFont typeface="Arial" panose="020B0604020202020204" pitchFamily="34" charset="0"/>
              <a:buChar char="•"/>
            </a:pPr>
            <a:r>
              <a:rPr lang="en-US" dirty="0">
                <a:hlinkClick r:id="rId4"/>
              </a:rPr>
              <a:t>Oracle pipelined table functions</a:t>
            </a:r>
            <a:endParaRPr lang="en-US" dirty="0"/>
          </a:p>
          <a:p>
            <a:pPr marL="285750" indent="-285750">
              <a:buFont typeface="Arial" panose="020B0604020202020204" pitchFamily="34" charset="0"/>
              <a:buChar char="•"/>
            </a:pPr>
            <a:r>
              <a:rPr lang="en-US" dirty="0" smtClean="0">
                <a:hlinkClick r:id="rId5"/>
              </a:rPr>
              <a:t>Table </a:t>
            </a:r>
            <a:r>
              <a:rPr lang="en-US" dirty="0">
                <a:hlinkClick r:id="rId5"/>
              </a:rPr>
              <a:t>functions</a:t>
            </a:r>
            <a:endParaRPr lang="en-US" dirty="0"/>
          </a:p>
          <a:p>
            <a:endParaRPr lang="en-US" dirty="0"/>
          </a:p>
          <a:p>
            <a:r>
              <a:rPr lang="en-US" dirty="0"/>
              <a:t>Partitioning</a:t>
            </a:r>
          </a:p>
          <a:p>
            <a:pPr marL="285750" indent="-285750">
              <a:buFont typeface="Arial" panose="020B0604020202020204" pitchFamily="34" charset="0"/>
              <a:buChar char="•"/>
            </a:pPr>
            <a:r>
              <a:rPr lang="en-US" dirty="0">
                <a:hlinkClick r:id="rId6"/>
              </a:rPr>
              <a:t>Horizontal partitioning</a:t>
            </a:r>
            <a:endParaRPr lang="en-US" dirty="0"/>
          </a:p>
          <a:p>
            <a:pPr marL="285750" indent="-285750">
              <a:buFont typeface="Arial" panose="020B0604020202020204" pitchFamily="34" charset="0"/>
              <a:buChar char="•"/>
            </a:pPr>
            <a:r>
              <a:rPr lang="ro-RO" dirty="0">
                <a:hlinkClick r:id="rId7"/>
              </a:rPr>
              <a:t>Vertical partitioning in raw data</a:t>
            </a:r>
            <a:endParaRPr lang="ro-RO" dirty="0"/>
          </a:p>
          <a:p>
            <a:endParaRPr lang="en-US" dirty="0"/>
          </a:p>
          <a:p>
            <a:r>
              <a:rPr lang="en-US" dirty="0"/>
              <a:t>Materialized views</a:t>
            </a:r>
          </a:p>
          <a:p>
            <a:pPr marL="285750" indent="-285750">
              <a:buFont typeface="Arial" panose="020B0604020202020204" pitchFamily="34" charset="0"/>
              <a:buChar char="•"/>
            </a:pPr>
            <a:r>
              <a:rPr lang="en-US" dirty="0">
                <a:hlinkClick r:id="rId8"/>
              </a:rPr>
              <a:t>Oracle materialized views</a:t>
            </a:r>
            <a:endParaRPr lang="en-US" dirty="0"/>
          </a:p>
          <a:p>
            <a:pPr marL="285750" indent="-285750">
              <a:buFont typeface="Arial" panose="020B0604020202020204" pitchFamily="34" charset="0"/>
              <a:buChar char="•"/>
            </a:pPr>
            <a:r>
              <a:rPr lang="ro-RO" dirty="0">
                <a:hlinkClick r:id="rId9"/>
              </a:rPr>
              <a:t>Query rewrite</a:t>
            </a:r>
            <a:endParaRPr lang="ro-RO" dirty="0"/>
          </a:p>
          <a:p>
            <a:endParaRPr lang="en-US" dirty="0"/>
          </a:p>
        </p:txBody>
      </p:sp>
    </p:spTree>
    <p:extLst>
      <p:ext uri="{BB962C8B-B14F-4D97-AF65-F5344CB8AC3E}">
        <p14:creationId xmlns:p14="http://schemas.microsoft.com/office/powerpoint/2010/main" val="75505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19201"/>
            <a:ext cx="4191000" cy="369332"/>
          </a:xfrm>
          <a:prstGeom prst="rect">
            <a:avLst/>
          </a:prstGeom>
          <a:noFill/>
        </p:spPr>
        <p:txBody>
          <a:bodyPr wrap="square" rtlCol="0">
            <a:spAutoFit/>
          </a:bodyPr>
          <a:lstStyle/>
          <a:p>
            <a:r>
              <a:rPr lang="en-US" dirty="0"/>
              <a:t>Oracle database 12.2 configuration used:</a:t>
            </a:r>
          </a:p>
        </p:txBody>
      </p:sp>
      <p:graphicFrame>
        <p:nvGraphicFramePr>
          <p:cNvPr id="5" name="Table 4"/>
          <p:cNvGraphicFramePr>
            <a:graphicFrameLocks noGrp="1"/>
          </p:cNvGraphicFramePr>
          <p:nvPr>
            <p:extLst>
              <p:ext uri="{D42A27DB-BD31-4B8C-83A1-F6EECF244321}">
                <p14:modId xmlns:p14="http://schemas.microsoft.com/office/powerpoint/2010/main" val="1549506383"/>
              </p:ext>
            </p:extLst>
          </p:nvPr>
        </p:nvGraphicFramePr>
        <p:xfrm>
          <a:off x="914400" y="1752600"/>
          <a:ext cx="4038600" cy="1205865"/>
        </p:xfrm>
        <a:graphic>
          <a:graphicData uri="http://schemas.openxmlformats.org/drawingml/2006/table">
            <a:tbl>
              <a:tblPr>
                <a:tableStyleId>{5C22544A-7EE6-4342-B048-85BDC9FD1C3A}</a:tableStyleId>
              </a:tblPr>
              <a:tblGrid>
                <a:gridCol w="2006620">
                  <a:extLst>
                    <a:ext uri="{9D8B030D-6E8A-4147-A177-3AD203B41FA5}">
                      <a16:colId xmlns:a16="http://schemas.microsoft.com/office/drawing/2014/main" xmlns="" val="20000"/>
                    </a:ext>
                  </a:extLst>
                </a:gridCol>
                <a:gridCol w="1585008">
                  <a:extLst>
                    <a:ext uri="{9D8B030D-6E8A-4147-A177-3AD203B41FA5}">
                      <a16:colId xmlns:a16="http://schemas.microsoft.com/office/drawing/2014/main" xmlns="" val="20001"/>
                    </a:ext>
                  </a:extLst>
                </a:gridCol>
                <a:gridCol w="446972">
                  <a:extLst>
                    <a:ext uri="{9D8B030D-6E8A-4147-A177-3AD203B41FA5}">
                      <a16:colId xmlns:a16="http://schemas.microsoft.com/office/drawing/2014/main" xmlns="" val="20002"/>
                    </a:ext>
                  </a:extLst>
                </a:gridCol>
              </a:tblGrid>
              <a:tr h="189115">
                <a:tc>
                  <a:txBody>
                    <a:bodyPr/>
                    <a:lstStyle/>
                    <a:p>
                      <a:pPr algn="ctr" fontAlgn="ctr"/>
                      <a:r>
                        <a:rPr lang="ro-RO" sz="1100" u="none" strike="noStrike" dirty="0">
                          <a:effectLst/>
                        </a:rPr>
                        <a:t>CPU</a:t>
                      </a:r>
                      <a:endParaRPr lang="ro-RO" sz="1100" b="0" i="0" u="none" strike="noStrike" dirty="0">
                        <a:solidFill>
                          <a:srgbClr val="000000"/>
                        </a:solidFill>
                        <a:effectLst/>
                        <a:latin typeface="Calibri"/>
                      </a:endParaRPr>
                    </a:p>
                  </a:txBody>
                  <a:tcPr marL="9525" marR="9525" marT="9525" marB="0" anchor="ctr"/>
                </a:tc>
                <a:tc>
                  <a:txBody>
                    <a:bodyPr/>
                    <a:lstStyle/>
                    <a:p>
                      <a:pPr algn="l" fontAlgn="b"/>
                      <a:r>
                        <a:rPr lang="ro-RO" sz="1100" u="none" strike="noStrike">
                          <a:effectLst/>
                        </a:rPr>
                        <a:t>cpu_count</a:t>
                      </a:r>
                      <a:endParaRPr lang="ro-RO" sz="1100" b="0" i="0" u="none" strike="noStrike">
                        <a:solidFill>
                          <a:srgbClr val="000000"/>
                        </a:solidFill>
                        <a:effectLst/>
                        <a:latin typeface="Calibri"/>
                      </a:endParaRPr>
                    </a:p>
                  </a:txBody>
                  <a:tcPr marL="9525" marR="9525" marT="9525" marB="0" anchor="b"/>
                </a:tc>
                <a:tc>
                  <a:txBody>
                    <a:bodyPr/>
                    <a:lstStyle/>
                    <a:p>
                      <a:pPr algn="ctr" fontAlgn="ctr"/>
                      <a:r>
                        <a:rPr lang="ro-RO" sz="1100" u="none" strike="noStrike">
                          <a:effectLst/>
                        </a:rPr>
                        <a:t>8</a:t>
                      </a:r>
                      <a:endParaRPr lang="ro-RO" sz="11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xmlns="" val="10000"/>
                  </a:ext>
                </a:extLst>
              </a:tr>
              <a:tr h="203350">
                <a:tc rowSpan="2">
                  <a:txBody>
                    <a:bodyPr/>
                    <a:lstStyle/>
                    <a:p>
                      <a:pPr algn="ctr" fontAlgn="ctr"/>
                      <a:r>
                        <a:rPr lang="ro-RO" sz="1100" u="none" strike="noStrike" dirty="0">
                          <a:effectLst/>
                        </a:rPr>
                        <a:t>MEMORY</a:t>
                      </a:r>
                      <a:endParaRPr lang="ro-RO" sz="1100" b="0" i="0" u="none" strike="noStrike" dirty="0">
                        <a:solidFill>
                          <a:srgbClr val="000000"/>
                        </a:solidFill>
                        <a:effectLst/>
                        <a:latin typeface="Calibri"/>
                      </a:endParaRPr>
                    </a:p>
                  </a:txBody>
                  <a:tcPr marL="9525" marR="9525" marT="9525" marB="0" anchor="ctr"/>
                </a:tc>
                <a:tc>
                  <a:txBody>
                    <a:bodyPr/>
                    <a:lstStyle/>
                    <a:p>
                      <a:pPr algn="l" fontAlgn="b"/>
                      <a:r>
                        <a:rPr lang="ro-RO" sz="1100" u="none" strike="noStrike">
                          <a:effectLst/>
                        </a:rPr>
                        <a:t>sga_target</a:t>
                      </a:r>
                      <a:endParaRPr lang="ro-RO" sz="1100" b="0" i="0" u="none" strike="noStrike">
                        <a:solidFill>
                          <a:srgbClr val="000000"/>
                        </a:solidFill>
                        <a:effectLst/>
                        <a:latin typeface="Calibri"/>
                      </a:endParaRPr>
                    </a:p>
                  </a:txBody>
                  <a:tcPr marL="9525" marR="9525" marT="9525" marB="0" anchor="b"/>
                </a:tc>
                <a:tc>
                  <a:txBody>
                    <a:bodyPr/>
                    <a:lstStyle/>
                    <a:p>
                      <a:pPr algn="ctr" fontAlgn="b"/>
                      <a:r>
                        <a:rPr lang="ro-RO" sz="1100" u="none" strike="noStrike">
                          <a:effectLst/>
                        </a:rPr>
                        <a:t>2432M</a:t>
                      </a:r>
                      <a:endParaRPr lang="ro-RO"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203350">
                <a:tc vMerge="1">
                  <a:txBody>
                    <a:bodyPr/>
                    <a:lstStyle/>
                    <a:p>
                      <a:endParaRPr lang="ro-RO"/>
                    </a:p>
                  </a:txBody>
                  <a:tcPr/>
                </a:tc>
                <a:tc>
                  <a:txBody>
                    <a:bodyPr/>
                    <a:lstStyle/>
                    <a:p>
                      <a:pPr algn="l" fontAlgn="b"/>
                      <a:r>
                        <a:rPr lang="ro-RO" sz="1100" u="none" strike="noStrike">
                          <a:effectLst/>
                        </a:rPr>
                        <a:t>pga_aggregate_target</a:t>
                      </a:r>
                      <a:endParaRPr lang="ro-RO" sz="1100" b="0" i="0" u="none" strike="noStrike">
                        <a:solidFill>
                          <a:srgbClr val="000000"/>
                        </a:solidFill>
                        <a:effectLst/>
                        <a:latin typeface="Calibri"/>
                      </a:endParaRPr>
                    </a:p>
                  </a:txBody>
                  <a:tcPr marL="9525" marR="9525" marT="9525" marB="0" anchor="b"/>
                </a:tc>
                <a:tc>
                  <a:txBody>
                    <a:bodyPr/>
                    <a:lstStyle/>
                    <a:p>
                      <a:pPr algn="ctr" fontAlgn="b"/>
                      <a:r>
                        <a:rPr lang="ro-RO" sz="1100" u="none" strike="noStrike">
                          <a:effectLst/>
                        </a:rPr>
                        <a:t>807M</a:t>
                      </a:r>
                      <a:endParaRPr lang="ro-RO"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2"/>
                  </a:ext>
                </a:extLst>
              </a:tr>
              <a:tr h="203350">
                <a:tc rowSpan="3">
                  <a:txBody>
                    <a:bodyPr/>
                    <a:lstStyle/>
                    <a:p>
                      <a:pPr algn="l" fontAlgn="ctr"/>
                      <a:r>
                        <a:rPr lang="ro-RO" sz="1100" u="none" strike="noStrike">
                          <a:effectLst/>
                        </a:rPr>
                        <a:t>Parameters that influence JOINs</a:t>
                      </a:r>
                      <a:endParaRPr lang="ro-RO" sz="1100" b="0" i="0" u="none" strike="noStrike">
                        <a:solidFill>
                          <a:srgbClr val="000000"/>
                        </a:solidFill>
                        <a:effectLst/>
                        <a:latin typeface="Calibri"/>
                      </a:endParaRPr>
                    </a:p>
                  </a:txBody>
                  <a:tcPr marL="9525" marR="9525" marT="9525" marB="0" anchor="ctr"/>
                </a:tc>
                <a:tc>
                  <a:txBody>
                    <a:bodyPr/>
                    <a:lstStyle/>
                    <a:p>
                      <a:pPr algn="l" fontAlgn="b"/>
                      <a:r>
                        <a:rPr lang="ro-RO" sz="1100" u="none" strike="noStrike" dirty="0">
                          <a:effectLst/>
                        </a:rPr>
                        <a:t>hash_area_size</a:t>
                      </a:r>
                      <a:endParaRPr lang="ro-RO" sz="1100" b="0" i="0" u="none" strike="noStrike" dirty="0">
                        <a:solidFill>
                          <a:srgbClr val="000000"/>
                        </a:solidFill>
                        <a:effectLst/>
                        <a:latin typeface="Calibri"/>
                      </a:endParaRPr>
                    </a:p>
                  </a:txBody>
                  <a:tcPr marL="9525" marR="9525" marT="9525" marB="0" anchor="b"/>
                </a:tc>
                <a:tc>
                  <a:txBody>
                    <a:bodyPr/>
                    <a:lstStyle/>
                    <a:p>
                      <a:pPr algn="ctr" fontAlgn="b"/>
                      <a:r>
                        <a:rPr lang="ro-RO" sz="1100" u="none" strike="noStrike">
                          <a:effectLst/>
                        </a:rPr>
                        <a:t>128Kb</a:t>
                      </a:r>
                      <a:endParaRPr lang="ro-RO"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3"/>
                  </a:ext>
                </a:extLst>
              </a:tr>
              <a:tr h="203350">
                <a:tc vMerge="1">
                  <a:txBody>
                    <a:bodyPr/>
                    <a:lstStyle/>
                    <a:p>
                      <a:endParaRPr lang="ro-RO"/>
                    </a:p>
                  </a:txBody>
                  <a:tcPr/>
                </a:tc>
                <a:tc>
                  <a:txBody>
                    <a:bodyPr/>
                    <a:lstStyle/>
                    <a:p>
                      <a:pPr algn="l" fontAlgn="b"/>
                      <a:r>
                        <a:rPr lang="ro-RO" sz="1100" u="none" strike="noStrike">
                          <a:effectLst/>
                        </a:rPr>
                        <a:t>bitmap_merge_area_size</a:t>
                      </a:r>
                      <a:endParaRPr lang="ro-RO" sz="1100" b="0" i="0" u="none" strike="noStrike">
                        <a:solidFill>
                          <a:srgbClr val="000000"/>
                        </a:solidFill>
                        <a:effectLst/>
                        <a:latin typeface="Calibri"/>
                      </a:endParaRPr>
                    </a:p>
                  </a:txBody>
                  <a:tcPr marL="9525" marR="9525" marT="9525" marB="0" anchor="b"/>
                </a:tc>
                <a:tc>
                  <a:txBody>
                    <a:bodyPr/>
                    <a:lstStyle/>
                    <a:p>
                      <a:pPr algn="ctr" fontAlgn="b"/>
                      <a:r>
                        <a:rPr lang="ro-RO" sz="1100" u="none" strike="noStrike">
                          <a:effectLst/>
                        </a:rPr>
                        <a:t>1M</a:t>
                      </a:r>
                      <a:endParaRPr lang="ro-RO"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4"/>
                  </a:ext>
                </a:extLst>
              </a:tr>
              <a:tr h="203350">
                <a:tc vMerge="1">
                  <a:txBody>
                    <a:bodyPr/>
                    <a:lstStyle/>
                    <a:p>
                      <a:endParaRPr lang="ro-RO"/>
                    </a:p>
                  </a:txBody>
                  <a:tcPr/>
                </a:tc>
                <a:tc>
                  <a:txBody>
                    <a:bodyPr/>
                    <a:lstStyle/>
                    <a:p>
                      <a:pPr algn="l" fontAlgn="b"/>
                      <a:r>
                        <a:rPr lang="ro-RO" sz="1100" u="none" strike="noStrike" dirty="0">
                          <a:effectLst/>
                        </a:rPr>
                        <a:t>sort_area_size</a:t>
                      </a:r>
                      <a:endParaRPr lang="ro-RO" sz="1100" b="0" i="0" u="none" strike="noStrike" dirty="0">
                        <a:solidFill>
                          <a:srgbClr val="000000"/>
                        </a:solidFill>
                        <a:effectLst/>
                        <a:latin typeface="Calibri"/>
                      </a:endParaRPr>
                    </a:p>
                  </a:txBody>
                  <a:tcPr marL="9525" marR="9525" marT="9525" marB="0" anchor="b"/>
                </a:tc>
                <a:tc>
                  <a:txBody>
                    <a:bodyPr/>
                    <a:lstStyle/>
                    <a:p>
                      <a:pPr algn="ctr" fontAlgn="b"/>
                      <a:r>
                        <a:rPr lang="ro-RO" sz="1100" u="none" strike="noStrike" dirty="0">
                          <a:effectLst/>
                        </a:rPr>
                        <a:t>64Kb</a:t>
                      </a:r>
                      <a:endParaRPr lang="ro-RO"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bl>
          </a:graphicData>
        </a:graphic>
      </p:graphicFrame>
      <p:sp>
        <p:nvSpPr>
          <p:cNvPr id="6" name="TextBox 5"/>
          <p:cNvSpPr txBox="1"/>
          <p:nvPr/>
        </p:nvSpPr>
        <p:spPr>
          <a:xfrm>
            <a:off x="304800" y="304800"/>
            <a:ext cx="5057923" cy="369332"/>
          </a:xfrm>
          <a:prstGeom prst="rect">
            <a:avLst/>
          </a:prstGeom>
          <a:noFill/>
        </p:spPr>
        <p:txBody>
          <a:bodyPr wrap="none" rtlCol="0">
            <a:spAutoFit/>
          </a:bodyPr>
          <a:lstStyle/>
          <a:p>
            <a:r>
              <a:rPr lang="en-US" b="1" dirty="0">
                <a:solidFill>
                  <a:srgbClr val="FF0000"/>
                </a:solidFill>
              </a:rPr>
              <a:t>Database configuration used for simulate scenarios</a:t>
            </a:r>
            <a:endParaRPr lang="ro-RO" dirty="0"/>
          </a:p>
        </p:txBody>
      </p:sp>
      <p:sp>
        <p:nvSpPr>
          <p:cNvPr id="9" name="TextBox 8"/>
          <p:cNvSpPr txBox="1"/>
          <p:nvPr/>
        </p:nvSpPr>
        <p:spPr>
          <a:xfrm>
            <a:off x="457200" y="3886200"/>
            <a:ext cx="6205288" cy="923330"/>
          </a:xfrm>
          <a:prstGeom prst="rect">
            <a:avLst/>
          </a:prstGeom>
          <a:noFill/>
        </p:spPr>
        <p:txBody>
          <a:bodyPr wrap="none" rtlCol="0">
            <a:spAutoFit/>
          </a:bodyPr>
          <a:lstStyle/>
          <a:p>
            <a:r>
              <a:rPr lang="en-US" dirty="0"/>
              <a:t>In analyzing the results, we are going to use two measurements:</a:t>
            </a:r>
          </a:p>
          <a:p>
            <a:r>
              <a:rPr lang="en-US" dirty="0"/>
              <a:t> - time of running;</a:t>
            </a:r>
          </a:p>
          <a:p>
            <a:r>
              <a:rPr lang="en-US" dirty="0"/>
              <a:t> - PGA consummation; </a:t>
            </a:r>
            <a:endParaRPr lang="ro-RO" dirty="0"/>
          </a:p>
        </p:txBody>
      </p:sp>
    </p:spTree>
    <p:extLst>
      <p:ext uri="{BB962C8B-B14F-4D97-AF65-F5344CB8AC3E}">
        <p14:creationId xmlns:p14="http://schemas.microsoft.com/office/powerpoint/2010/main" val="424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Parallelogram 29">
            <a:extLst>
              <a:ext uri="{FF2B5EF4-FFF2-40B4-BE49-F238E27FC236}">
                <a16:creationId xmlns:a16="http://schemas.microsoft.com/office/drawing/2014/main" xmlns="" id="{FF2584B2-16B8-4BD4-827B-F52CABBE660C}"/>
              </a:ext>
            </a:extLst>
          </p:cNvPr>
          <p:cNvSpPr/>
          <p:nvPr/>
        </p:nvSpPr>
        <p:spPr>
          <a:xfrm>
            <a:off x="370947" y="3441574"/>
            <a:ext cx="2021868" cy="488951"/>
          </a:xfrm>
          <a:prstGeom prst="parallelogram">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7022D955-2530-4CBD-9736-BEEF36C5489F}"/>
              </a:ext>
            </a:extLst>
          </p:cNvPr>
          <p:cNvSpPr/>
          <p:nvPr/>
        </p:nvSpPr>
        <p:spPr>
          <a:xfrm>
            <a:off x="228600" y="304800"/>
            <a:ext cx="1979516" cy="400110"/>
          </a:xfrm>
          <a:prstGeom prst="rect">
            <a:avLst/>
          </a:prstGeom>
        </p:spPr>
        <p:txBody>
          <a:bodyPr wrap="none">
            <a:spAutoFit/>
          </a:bodyPr>
          <a:lstStyle/>
          <a:p>
            <a:r>
              <a:rPr lang="en-US" sz="2000" b="1" dirty="0">
                <a:solidFill>
                  <a:srgbClr val="FF0000"/>
                </a:solidFill>
              </a:rPr>
              <a:t>Project overview</a:t>
            </a:r>
            <a:endParaRPr lang="ro-RO" sz="2000" dirty="0"/>
          </a:p>
        </p:txBody>
      </p:sp>
      <p:grpSp>
        <p:nvGrpSpPr>
          <p:cNvPr id="16" name="Group 15">
            <a:extLst>
              <a:ext uri="{FF2B5EF4-FFF2-40B4-BE49-F238E27FC236}">
                <a16:creationId xmlns:a16="http://schemas.microsoft.com/office/drawing/2014/main" xmlns="" id="{EDE94B6A-B7A7-4C69-AC28-B4D0CE2ECBA1}"/>
              </a:ext>
            </a:extLst>
          </p:cNvPr>
          <p:cNvGrpSpPr/>
          <p:nvPr/>
        </p:nvGrpSpPr>
        <p:grpSpPr>
          <a:xfrm>
            <a:off x="3124200" y="2438400"/>
            <a:ext cx="1223913" cy="1638300"/>
            <a:chOff x="3124200" y="2438400"/>
            <a:chExt cx="1223913" cy="1638300"/>
          </a:xfrm>
        </p:grpSpPr>
        <p:sp>
          <p:nvSpPr>
            <p:cNvPr id="8" name="Rectangle 7">
              <a:extLst>
                <a:ext uri="{FF2B5EF4-FFF2-40B4-BE49-F238E27FC236}">
                  <a16:creationId xmlns:a16="http://schemas.microsoft.com/office/drawing/2014/main" xmlns="" id="{77306FC4-A664-4477-80D2-B020A81FF1AE}"/>
                </a:ext>
              </a:extLst>
            </p:cNvPr>
            <p:cNvSpPr/>
            <p:nvPr/>
          </p:nvSpPr>
          <p:spPr>
            <a:xfrm>
              <a:off x="3124200" y="2667000"/>
              <a:ext cx="1219200" cy="1219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sp>
          <p:nvSpPr>
            <p:cNvPr id="7" name="Oval 6">
              <a:extLst>
                <a:ext uri="{FF2B5EF4-FFF2-40B4-BE49-F238E27FC236}">
                  <a16:creationId xmlns:a16="http://schemas.microsoft.com/office/drawing/2014/main" xmlns="" id="{8CFEA40A-954A-4327-A3EA-72B1D7BFBCA2}"/>
                </a:ext>
              </a:extLst>
            </p:cNvPr>
            <p:cNvSpPr/>
            <p:nvPr/>
          </p:nvSpPr>
          <p:spPr>
            <a:xfrm>
              <a:off x="3124200" y="2438400"/>
              <a:ext cx="1219200" cy="381000"/>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sp>
          <p:nvSpPr>
            <p:cNvPr id="9" name="Oval 8">
              <a:extLst>
                <a:ext uri="{FF2B5EF4-FFF2-40B4-BE49-F238E27FC236}">
                  <a16:creationId xmlns:a16="http://schemas.microsoft.com/office/drawing/2014/main" xmlns="" id="{65362D52-F93E-4EF6-AFA9-6B798C971D9E}"/>
                </a:ext>
              </a:extLst>
            </p:cNvPr>
            <p:cNvSpPr/>
            <p:nvPr/>
          </p:nvSpPr>
          <p:spPr>
            <a:xfrm>
              <a:off x="3128913" y="3695700"/>
              <a:ext cx="1219200" cy="381000"/>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grpSp>
      <p:grpSp>
        <p:nvGrpSpPr>
          <p:cNvPr id="15" name="Group 14">
            <a:extLst>
              <a:ext uri="{FF2B5EF4-FFF2-40B4-BE49-F238E27FC236}">
                <a16:creationId xmlns:a16="http://schemas.microsoft.com/office/drawing/2014/main" xmlns="" id="{88118DD2-8349-496E-9E08-D4D512471B41}"/>
              </a:ext>
            </a:extLst>
          </p:cNvPr>
          <p:cNvGrpSpPr/>
          <p:nvPr/>
        </p:nvGrpSpPr>
        <p:grpSpPr>
          <a:xfrm>
            <a:off x="5803557" y="3102227"/>
            <a:ext cx="990600" cy="1001205"/>
            <a:chOff x="5334000" y="2410905"/>
            <a:chExt cx="1223913" cy="1638300"/>
          </a:xfrm>
        </p:grpSpPr>
        <p:sp>
          <p:nvSpPr>
            <p:cNvPr id="12" name="Rectangle 11">
              <a:extLst>
                <a:ext uri="{FF2B5EF4-FFF2-40B4-BE49-F238E27FC236}">
                  <a16:creationId xmlns:a16="http://schemas.microsoft.com/office/drawing/2014/main" xmlns="" id="{FDDF842C-A1B6-48CA-A34C-1BFE5E666EC7}"/>
                </a:ext>
              </a:extLst>
            </p:cNvPr>
            <p:cNvSpPr/>
            <p:nvPr/>
          </p:nvSpPr>
          <p:spPr>
            <a:xfrm>
              <a:off x="5334000" y="2639505"/>
              <a:ext cx="1219200" cy="1219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sp>
          <p:nvSpPr>
            <p:cNvPr id="13" name="Oval 12">
              <a:extLst>
                <a:ext uri="{FF2B5EF4-FFF2-40B4-BE49-F238E27FC236}">
                  <a16:creationId xmlns:a16="http://schemas.microsoft.com/office/drawing/2014/main" xmlns="" id="{51E1A6E8-4716-4988-9950-9BD1A6DA456F}"/>
                </a:ext>
              </a:extLst>
            </p:cNvPr>
            <p:cNvSpPr/>
            <p:nvPr/>
          </p:nvSpPr>
          <p:spPr>
            <a:xfrm>
              <a:off x="5334000" y="2410905"/>
              <a:ext cx="1219200" cy="381000"/>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sp>
          <p:nvSpPr>
            <p:cNvPr id="14" name="Oval 13">
              <a:extLst>
                <a:ext uri="{FF2B5EF4-FFF2-40B4-BE49-F238E27FC236}">
                  <a16:creationId xmlns:a16="http://schemas.microsoft.com/office/drawing/2014/main" xmlns="" id="{C895D48E-EE84-49ED-B7D2-7F8306B15CE1}"/>
                </a:ext>
              </a:extLst>
            </p:cNvPr>
            <p:cNvSpPr/>
            <p:nvPr/>
          </p:nvSpPr>
          <p:spPr>
            <a:xfrm>
              <a:off x="5338713" y="3668205"/>
              <a:ext cx="1219200" cy="381000"/>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highlight>
                  <a:srgbClr val="00FFFF"/>
                </a:highlight>
              </a:endParaRPr>
            </a:p>
          </p:txBody>
        </p:sp>
      </p:grpSp>
      <p:grpSp>
        <p:nvGrpSpPr>
          <p:cNvPr id="21" name="Group 20">
            <a:extLst>
              <a:ext uri="{FF2B5EF4-FFF2-40B4-BE49-F238E27FC236}">
                <a16:creationId xmlns:a16="http://schemas.microsoft.com/office/drawing/2014/main" xmlns="" id="{DB0F536F-EB82-4C0C-9C90-794B6EFE5C6B}"/>
              </a:ext>
            </a:extLst>
          </p:cNvPr>
          <p:cNvGrpSpPr/>
          <p:nvPr/>
        </p:nvGrpSpPr>
        <p:grpSpPr>
          <a:xfrm>
            <a:off x="7250819" y="3137901"/>
            <a:ext cx="1331050" cy="974473"/>
            <a:chOff x="7086600" y="2362200"/>
            <a:chExt cx="1524000" cy="1219200"/>
          </a:xfrm>
        </p:grpSpPr>
        <p:sp>
          <p:nvSpPr>
            <p:cNvPr id="17" name="Rectangle 16">
              <a:extLst>
                <a:ext uri="{FF2B5EF4-FFF2-40B4-BE49-F238E27FC236}">
                  <a16:creationId xmlns:a16="http://schemas.microsoft.com/office/drawing/2014/main" xmlns="" id="{EE494613-B70F-49C2-A8C7-A69EC415EA58}"/>
                </a:ext>
              </a:extLst>
            </p:cNvPr>
            <p:cNvSpPr/>
            <p:nvPr/>
          </p:nvSpPr>
          <p:spPr>
            <a:xfrm>
              <a:off x="7086600" y="2362200"/>
              <a:ext cx="1524000" cy="1219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96F4FFD9-7813-41F0-B734-45114A291132}"/>
                </a:ext>
              </a:extLst>
            </p:cNvPr>
            <p:cNvSpPr/>
            <p:nvPr/>
          </p:nvSpPr>
          <p:spPr>
            <a:xfrm>
              <a:off x="7086600" y="2362200"/>
              <a:ext cx="1524000" cy="304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Parallelogram 18">
            <a:extLst>
              <a:ext uri="{FF2B5EF4-FFF2-40B4-BE49-F238E27FC236}">
                <a16:creationId xmlns:a16="http://schemas.microsoft.com/office/drawing/2014/main" xmlns="" id="{1920CB73-EA6E-47A1-927A-4F264FFAB47E}"/>
              </a:ext>
            </a:extLst>
          </p:cNvPr>
          <p:cNvSpPr/>
          <p:nvPr/>
        </p:nvSpPr>
        <p:spPr>
          <a:xfrm>
            <a:off x="457200" y="2571559"/>
            <a:ext cx="2021868" cy="488951"/>
          </a:xfrm>
          <a:prstGeom prst="parallelogram">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341C64E3-74AB-41FA-95DA-A2112CC1CF64}"/>
              </a:ext>
            </a:extLst>
          </p:cNvPr>
          <p:cNvSpPr txBox="1"/>
          <p:nvPr/>
        </p:nvSpPr>
        <p:spPr>
          <a:xfrm>
            <a:off x="3160898" y="3034371"/>
            <a:ext cx="1212255" cy="553998"/>
          </a:xfrm>
          <a:prstGeom prst="rect">
            <a:avLst/>
          </a:prstGeom>
          <a:noFill/>
        </p:spPr>
        <p:txBody>
          <a:bodyPr wrap="none" rtlCol="0">
            <a:spAutoFit/>
          </a:bodyPr>
          <a:lstStyle/>
          <a:p>
            <a:r>
              <a:rPr lang="en-US" dirty="0" smtClean="0"/>
              <a:t> s</a:t>
            </a:r>
            <a:r>
              <a:rPr lang="en-US" dirty="0" smtClean="0"/>
              <a:t>abdadm</a:t>
            </a:r>
          </a:p>
          <a:p>
            <a:r>
              <a:rPr lang="en-US" sz="1200" dirty="0" smtClean="0"/>
              <a:t>(oracle schema) </a:t>
            </a:r>
          </a:p>
        </p:txBody>
      </p:sp>
      <p:sp>
        <p:nvSpPr>
          <p:cNvPr id="23" name="TextBox 22">
            <a:extLst>
              <a:ext uri="{FF2B5EF4-FFF2-40B4-BE49-F238E27FC236}">
                <a16:creationId xmlns:a16="http://schemas.microsoft.com/office/drawing/2014/main" xmlns="" id="{F2991742-459A-4F78-81EA-72BC6CB27B12}"/>
              </a:ext>
            </a:extLst>
          </p:cNvPr>
          <p:cNvSpPr txBox="1"/>
          <p:nvPr/>
        </p:nvSpPr>
        <p:spPr>
          <a:xfrm>
            <a:off x="5694636" y="3328003"/>
            <a:ext cx="1247521" cy="830997"/>
          </a:xfrm>
          <a:prstGeom prst="rect">
            <a:avLst/>
          </a:prstGeom>
          <a:noFill/>
        </p:spPr>
        <p:txBody>
          <a:bodyPr wrap="none" rtlCol="0">
            <a:spAutoFit/>
          </a:bodyPr>
          <a:lstStyle/>
          <a:p>
            <a:r>
              <a:rPr lang="en-US" dirty="0" smtClean="0"/>
              <a:t>  s</a:t>
            </a:r>
            <a:r>
              <a:rPr lang="en-US" dirty="0" smtClean="0"/>
              <a:t>abduser</a:t>
            </a:r>
          </a:p>
          <a:p>
            <a:r>
              <a:rPr lang="en-US" sz="1200" dirty="0" smtClean="0"/>
              <a:t> (</a:t>
            </a:r>
            <a:r>
              <a:rPr lang="en-US" sz="1200" dirty="0"/>
              <a:t>oracle schema) </a:t>
            </a:r>
          </a:p>
          <a:p>
            <a:endParaRPr lang="en-US" dirty="0"/>
          </a:p>
        </p:txBody>
      </p:sp>
      <p:sp>
        <p:nvSpPr>
          <p:cNvPr id="24" name="TextBox 23">
            <a:extLst>
              <a:ext uri="{FF2B5EF4-FFF2-40B4-BE49-F238E27FC236}">
                <a16:creationId xmlns:a16="http://schemas.microsoft.com/office/drawing/2014/main" xmlns="" id="{B319F825-7FCA-4741-85EC-3F4AB2B02A16}"/>
              </a:ext>
            </a:extLst>
          </p:cNvPr>
          <p:cNvSpPr txBox="1"/>
          <p:nvPr/>
        </p:nvSpPr>
        <p:spPr>
          <a:xfrm>
            <a:off x="7326753" y="3558836"/>
            <a:ext cx="1222579" cy="369332"/>
          </a:xfrm>
          <a:prstGeom prst="rect">
            <a:avLst/>
          </a:prstGeom>
          <a:noFill/>
        </p:spPr>
        <p:txBody>
          <a:bodyPr wrap="none" rtlCol="0">
            <a:spAutoFit/>
          </a:bodyPr>
          <a:lstStyle/>
          <a:p>
            <a:r>
              <a:rPr lang="en-US" dirty="0"/>
              <a:t>application</a:t>
            </a:r>
          </a:p>
        </p:txBody>
      </p:sp>
      <p:sp>
        <p:nvSpPr>
          <p:cNvPr id="27" name="TextBox 26">
            <a:extLst>
              <a:ext uri="{FF2B5EF4-FFF2-40B4-BE49-F238E27FC236}">
                <a16:creationId xmlns:a16="http://schemas.microsoft.com/office/drawing/2014/main" xmlns="" id="{4AF66D0A-4BE4-4D31-9E3E-E0D3E7497193}"/>
              </a:ext>
            </a:extLst>
          </p:cNvPr>
          <p:cNvSpPr txBox="1"/>
          <p:nvPr/>
        </p:nvSpPr>
        <p:spPr>
          <a:xfrm>
            <a:off x="595459" y="2607278"/>
            <a:ext cx="1745350" cy="369332"/>
          </a:xfrm>
          <a:prstGeom prst="rect">
            <a:avLst/>
          </a:prstGeom>
          <a:noFill/>
        </p:spPr>
        <p:txBody>
          <a:bodyPr wrap="none" rtlCol="0">
            <a:spAutoFit/>
          </a:bodyPr>
          <a:lstStyle/>
          <a:p>
            <a:r>
              <a:rPr lang="en-US" dirty="0"/>
              <a:t>external source1</a:t>
            </a:r>
          </a:p>
        </p:txBody>
      </p:sp>
      <p:sp>
        <p:nvSpPr>
          <p:cNvPr id="28" name="TextBox 27">
            <a:extLst>
              <a:ext uri="{FF2B5EF4-FFF2-40B4-BE49-F238E27FC236}">
                <a16:creationId xmlns:a16="http://schemas.microsoft.com/office/drawing/2014/main" xmlns="" id="{423CA2BA-1C33-4324-B51B-54E75D46702B}"/>
              </a:ext>
            </a:extLst>
          </p:cNvPr>
          <p:cNvSpPr txBox="1"/>
          <p:nvPr/>
        </p:nvSpPr>
        <p:spPr>
          <a:xfrm>
            <a:off x="1195645" y="2856799"/>
            <a:ext cx="468398" cy="584775"/>
          </a:xfrm>
          <a:prstGeom prst="rect">
            <a:avLst/>
          </a:prstGeom>
          <a:noFill/>
        </p:spPr>
        <p:txBody>
          <a:bodyPr wrap="none" rtlCol="0">
            <a:spAutoFit/>
          </a:bodyPr>
          <a:lstStyle/>
          <a:p>
            <a:r>
              <a:rPr lang="en-US" sz="3200" dirty="0"/>
              <a:t>…</a:t>
            </a:r>
            <a:endParaRPr lang="en-US" dirty="0"/>
          </a:p>
        </p:txBody>
      </p:sp>
      <p:sp>
        <p:nvSpPr>
          <p:cNvPr id="29" name="TextBox 28">
            <a:extLst>
              <a:ext uri="{FF2B5EF4-FFF2-40B4-BE49-F238E27FC236}">
                <a16:creationId xmlns:a16="http://schemas.microsoft.com/office/drawing/2014/main" xmlns="" id="{C43AA2BF-90CB-42DD-9889-D6A113DD9639}"/>
              </a:ext>
            </a:extLst>
          </p:cNvPr>
          <p:cNvSpPr txBox="1"/>
          <p:nvPr/>
        </p:nvSpPr>
        <p:spPr>
          <a:xfrm>
            <a:off x="480352" y="3511034"/>
            <a:ext cx="1803058" cy="369332"/>
          </a:xfrm>
          <a:prstGeom prst="rect">
            <a:avLst/>
          </a:prstGeom>
          <a:noFill/>
        </p:spPr>
        <p:txBody>
          <a:bodyPr wrap="none" rtlCol="0">
            <a:spAutoFit/>
          </a:bodyPr>
          <a:lstStyle/>
          <a:p>
            <a:r>
              <a:rPr lang="en-US" dirty="0"/>
              <a:t>external source n</a:t>
            </a:r>
          </a:p>
        </p:txBody>
      </p:sp>
      <p:cxnSp>
        <p:nvCxnSpPr>
          <p:cNvPr id="32" name="Straight Arrow Connector 31">
            <a:extLst>
              <a:ext uri="{FF2B5EF4-FFF2-40B4-BE49-F238E27FC236}">
                <a16:creationId xmlns:a16="http://schemas.microsoft.com/office/drawing/2014/main" xmlns="" id="{8F82C2F9-767E-4750-ADD5-117D8AB632FD}"/>
              </a:ext>
            </a:extLst>
          </p:cNvPr>
          <p:cNvCxnSpPr>
            <a:cxnSpLocks/>
            <a:stCxn id="19" idx="2"/>
          </p:cNvCxnSpPr>
          <p:nvPr/>
        </p:nvCxnSpPr>
        <p:spPr>
          <a:xfrm>
            <a:off x="2417949" y="2816035"/>
            <a:ext cx="710964" cy="13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0758E95E-8ED4-47FB-850D-35709F1BCCF5}"/>
              </a:ext>
            </a:extLst>
          </p:cNvPr>
          <p:cNvCxnSpPr>
            <a:cxnSpLocks/>
            <a:stCxn id="30" idx="2"/>
          </p:cNvCxnSpPr>
          <p:nvPr/>
        </p:nvCxnSpPr>
        <p:spPr>
          <a:xfrm>
            <a:off x="2331696" y="3686050"/>
            <a:ext cx="799564" cy="1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xmlns="" id="{F0D5E6E4-EB0D-462E-A8F2-7D6BC8542AA1}"/>
              </a:ext>
            </a:extLst>
          </p:cNvPr>
          <p:cNvCxnSpPr>
            <a:cxnSpLocks/>
          </p:cNvCxnSpPr>
          <p:nvPr/>
        </p:nvCxnSpPr>
        <p:spPr>
          <a:xfrm>
            <a:off x="4373153" y="3631797"/>
            <a:ext cx="14342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xmlns="" id="{1201DBEB-49C8-46E3-88C4-5B19CADDEEF3}"/>
              </a:ext>
            </a:extLst>
          </p:cNvPr>
          <p:cNvCxnSpPr>
            <a:cxnSpLocks/>
            <a:endCxn id="17" idx="1"/>
          </p:cNvCxnSpPr>
          <p:nvPr/>
        </p:nvCxnSpPr>
        <p:spPr>
          <a:xfrm flipV="1">
            <a:off x="6794157" y="3625138"/>
            <a:ext cx="456662" cy="66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xmlns="" id="{8E5E2975-3956-4417-9569-8DA06272CBF8}"/>
              </a:ext>
            </a:extLst>
          </p:cNvPr>
          <p:cNvSpPr txBox="1"/>
          <p:nvPr/>
        </p:nvSpPr>
        <p:spPr>
          <a:xfrm>
            <a:off x="4572000" y="2847854"/>
            <a:ext cx="1096775" cy="738664"/>
          </a:xfrm>
          <a:prstGeom prst="rect">
            <a:avLst/>
          </a:prstGeom>
          <a:noFill/>
        </p:spPr>
        <p:txBody>
          <a:bodyPr wrap="none" rtlCol="0">
            <a:spAutoFit/>
          </a:bodyPr>
          <a:lstStyle/>
          <a:p>
            <a:r>
              <a:rPr lang="en-US" sz="1400" dirty="0"/>
              <a:t>data loading</a:t>
            </a:r>
          </a:p>
          <a:p>
            <a:r>
              <a:rPr lang="en-US" sz="1400" dirty="0"/>
              <a:t>using PLSQL </a:t>
            </a:r>
          </a:p>
          <a:p>
            <a:r>
              <a:rPr lang="en-US" sz="1400" dirty="0"/>
              <a:t>procedures</a:t>
            </a:r>
          </a:p>
        </p:txBody>
      </p:sp>
      <p:sp>
        <p:nvSpPr>
          <p:cNvPr id="49" name="Rectangle 48">
            <a:extLst>
              <a:ext uri="{FF2B5EF4-FFF2-40B4-BE49-F238E27FC236}">
                <a16:creationId xmlns:a16="http://schemas.microsoft.com/office/drawing/2014/main" xmlns="" id="{F39D29A8-6632-4892-B3E8-CD2151D2163A}"/>
              </a:ext>
            </a:extLst>
          </p:cNvPr>
          <p:cNvSpPr/>
          <p:nvPr/>
        </p:nvSpPr>
        <p:spPr>
          <a:xfrm>
            <a:off x="2656938" y="1933719"/>
            <a:ext cx="4343400" cy="2895600"/>
          </a:xfrm>
          <a:prstGeom prst="rect">
            <a:avLst/>
          </a:prstGeom>
          <a:noFill/>
          <a:ln w="38100" cmpd="dbl">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xmlns="" id="{CB7C1ED4-8AC4-4665-BDA4-ACFF3C9BC0AA}"/>
              </a:ext>
            </a:extLst>
          </p:cNvPr>
          <p:cNvSpPr txBox="1"/>
          <p:nvPr/>
        </p:nvSpPr>
        <p:spPr>
          <a:xfrm>
            <a:off x="2651035" y="4562923"/>
            <a:ext cx="1605504" cy="307777"/>
          </a:xfrm>
          <a:prstGeom prst="rect">
            <a:avLst/>
          </a:prstGeom>
          <a:noFill/>
        </p:spPr>
        <p:txBody>
          <a:bodyPr wrap="none" rtlCol="0">
            <a:spAutoFit/>
          </a:bodyPr>
          <a:lstStyle/>
          <a:p>
            <a:r>
              <a:rPr lang="en-US" sz="1400" dirty="0"/>
              <a:t>developed this part</a:t>
            </a:r>
          </a:p>
        </p:txBody>
      </p:sp>
    </p:spTree>
    <p:extLst>
      <p:ext uri="{BB962C8B-B14F-4D97-AF65-F5344CB8AC3E}">
        <p14:creationId xmlns:p14="http://schemas.microsoft.com/office/powerpoint/2010/main" val="90259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85690"/>
            <a:ext cx="5029200" cy="400110"/>
          </a:xfrm>
          <a:prstGeom prst="rect">
            <a:avLst/>
          </a:prstGeom>
          <a:noFill/>
        </p:spPr>
        <p:txBody>
          <a:bodyPr wrap="square" rtlCol="0">
            <a:spAutoFit/>
          </a:bodyPr>
          <a:lstStyle/>
          <a:p>
            <a:r>
              <a:rPr lang="en-US" sz="2000" b="1" dirty="0">
                <a:solidFill>
                  <a:srgbClr val="FF0000"/>
                </a:solidFill>
              </a:rPr>
              <a:t>ERD of Oracle backend schema (SABDADM) </a:t>
            </a:r>
            <a:endParaRPr lang="ro-RO"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020050" cy="5836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313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4912114" cy="400110"/>
          </a:xfrm>
          <a:prstGeom prst="rect">
            <a:avLst/>
          </a:prstGeom>
        </p:spPr>
        <p:txBody>
          <a:bodyPr wrap="none">
            <a:spAutoFit/>
          </a:bodyPr>
          <a:lstStyle/>
          <a:p>
            <a:r>
              <a:rPr lang="en-US" sz="2000" b="1" dirty="0">
                <a:solidFill>
                  <a:srgbClr val="FF0000"/>
                </a:solidFill>
              </a:rPr>
              <a:t>ERD of Oracle frontend schema (SABDUSER) </a:t>
            </a:r>
            <a:endParaRPr lang="ro-RO"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572500" cy="549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85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687" y="76200"/>
            <a:ext cx="8915400" cy="400110"/>
          </a:xfrm>
          <a:prstGeom prst="rect">
            <a:avLst/>
          </a:prstGeom>
        </p:spPr>
        <p:txBody>
          <a:bodyPr wrap="square">
            <a:spAutoFit/>
          </a:bodyPr>
          <a:lstStyle/>
          <a:p>
            <a:r>
              <a:rPr lang="en-US" sz="2000" b="1" dirty="0">
                <a:solidFill>
                  <a:srgbClr val="FF0000"/>
                </a:solidFill>
              </a:rPr>
              <a:t>T1: Performance analysis with bulk processing, implicit and explicit cursors</a:t>
            </a:r>
            <a:endParaRPr lang="ro-RO" sz="2000" dirty="0"/>
          </a:p>
        </p:txBody>
      </p:sp>
      <p:sp>
        <p:nvSpPr>
          <p:cNvPr id="2" name="TextBox 1"/>
          <p:cNvSpPr txBox="1"/>
          <p:nvPr/>
        </p:nvSpPr>
        <p:spPr>
          <a:xfrm>
            <a:off x="434745" y="914400"/>
            <a:ext cx="8442824" cy="1200329"/>
          </a:xfrm>
          <a:prstGeom prst="rect">
            <a:avLst/>
          </a:prstGeom>
          <a:noFill/>
        </p:spPr>
        <p:txBody>
          <a:bodyPr wrap="none" rtlCol="0">
            <a:spAutoFit/>
          </a:bodyPr>
          <a:lstStyle/>
          <a:p>
            <a:r>
              <a:rPr lang="en-US" dirty="0"/>
              <a:t>	In our project we had to generate random data. We wanted different data on </a:t>
            </a:r>
          </a:p>
          <a:p>
            <a:r>
              <a:rPr lang="en-US" dirty="0"/>
              <a:t>each row, so we needed a row by row processing. Since this cannot be done only in SQL,</a:t>
            </a:r>
          </a:p>
          <a:p>
            <a:r>
              <a:rPr lang="en-US" dirty="0"/>
              <a:t>explored some PL/SQL options: collections with bulk processing, implicit cursor and </a:t>
            </a:r>
          </a:p>
          <a:p>
            <a:r>
              <a:rPr lang="en-US" dirty="0"/>
              <a:t>explicit cursor. </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8241324"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862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999FEEC-24F5-49C4-9760-00965DA34E3E}"/>
              </a:ext>
            </a:extLst>
          </p:cNvPr>
          <p:cNvSpPr/>
          <p:nvPr/>
        </p:nvSpPr>
        <p:spPr>
          <a:xfrm>
            <a:off x="147687" y="76200"/>
            <a:ext cx="8915400" cy="400110"/>
          </a:xfrm>
          <a:prstGeom prst="rect">
            <a:avLst/>
          </a:prstGeom>
        </p:spPr>
        <p:txBody>
          <a:bodyPr wrap="square">
            <a:spAutoFit/>
          </a:bodyPr>
          <a:lstStyle/>
          <a:p>
            <a:r>
              <a:rPr lang="en-US" sz="2000" b="1">
                <a:solidFill>
                  <a:srgbClr val="FF0000"/>
                </a:solidFill>
              </a:rPr>
              <a:t>T1: Performance analysis with bulk processing, implicit and explicit cursors</a:t>
            </a:r>
            <a:endParaRPr lang="ro-RO" sz="2000" dirty="0"/>
          </a:p>
        </p:txBody>
      </p:sp>
      <p:pic>
        <p:nvPicPr>
          <p:cNvPr id="5" name="Picture 2">
            <a:extLst>
              <a:ext uri="{FF2B5EF4-FFF2-40B4-BE49-F238E27FC236}">
                <a16:creationId xmlns:a16="http://schemas.microsoft.com/office/drawing/2014/main" xmlns="" id="{8294E133-D076-4A32-ABA6-05B8009CD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42" y="1825389"/>
            <a:ext cx="3908655" cy="2361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xmlns="" id="{AA9D6499-E2E6-442B-B55E-5F3F475B9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42" y="1825389"/>
            <a:ext cx="3859856" cy="2361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xmlns="" id="{BDCDBBD1-0774-40CB-8BCE-EA8DB39B7DBB}"/>
              </a:ext>
            </a:extLst>
          </p:cNvPr>
          <p:cNvSpPr/>
          <p:nvPr/>
        </p:nvSpPr>
        <p:spPr>
          <a:xfrm>
            <a:off x="384142" y="1177522"/>
            <a:ext cx="3121945" cy="369332"/>
          </a:xfrm>
          <a:prstGeom prst="rect">
            <a:avLst/>
          </a:prstGeom>
        </p:spPr>
        <p:txBody>
          <a:bodyPr wrap="none">
            <a:spAutoFit/>
          </a:bodyPr>
          <a:lstStyle/>
          <a:p>
            <a:r>
              <a:rPr lang="en-US" dirty="0"/>
              <a:t>The results can be seen bellow:</a:t>
            </a:r>
          </a:p>
        </p:txBody>
      </p:sp>
      <p:sp>
        <p:nvSpPr>
          <p:cNvPr id="12" name="Rectangle 11">
            <a:extLst>
              <a:ext uri="{FF2B5EF4-FFF2-40B4-BE49-F238E27FC236}">
                <a16:creationId xmlns:a16="http://schemas.microsoft.com/office/drawing/2014/main" xmlns="" id="{9D0DD779-07A5-461F-B39D-D0848461AD3C}"/>
              </a:ext>
            </a:extLst>
          </p:cNvPr>
          <p:cNvSpPr/>
          <p:nvPr/>
        </p:nvSpPr>
        <p:spPr>
          <a:xfrm>
            <a:off x="381000" y="4888467"/>
            <a:ext cx="8798434" cy="923330"/>
          </a:xfrm>
          <a:prstGeom prst="rect">
            <a:avLst/>
          </a:prstGeom>
        </p:spPr>
        <p:txBody>
          <a:bodyPr wrap="none">
            <a:spAutoFit/>
          </a:bodyPr>
          <a:lstStyle/>
          <a:p>
            <a:r>
              <a:rPr lang="en-US" dirty="0"/>
              <a:t>Bulk processing it is not a viable solution, does not provide random data on each row as we</a:t>
            </a:r>
          </a:p>
          <a:p>
            <a:r>
              <a:rPr lang="en-US" dirty="0"/>
              <a:t>want. Instead of switching to PL/SQL for bulk, we’ve could have done that directly in SQL by </a:t>
            </a:r>
          </a:p>
          <a:p>
            <a:r>
              <a:rPr lang="en-US" dirty="0"/>
              <a:t>using “</a:t>
            </a:r>
            <a:r>
              <a:rPr lang="en-US" i="1" dirty="0"/>
              <a:t>connect by level</a:t>
            </a:r>
            <a:r>
              <a:rPr lang="en-US" dirty="0"/>
              <a:t>” statements. </a:t>
            </a:r>
          </a:p>
        </p:txBody>
      </p:sp>
    </p:spTree>
    <p:extLst>
      <p:ext uri="{BB962C8B-B14F-4D97-AF65-F5344CB8AC3E}">
        <p14:creationId xmlns:p14="http://schemas.microsoft.com/office/powerpoint/2010/main" val="238095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4745" y="914400"/>
            <a:ext cx="184731" cy="369332"/>
          </a:xfrm>
          <a:prstGeom prst="rect">
            <a:avLst/>
          </a:prstGeom>
          <a:noFill/>
        </p:spPr>
        <p:txBody>
          <a:bodyPr wrap="none" rtlCol="0">
            <a:spAutoFit/>
          </a:bodyPr>
          <a:lstStyle/>
          <a:p>
            <a:endParaRPr lang="en-US" dirty="0"/>
          </a:p>
        </p:txBody>
      </p:sp>
      <p:sp>
        <p:nvSpPr>
          <p:cNvPr id="6" name="TextBox 5"/>
          <p:cNvSpPr txBox="1"/>
          <p:nvPr/>
        </p:nvSpPr>
        <p:spPr>
          <a:xfrm>
            <a:off x="434745" y="1447800"/>
            <a:ext cx="794725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Bulk processing is faster because is doing a single context switching and process all rows at once;</a:t>
            </a:r>
          </a:p>
          <a:p>
            <a:pPr marL="285750" indent="-285750">
              <a:buFont typeface="Arial" panose="020B0604020202020204" pitchFamily="34" charset="0"/>
              <a:buChar char="•"/>
            </a:pPr>
            <a:r>
              <a:rPr lang="en-US" dirty="0"/>
              <a:t>Bulk processing is “eating” our PGA because all rows are kept in memory, </a:t>
            </a:r>
            <a:r>
              <a:rPr lang="ro-RO" dirty="0"/>
              <a:t>to the difference of</a:t>
            </a:r>
            <a:r>
              <a:rPr lang="en-US" dirty="0"/>
              <a:t> explicit and implicit cursors;</a:t>
            </a:r>
          </a:p>
          <a:p>
            <a:pPr marL="285750" indent="-285750">
              <a:buFont typeface="Arial" panose="020B0604020202020204" pitchFamily="34" charset="0"/>
              <a:buChar char="•"/>
            </a:pPr>
            <a:r>
              <a:rPr lang="en-US" dirty="0"/>
              <a:t>Explicit and implicit cursors are running slower because for each processed row, are doing a context switching;</a:t>
            </a:r>
          </a:p>
          <a:p>
            <a:pPr marL="285750" indent="-285750">
              <a:buFont typeface="Arial" panose="020B0604020202020204" pitchFamily="34" charset="0"/>
              <a:buChar char="•"/>
            </a:pPr>
            <a:r>
              <a:rPr lang="en-US" dirty="0"/>
              <a:t>Implicit cursor is running faster than explicit cursor because operations of “open”, “fetch” and “close” are not performed and process the row as soon as is retrieved from the database;</a:t>
            </a:r>
          </a:p>
        </p:txBody>
      </p:sp>
      <p:sp>
        <p:nvSpPr>
          <p:cNvPr id="7" name="TextBox 6"/>
          <p:cNvSpPr txBox="1"/>
          <p:nvPr/>
        </p:nvSpPr>
        <p:spPr>
          <a:xfrm>
            <a:off x="471321" y="4572000"/>
            <a:ext cx="7947257" cy="646331"/>
          </a:xfrm>
          <a:prstGeom prst="rect">
            <a:avLst/>
          </a:prstGeom>
          <a:noFill/>
        </p:spPr>
        <p:txBody>
          <a:bodyPr wrap="square" rtlCol="0">
            <a:spAutoFit/>
          </a:bodyPr>
          <a:lstStyle/>
          <a:p>
            <a:r>
              <a:rPr lang="en-US" dirty="0"/>
              <a:t>In the end we chose to use implicit cursors for generating the data, but before that, explored some other options: function tables.</a:t>
            </a:r>
          </a:p>
        </p:txBody>
      </p:sp>
      <p:sp>
        <p:nvSpPr>
          <p:cNvPr id="9" name="Rectangle 8"/>
          <p:cNvSpPr/>
          <p:nvPr/>
        </p:nvSpPr>
        <p:spPr>
          <a:xfrm>
            <a:off x="152400" y="152400"/>
            <a:ext cx="8915400" cy="400110"/>
          </a:xfrm>
          <a:prstGeom prst="rect">
            <a:avLst/>
          </a:prstGeom>
        </p:spPr>
        <p:txBody>
          <a:bodyPr wrap="square">
            <a:spAutoFit/>
          </a:bodyPr>
          <a:lstStyle/>
          <a:p>
            <a:r>
              <a:rPr lang="en-US" sz="2000" b="1" dirty="0">
                <a:solidFill>
                  <a:srgbClr val="FF0000"/>
                </a:solidFill>
              </a:rPr>
              <a:t>T1: Performance analysis with bulk processing, implicit and explicit cursors</a:t>
            </a:r>
            <a:endParaRPr lang="ro-RO" sz="2000" dirty="0"/>
          </a:p>
        </p:txBody>
      </p:sp>
      <p:sp>
        <p:nvSpPr>
          <p:cNvPr id="10" name="TextBox 9"/>
          <p:cNvSpPr txBox="1"/>
          <p:nvPr/>
        </p:nvSpPr>
        <p:spPr>
          <a:xfrm>
            <a:off x="431697" y="914400"/>
            <a:ext cx="7947257" cy="369332"/>
          </a:xfrm>
          <a:prstGeom prst="rect">
            <a:avLst/>
          </a:prstGeom>
          <a:noFill/>
        </p:spPr>
        <p:txBody>
          <a:bodyPr wrap="square" rtlCol="0">
            <a:spAutoFit/>
          </a:bodyPr>
          <a:lstStyle/>
          <a:p>
            <a:r>
              <a:rPr lang="en-US" dirty="0"/>
              <a:t>Conclusions:</a:t>
            </a:r>
          </a:p>
        </p:txBody>
      </p:sp>
    </p:spTree>
    <p:extLst>
      <p:ext uri="{BB962C8B-B14F-4D97-AF65-F5344CB8AC3E}">
        <p14:creationId xmlns:p14="http://schemas.microsoft.com/office/powerpoint/2010/main" val="822046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870</Words>
  <Application>Microsoft Office PowerPoint</Application>
  <PresentationFormat>On-screen Show (4:3)</PresentationFormat>
  <Paragraphs>162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Techniques of performance boost in relationship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Cata</dc:creator>
  <cp:lastModifiedBy>Cata</cp:lastModifiedBy>
  <cp:revision>46</cp:revision>
  <dcterms:created xsi:type="dcterms:W3CDTF">2019-11-19T07:40:20Z</dcterms:created>
  <dcterms:modified xsi:type="dcterms:W3CDTF">2020-01-09T20:41:13Z</dcterms:modified>
</cp:coreProperties>
</file>