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2" r:id="rId6"/>
    <p:sldId id="260" r:id="rId7"/>
    <p:sldId id="263" r:id="rId8"/>
    <p:sldId id="261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74C12-780F-4CDD-9A45-D5EEF0AAEF97}" type="datetimeFigureOut">
              <a:rPr lang="en-SG" smtClean="0"/>
              <a:t>9/4/2022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D1170-B401-4C31-A0F7-3372AA2A09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744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C595-5AF2-438E-96A7-5B1FD0EE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52EB3-4249-4F22-8D10-9152CFBD8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07DE8-05F9-4FB2-BC3E-593FA34E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9/4/2022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72CB7-1CD6-434E-A632-4B2DC045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fbdincaslan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58350-091A-47B4-9149-AC97F327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19D-CDF3-43C3-BE2C-7E592A0F75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461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14EE-765C-45A0-B058-08EE9CE3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972B1-652F-442D-96A9-A5FBFD6DC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6534E-D72E-4C7A-A8DE-F3725919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9/4/2022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F5C9F-2E2B-45AB-AE56-1240CCAE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fbdincaslan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ECD4E-3BBA-40B5-A9C6-6A502AC1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19D-CDF3-43C3-BE2C-7E592A0F75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21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D2BB2-F3F7-4E1F-A053-B2C23A0DC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F1A60-8F3A-4EAC-A0EE-0ABB492CC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A727E-4ACC-4C32-9454-4DB80238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9/4/2022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A32CD-22E8-4704-AB01-8BF43FE3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fbdincaslan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BB75-46E8-4324-93C6-0E8B2E32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19D-CDF3-43C3-BE2C-7E592A0F75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738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1BBF-2E4A-490E-B940-89909356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3123-BC71-4B12-9E65-65E5FC1BB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B21AC-1BD2-4F66-A2DF-48DE3B88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9/4/2022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38AF3-CD5E-4935-A2D6-C134B582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fbdincaslan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1D455-CA17-42D2-BC12-AFA07D17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19D-CDF3-43C3-BE2C-7E592A0F75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489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EEF9-9B4A-4EAA-AF21-C9017E75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C6574-A80A-47E2-8480-5C4FF5871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212CA-525F-4D6F-87AA-7F224ACB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9/4/2022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D4DDC-D0D9-4BD4-8357-D1E8BD08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fbdincaslan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56BFB-5C52-41C8-BDE5-C782289C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19D-CDF3-43C3-BE2C-7E592A0F75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987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31F0-29FD-4784-97E7-9C05AD10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049D-A137-46AB-AA40-AFFE311DB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72CAC-FBD3-4613-9645-4E87782B1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36F4E-28F7-48D1-99F2-CC8C86DF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9/4/2022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4AAF2-420D-4E7C-A53D-1D625E8C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fbdincaslan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30F46-A651-4ABE-B844-25A512F7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19D-CDF3-43C3-BE2C-7E592A0F75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325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9016-D5A8-4FCA-855B-ABE79E90D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65362-EBF0-44F7-BEED-A016F52B2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FA5F7-1ED3-432C-BDF9-A3AB63E47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13293-C1A6-4DCD-B088-DCB5D395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B62B5-0530-41DB-BB8B-18530CB67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861F0-EE9A-49D7-B389-4916AAAA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9/4/2022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6582E-F43E-41A0-897F-BFAB144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fbdincaslan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7E697-AF39-4936-AFE1-312F8C0A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19D-CDF3-43C3-BE2C-7E592A0F75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049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5EE3-2D4B-4EFD-AAAA-A325BEDE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F7A60-F943-43C3-9931-D0B2DE80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9/4/2022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BF26A-7B6E-4316-A3B5-1D7C2114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fbdincaslan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0D7BD-C7EF-4574-93E1-72015470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19D-CDF3-43C3-BE2C-7E592A0F75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596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4A822-E85D-451F-8D62-F0BBAFDC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9/4/2022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51FAC7-E20A-4C87-BFC4-55AC3594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fbdincaslan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F8030-0A2C-4DF2-9461-89A39878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19D-CDF3-43C3-BE2C-7E592A0F75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010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FED1-3785-4003-847F-60C29120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9961E-5894-4181-8EC0-9423AA3C0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E2DC4-A921-4640-9D0D-21B1E9B7A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5E14D-F94D-416F-B6D6-74AEAE39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9/4/2022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145D1-1647-42F1-817A-233BBFF3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fbdincaslan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E0857-0EDE-43F7-8717-35FD995B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19D-CDF3-43C3-BE2C-7E592A0F75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808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6EA2-505E-4C77-B997-253A1437B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10DEF-F6AE-415A-8FC1-B59F56F4E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37AB9-DBDA-48D8-A964-A6862EA0C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F0806-7BDA-4EAE-A91B-D1D3D37D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9/4/2022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0FDB9-4990-4305-AAAF-843A6F58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fbdincaslan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A1DE4-7DD8-4537-8CFE-60CB090C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19D-CDF3-43C3-BE2C-7E592A0F75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306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6BA09-D415-47E5-82D2-2BC1762C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AF4BB-DDB6-4001-81A2-B5D1CAEFB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B4B77-658B-4E80-BBA7-B7AB4A96A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9/4/2022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8BAD0-0B54-49D5-907A-3AAD5119D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G"/>
              <a:t>fbdincaslan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68936-07CF-41CD-B58D-88029EA7D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019D-CDF3-43C3-BE2C-7E592A0F75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28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reus.com/articles/57441-utilizing-publicly-available-cancer-clinicogenomic-data-on-cbioportal-to-compare-epidermal-growth-factor-receptor-mutant-and-wildtype-non-small-cell-lung-cancer#referen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nature-com.libproxy1.nus.edu.sg/articles/s41598-020-72927-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0590-A4C2-48A4-B1FA-F7A0DB6EB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Med&amp;Omix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FA44D-B47E-47CF-92D0-E1760FF51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Second </a:t>
            </a:r>
            <a:r>
              <a:rPr lang="tr-TR"/>
              <a:t>Meeting Query-ing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C2421-09C9-4D5D-90B2-F2786166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9/4/2022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32CD-C1F7-492B-8C51-0D944D04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fbdincaslan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BE9BC-7DA1-46FA-BC5B-62B63DDF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19D-CDF3-43C3-BE2C-7E592A0F7554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1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E771-0090-47FF-81B0-E680FE1F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 I look the survival data for all the genes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29C3F-ACFC-4BB3-B34E-0E6E67A5B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4800" cy="4351338"/>
          </a:xfrm>
        </p:spPr>
        <p:txBody>
          <a:bodyPr/>
          <a:lstStyle/>
          <a:p>
            <a:r>
              <a:rPr lang="tr-TR" dirty="0"/>
              <a:t>It seems </a:t>
            </a:r>
            <a:r>
              <a:rPr lang="tr-TR"/>
              <a:t>CDKN2A (correlated to </a:t>
            </a:r>
            <a:r>
              <a:rPr lang="tr-TR" dirty="0"/>
              <a:t>HPV stats) alteration might be related to poor outcome in 0-50months period of survival, whereas HRA&amp; NOTCH1 alteration has minimal or no direct effect on the survival.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867F4-789E-4543-8AC5-742CA8A6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9/4/2022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7BEC1-EEFD-477A-8205-CA9B58F9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fbdincaslan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A7EE8-39C4-4D16-9DCA-6AD5A793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19D-CDF3-43C3-BE2C-7E592A0F7554}" type="slidenum">
              <a:rPr lang="en-SG" smtClean="0"/>
              <a:t>10</a:t>
            </a:fld>
            <a:endParaRPr lang="en-SG"/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3D10664C-366B-4E9B-83FC-602C73094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84"/>
          <a:stretch/>
        </p:blipFill>
        <p:spPr>
          <a:xfrm>
            <a:off x="5911947" y="1429662"/>
            <a:ext cx="5441853" cy="474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8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3AC5-501B-406E-954E-C5E24B5B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Previously Discussed in Med&amp;Omix Meeting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85153-8DE8-4F02-96ED-511D93CE9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How to use cBioPortal</a:t>
            </a:r>
          </a:p>
          <a:p>
            <a:r>
              <a:rPr lang="tr-TR" dirty="0"/>
              <a:t>How to apply on our hypothesis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So, I basically will do simple dry-testing of an hypothesis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F491F-12CF-4475-9B66-7863D424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9/4/2022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DB57C-9AE9-4F29-93C5-E92B8D9E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fbdincaslan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BAA9-DFF6-4896-B8DB-0AD1B135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19D-CDF3-43C3-BE2C-7E592A0F7554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953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A6D8-8ADC-40B9-BEB1-B06F3FE8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Let’s Decide A Simple Hypothesis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2F6B2-4994-459F-BD1B-5F20F038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 found this article on «</a:t>
            </a:r>
            <a:r>
              <a:rPr lang="en-SG" b="1" dirty="0"/>
              <a:t>Utilizing Publicly Available Cancer </a:t>
            </a:r>
            <a:r>
              <a:rPr lang="en-SG" b="1" dirty="0" err="1"/>
              <a:t>Clinicogenomic</a:t>
            </a:r>
            <a:r>
              <a:rPr lang="en-SG" b="1" dirty="0"/>
              <a:t> Data on </a:t>
            </a:r>
            <a:r>
              <a:rPr lang="en-SG" b="1" dirty="0" err="1"/>
              <a:t>CBioPortal</a:t>
            </a:r>
            <a:r>
              <a:rPr lang="en-SG" b="1" dirty="0"/>
              <a:t> to Compare Epidermal Growth Factor Receptor Mutant and Wildtype Non-Small Cell Lung Cancer</a:t>
            </a:r>
            <a:r>
              <a:rPr lang="tr-TR" b="1" dirty="0"/>
              <a:t>»</a:t>
            </a:r>
            <a:endParaRPr lang="en-SG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AE109-83FD-486B-A62B-87D94201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9/4/2022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F70E6-1338-4BA6-AFA1-9A06801C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fbdincaslan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95141-96A7-476E-A7DB-7D3D21E1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19D-CDF3-43C3-BE2C-7E592A0F7554}" type="slidenum">
              <a:rPr lang="en-SG" smtClean="0"/>
              <a:t>3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ABB16D-F894-4036-9749-E4148E43C7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84" t="37942" r="7692" b="11776"/>
          <a:stretch/>
        </p:blipFill>
        <p:spPr>
          <a:xfrm>
            <a:off x="3468756" y="3201962"/>
            <a:ext cx="6801678" cy="2873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BA424C-40F4-4006-9075-9444F1CEC759}"/>
              </a:ext>
            </a:extLst>
          </p:cNvPr>
          <p:cNvSpPr txBox="1"/>
          <p:nvPr/>
        </p:nvSpPr>
        <p:spPr>
          <a:xfrm>
            <a:off x="3886200" y="5956747"/>
            <a:ext cx="60960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500" dirty="0">
                <a:hlinkClick r:id="rId3"/>
              </a:rPr>
              <a:t>https://www.cureus.com/articles/57441-utilizing-publicly-available-cancer-clinicogenomic-data-on-cbioportal-to-compare-epidermal-growth-factor-receptor-mutant-and-wildtype-non-small-cell-lung-cancer#reference</a:t>
            </a:r>
            <a:r>
              <a:rPr lang="tr-TR" sz="500" dirty="0"/>
              <a:t> </a:t>
            </a:r>
            <a:r>
              <a:rPr lang="en-SG" sz="5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77099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D7F3-EB16-419A-8D9D-918DEC28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Let’s Decide A Simple Hypothesis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ABB9-6F2D-4B6C-B0A2-EAE50EA9C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Then looked for an alternative disease with alternative mutation... Later, found this «</a:t>
            </a:r>
            <a:r>
              <a:rPr lang="en-US" b="1" dirty="0"/>
              <a:t>Oncogenic driver mutations predict outcome in a cohort of head and neck squamous cell carcinoma (HNSCC) patients within a clinical trial</a:t>
            </a:r>
            <a:r>
              <a:rPr lang="tr-TR" b="1" dirty="0"/>
              <a:t>»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85F39-C178-496F-95A7-EFD4DA41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9/4/2022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47E12-13CC-4C8F-92E7-E5B5E827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fbdincaslan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701CB-9290-445C-A4FB-144E9438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19D-CDF3-43C3-BE2C-7E592A0F7554}" type="slidenum">
              <a:rPr lang="en-SG" smtClean="0"/>
              <a:t>4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4AEA5F-53C5-4CD3-9C34-632353E97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61" t="30144" r="39423" b="22859"/>
          <a:stretch/>
        </p:blipFill>
        <p:spPr>
          <a:xfrm>
            <a:off x="4654776" y="3271375"/>
            <a:ext cx="6143010" cy="30849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8BD414-0848-4146-8075-893A4F755932}"/>
              </a:ext>
            </a:extLst>
          </p:cNvPr>
          <p:cNvSpPr txBox="1"/>
          <p:nvPr/>
        </p:nvSpPr>
        <p:spPr>
          <a:xfrm>
            <a:off x="4654776" y="6227261"/>
            <a:ext cx="60960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500" dirty="0">
                <a:hlinkClick r:id="rId3"/>
              </a:rPr>
              <a:t>https://www-nature-com.libproxy1.nus.edu.sg/articles/s41598-020-72927-2</a:t>
            </a:r>
            <a:r>
              <a:rPr lang="tr-TR" sz="500" dirty="0"/>
              <a:t> </a:t>
            </a:r>
            <a:endParaRPr lang="en-SG" sz="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8A936-0605-4353-BE91-988EE396B784}"/>
              </a:ext>
            </a:extLst>
          </p:cNvPr>
          <p:cNvSpPr txBox="1"/>
          <p:nvPr/>
        </p:nvSpPr>
        <p:spPr>
          <a:xfrm>
            <a:off x="2093665" y="4352198"/>
            <a:ext cx="240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rgbClr val="FF0000"/>
                </a:solidFill>
              </a:rPr>
              <a:t>HPV status</a:t>
            </a:r>
            <a:endParaRPr lang="en-SG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82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47DB-4D9D-4BE5-A823-542AD337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Let’s Decide A Simple Hypothesis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E6306-84C9-4200-8E0C-FE68CBC89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They are the ones referred in the article, so I will test how much consistent across all these datasets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09C72-3AF8-4D69-8997-4CC1E823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9/4/2022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C5A60-F105-43FE-84FD-778BBC73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fbdincaslan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E222A-40DC-48EA-B2E5-DBC7BDED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19D-CDF3-43C3-BE2C-7E592A0F7554}" type="slidenum">
              <a:rPr lang="en-SG" smtClean="0"/>
              <a:t>5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1EFC18-ACCE-48FC-A4D0-E06C85ACB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32401" r="8962" b="11571"/>
          <a:stretch/>
        </p:blipFill>
        <p:spPr>
          <a:xfrm>
            <a:off x="1091418" y="2542911"/>
            <a:ext cx="9431215" cy="3529837"/>
          </a:xfrm>
          <a:prstGeom prst="rect">
            <a:avLst/>
          </a:prstGeom>
        </p:spPr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1D06D859-6495-4BAE-A5FB-5C9490930EC0}"/>
              </a:ext>
            </a:extLst>
          </p:cNvPr>
          <p:cNvSpPr/>
          <p:nvPr/>
        </p:nvSpPr>
        <p:spPr>
          <a:xfrm>
            <a:off x="7357402" y="2319104"/>
            <a:ext cx="3094893" cy="4066809"/>
          </a:xfrm>
          <a:prstGeom prst="frame">
            <a:avLst>
              <a:gd name="adj1" fmla="val 511"/>
            </a:avLst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89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5B5B-0E86-49E4-989C-C8760B48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to apply 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36C2A-E744-420C-A0BC-9AF963AD5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Selected these datasets available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3079D-ED0F-48D9-B5A2-914771C6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9/4/2022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E24DA-6BA8-441D-8AE3-20F63D44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fbdincaslan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C5A4B-8DE1-45E4-B9C3-76851968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19D-CDF3-43C3-BE2C-7E592A0F7554}" type="slidenum">
              <a:rPr lang="en-SG" smtClean="0"/>
              <a:t>6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E6374F-9A99-42F4-9337-7F2DB38B7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26" b="7293"/>
          <a:stretch/>
        </p:blipFill>
        <p:spPr>
          <a:xfrm>
            <a:off x="838200" y="2187574"/>
            <a:ext cx="9990406" cy="421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8FA2-37FD-49DC-9A33-F43ADE3E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to apply on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FB34C-1EDD-4A0C-B0BF-FF75B57D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9/4/2022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20E3A-8447-4591-AC2F-5066BCC58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fbdincaslan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9E7D9-D084-4649-9D38-0C17502C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19D-CDF3-43C3-BE2C-7E592A0F7554}" type="slidenum">
              <a:rPr lang="en-SG" smtClean="0"/>
              <a:t>7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D4FDFE-B67A-466F-9CE6-062453BA4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41" r="24423" b="7295"/>
          <a:stretch/>
        </p:blipFill>
        <p:spPr>
          <a:xfrm>
            <a:off x="838200" y="1559767"/>
            <a:ext cx="8496886" cy="470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1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D8D2-B9E8-4DEB-AD5E-C6ED12D0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to apply on</a:t>
            </a:r>
            <a:endParaRPr lang="en-S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171041-BD18-460A-B596-2490A3A6D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6" t="19470" b="8292"/>
          <a:stretch/>
        </p:blipFill>
        <p:spPr>
          <a:xfrm>
            <a:off x="1012706" y="1898212"/>
            <a:ext cx="9913367" cy="402428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444E8-B1F0-43A5-9ED5-B99AF855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9/4/2022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1E18C-4030-4FF7-9837-74D596A6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fbdincaslan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6BC66-879B-4C3E-9488-BDBFDFD8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19D-CDF3-43C3-BE2C-7E592A0F7554}" type="slidenum">
              <a:rPr lang="en-SG" smtClean="0"/>
              <a:t>8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376189-2551-4174-805C-E9066626CCD3}"/>
              </a:ext>
            </a:extLst>
          </p:cNvPr>
          <p:cNvSpPr txBox="1"/>
          <p:nvPr/>
        </p:nvSpPr>
        <p:spPr>
          <a:xfrm>
            <a:off x="5555974" y="1261282"/>
            <a:ext cx="519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Interesting relationships... For example, TP53 and HRAS are mutually exclusive, and  TP53 and FAT1 co-occurs. However, FAT1 and HRAS co-occurs, too. (Need to check pathway details for this)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90275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DDDD-6764-4FDC-B9FF-40DFC6BD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How altered group is selected</a:t>
            </a:r>
            <a:endParaRPr lang="en-S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9FFB58-BECF-4F47-8D05-4460D36B4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89" t="43718" r="46607" b="11344"/>
          <a:stretch/>
        </p:blipFill>
        <p:spPr>
          <a:xfrm>
            <a:off x="1659987" y="2021721"/>
            <a:ext cx="7891975" cy="400359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1A817-3AB0-410D-9C4C-727A342C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G"/>
              <a:t>9/4/2022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D7B8F-3ACC-4E3A-8CE8-B4447E39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fbdincaslan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E6BB9-365A-43C2-8CFE-2442A706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019D-CDF3-43C3-BE2C-7E592A0F7554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202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302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Med&amp;Omix</vt:lpstr>
      <vt:lpstr>Previously Discussed in Med&amp;Omix Meeting</vt:lpstr>
      <vt:lpstr>Let’s Decide A Simple Hypothesis</vt:lpstr>
      <vt:lpstr>Let’s Decide A Simple Hypothesis</vt:lpstr>
      <vt:lpstr>Let’s Decide A Simple Hypothesis</vt:lpstr>
      <vt:lpstr>How to apply on</vt:lpstr>
      <vt:lpstr>How to apply on</vt:lpstr>
      <vt:lpstr>How to apply on</vt:lpstr>
      <vt:lpstr>How altered group is selected</vt:lpstr>
      <vt:lpstr>If I look the survival data for all the genes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Fatma Betul Dincaslan</dc:creator>
  <cp:lastModifiedBy>Fatma Betul Dincaslan</cp:lastModifiedBy>
  <cp:revision>16</cp:revision>
  <dcterms:created xsi:type="dcterms:W3CDTF">2022-04-09T09:10:57Z</dcterms:created>
  <dcterms:modified xsi:type="dcterms:W3CDTF">2022-04-09T13:19:06Z</dcterms:modified>
</cp:coreProperties>
</file>