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A797-E448-3295-F8F7-DCB570BDA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05F8-6562-E5DD-DDA5-7A997B81B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6DA1-6DE5-EA4D-7784-C6539623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803D-2025-403F-D8C6-B75BB5E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86CC-941E-F0C0-599A-E5607DD8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2C17-AA44-35B9-8E07-CA7D8CE4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DBD03-C9C1-A29C-C2AD-C34FE257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FEF1-444E-5B18-83E9-2DD2E7F5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C62E-8814-794A-C9F2-9EE5541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355F-C747-BA7E-5E9F-1DC1614F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9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CA21E-CE17-4FBC-0399-44D40BEBA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7501E-4C67-CE8A-B5F9-CF89E3F70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63BE-E4EC-7386-6BD6-F9C3669A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E48C-AD83-395A-634B-AB0E230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FD1E-8808-AA62-C0B3-2DBDC6B7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3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574-5D0C-3BBE-FD4B-19D58FAD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069A-6789-7E6E-D2B1-054F3C4B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56E9-6C25-2F97-1F9D-D3A314D8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E6D0-92E7-0A80-221D-A77D944E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B0B7-4A9B-D5E2-FAB8-934FDCB6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32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E26-56B3-430C-32F8-763C41E2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0EF89-BCBC-5219-5A7B-1630B816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2256-380D-C4A0-464E-324FCE14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2FC1-001F-70F4-7367-055DF8A5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AA49-5BB0-8370-EF3D-6C3E0D3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44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122B-D56D-312D-1E95-8F4424D6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EFB3-C08C-7972-F13F-01557D2E7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E8C08-82C8-3BBE-C2F3-832CFC56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E6DF-6572-386D-BE0F-9A18465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794D-01B6-E591-639A-E673F797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470A-D78B-95AF-C174-5644F95B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53FF-051F-6732-4F0D-5F615BB2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E2087-3809-3F3E-8303-C822DDCB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7285E-156E-3F3C-9432-50A9CB3A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508EB-BF75-7FB9-C783-479B7F9F2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054EE-3EC7-3525-947E-E921F557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138C7-BFD6-A5DD-77F6-EAE224DB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80036-1D8B-0F79-D8CB-2F5B5E0F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7B469-655F-BE73-0C9B-E47B6EA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29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F8D6-DDA4-8D83-6DCD-4A1B4A08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D5FA0-D512-0BEC-F8C5-591FB5B6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AA92E-E05A-D289-CB0C-679BB46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4AC7F-E554-518C-39B1-F3B01D6D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15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DD567-3FAA-BB32-B853-2AFAB37E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6811-D574-90C1-A31D-86949480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125C4-7488-5A53-CAD0-794ED241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920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4079-B63E-CDC6-AFF1-87F0C564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C68C-8EFF-8FA7-1586-1A79441B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59B91-45F2-EE0F-356D-3E78E4258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9E092-C122-1FD4-B854-A0A11D07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AB938-F371-02E3-DB8F-5F042186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ECB6-E845-1952-A306-C0017883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1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687D-0D63-8AD0-EE06-9335D102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27587-F150-19F5-163F-1BDD4CF4C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43DCF-C604-84FD-21A2-E4809D1F8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DB6E3-7CD1-B1FB-0C4D-CD7D340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D7F0-255D-308E-B52C-72C5B523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E8D9-089B-FCC8-3EDF-2922D747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46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6C3F-BC40-4E17-FCF6-E1E7310E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D250-564A-E996-9B28-28CFD4E9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4381-ED8C-446C-A2CF-04C97193E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97A8-3888-4977-BA52-5CA35582EA7F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3367-CA19-1414-DAF4-D80F3A0D3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17DF-AA09-1D55-2D06-8979EE117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092E-53AD-4154-BAAE-845406164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9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gturkey.com/tr/medomics-hekimler-icin-biyoinformati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caslan/Med-Omic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gall.med.cornell.edu/RNASEQcourse/Intro2RNAseq.pdf" TargetMode="External"/><Relationship Id="rId2" Type="http://schemas.openxmlformats.org/officeDocument/2006/relationships/hyperlink" Target="https://www.tutorialspoint.com/r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rsgturkey/Workshop20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DDB9C-0717-B68D-C337-C0D85B7A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MED&amp;OMICS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77A70-C6F7-8FC2-63FE-5D81E8FE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Bir ISCB-RSG-Türkiye oluşumudur.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2750F-A52D-440A-FB50-072874C85B0D}"/>
              </a:ext>
            </a:extLst>
          </p:cNvPr>
          <p:cNvSpPr txBox="1"/>
          <p:nvPr/>
        </p:nvSpPr>
        <p:spPr>
          <a:xfrm>
            <a:off x="8136770" y="353578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i="1" dirty="0" err="1"/>
              <a:t>Hekimler</a:t>
            </a:r>
            <a:r>
              <a:rPr lang="en-SG" sz="1600" b="1" i="1" dirty="0"/>
              <a:t> </a:t>
            </a:r>
            <a:r>
              <a:rPr lang="en-SG" sz="1600" b="1" i="1" dirty="0" err="1"/>
              <a:t>için</a:t>
            </a:r>
            <a:r>
              <a:rPr lang="en-SG" sz="1600" b="1" i="1" dirty="0"/>
              <a:t> </a:t>
            </a:r>
            <a:r>
              <a:rPr lang="en-SG" sz="1600" b="1" i="1" dirty="0" err="1"/>
              <a:t>Biyoinformatik</a:t>
            </a:r>
            <a:endParaRPr lang="en-SG" sz="1600" b="1" i="1" dirty="0"/>
          </a:p>
        </p:txBody>
      </p:sp>
    </p:spTree>
    <p:extLst>
      <p:ext uri="{BB962C8B-B14F-4D97-AF65-F5344CB8AC3E}">
        <p14:creationId xmlns:p14="http://schemas.microsoft.com/office/powerpoint/2010/main" val="26314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C2E18-0386-7571-FB58-6FD11A14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tr-TR" sz="3600" b="1" dirty="0"/>
              <a:t>Amacımız ve Hedef Kitlemiz</a:t>
            </a:r>
            <a:endParaRPr lang="en-SG" sz="3600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5C8673-274D-9F2F-4D0D-5D0501F1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tr-TR" sz="2400" dirty="0"/>
              <a:t>Klinik anlamda deneyimli, tıp doktoru</a:t>
            </a:r>
          </a:p>
          <a:p>
            <a:r>
              <a:rPr lang="tr-TR" sz="2400" dirty="0"/>
              <a:t>Medikal alanda biyoenformatik uygulamalara meraklı</a:t>
            </a:r>
          </a:p>
          <a:p>
            <a:r>
              <a:rPr lang="tr-TR" sz="2400" dirty="0"/>
              <a:t>Biyoenformatik deneyimi olan</a:t>
            </a:r>
          </a:p>
          <a:p>
            <a:r>
              <a:rPr lang="tr-TR" sz="2400" dirty="0"/>
              <a:t>Yaşam bilimlerinin disiplinlerası çalışmalarına daha geniş açıdan yaklaşmak isteyen</a:t>
            </a:r>
          </a:p>
          <a:p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27B1EC-497F-D9C7-44EC-A5452310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604043"/>
            <a:ext cx="3781051" cy="300593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79010-7E6C-9E3F-EE2A-04570A7D820F}"/>
              </a:ext>
            </a:extLst>
          </p:cNvPr>
          <p:cNvSpPr txBox="1"/>
          <p:nvPr/>
        </p:nvSpPr>
        <p:spPr>
          <a:xfrm>
            <a:off x="1060173" y="5303752"/>
            <a:ext cx="4701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Detaylı bilgi: </a:t>
            </a:r>
            <a:r>
              <a:rPr lang="tr-TR" sz="1100" dirty="0">
                <a:hlinkClick r:id="rId3"/>
              </a:rPr>
              <a:t>https://rsgturkey.com/tr/medomics-hekimler-icin-biyoinformatik/</a:t>
            </a:r>
            <a:endParaRPr lang="tr-TR" sz="1100" dirty="0"/>
          </a:p>
          <a:p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1340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D9EB6-0D16-22EF-56BF-A841FFEE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Kimiz ve Neler Yapıyoruz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19C08-24A1-7D05-A853-FC5C6EA15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Şu anki takım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1467-0C8C-1BCE-02F5-CAABF509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82612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Ali Osman Çetin </a:t>
            </a:r>
            <a:r>
              <a:rPr lang="tr-TR" sz="2000" dirty="0"/>
              <a:t>(MD)</a:t>
            </a:r>
          </a:p>
          <a:p>
            <a:r>
              <a:rPr lang="tr-TR" dirty="0"/>
              <a:t>Mustafa Güven </a:t>
            </a:r>
            <a:r>
              <a:rPr lang="tr-TR" sz="2000" dirty="0"/>
              <a:t>(MD)</a:t>
            </a:r>
          </a:p>
          <a:p>
            <a:r>
              <a:rPr lang="tr-TR" dirty="0"/>
              <a:t>Ayşe Gökçe Keşküş </a:t>
            </a:r>
            <a:r>
              <a:rPr lang="tr-TR" sz="2000" dirty="0"/>
              <a:t>(PhD)</a:t>
            </a:r>
            <a:endParaRPr lang="tr-TR" dirty="0"/>
          </a:p>
          <a:p>
            <a:r>
              <a:rPr lang="tr-TR" dirty="0"/>
              <a:t>Fatma B. Dinçaslan </a:t>
            </a:r>
            <a:r>
              <a:rPr lang="tr-TR" sz="2000" dirty="0"/>
              <a:t>(PhD Loading)</a:t>
            </a:r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29BF5-CD29-AFBC-CD10-35716660E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Faaliyetler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1E7DD7-685B-4754-2D76-B3CC2E7321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sz="1800" i="1" dirty="0" err="1"/>
              <a:t>Kodlama</a:t>
            </a:r>
            <a:r>
              <a:rPr lang="en-SG" sz="1800" i="1" dirty="0"/>
              <a:t> </a:t>
            </a:r>
            <a:r>
              <a:rPr lang="en-SG" sz="1800" i="1" dirty="0" err="1"/>
              <a:t>temelli</a:t>
            </a:r>
            <a:r>
              <a:rPr lang="en-SG" sz="1800" i="1" dirty="0"/>
              <a:t> </a:t>
            </a:r>
            <a:r>
              <a:rPr lang="en-SG" sz="1800" i="1" dirty="0" err="1"/>
              <a:t>ilerlemek</a:t>
            </a:r>
            <a:r>
              <a:rPr lang="en-SG" sz="1800" dirty="0"/>
              <a:t> </a:t>
            </a:r>
            <a:r>
              <a:rPr lang="en-SG" sz="1800" dirty="0" err="1"/>
              <a:t>veyahut</a:t>
            </a:r>
            <a:r>
              <a:rPr lang="en-SG" sz="1800" dirty="0"/>
              <a:t> </a:t>
            </a:r>
            <a:r>
              <a:rPr lang="en-SG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SG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</a:t>
            </a:r>
            <a:r>
              <a:rPr lang="en-SG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araçları</a:t>
            </a:r>
            <a:r>
              <a:rPr lang="en-SG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SG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etkili</a:t>
            </a:r>
            <a:r>
              <a:rPr lang="en-SG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şekilde</a:t>
            </a:r>
            <a:r>
              <a:rPr lang="en-SG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kullanmak</a:t>
            </a:r>
            <a:endParaRPr lang="tr-TR" sz="1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1800" dirty="0"/>
              <a:t>i</a:t>
            </a:r>
            <a:r>
              <a:rPr lang="en-SG" sz="1800" dirty="0" err="1"/>
              <a:t>lk</a:t>
            </a:r>
            <a:r>
              <a:rPr lang="en-SG" sz="1800" dirty="0"/>
              <a:t> </a:t>
            </a:r>
            <a:r>
              <a:rPr lang="en-SG" sz="1800" dirty="0" err="1"/>
              <a:t>etapta</a:t>
            </a:r>
            <a:r>
              <a:rPr lang="en-SG" sz="1800" dirty="0"/>
              <a:t> </a:t>
            </a:r>
            <a:r>
              <a:rPr lang="en-SG" sz="1800" b="1" dirty="0"/>
              <a:t>NCBI</a:t>
            </a:r>
            <a:r>
              <a:rPr lang="en-SG" sz="1800" dirty="0"/>
              <a:t>, </a:t>
            </a:r>
            <a:r>
              <a:rPr lang="en-SG" sz="1800" b="1" dirty="0"/>
              <a:t>GEO database-GEO2R</a:t>
            </a:r>
            <a:r>
              <a:rPr lang="en-SG" sz="1800" dirty="0"/>
              <a:t>, </a:t>
            </a:r>
            <a:r>
              <a:rPr lang="en-SG" sz="1800" b="1" dirty="0"/>
              <a:t>UCSC Genome Browser</a:t>
            </a:r>
            <a:r>
              <a:rPr lang="en-SG" sz="1800" dirty="0"/>
              <a:t> </a:t>
            </a:r>
            <a:r>
              <a:rPr lang="en-SG" sz="1800" dirty="0" err="1"/>
              <a:t>gibi</a:t>
            </a:r>
            <a:r>
              <a:rPr lang="en-SG" sz="1800" dirty="0"/>
              <a:t> </a:t>
            </a:r>
            <a:r>
              <a:rPr lang="en-SG" sz="1800" dirty="0" err="1"/>
              <a:t>temel</a:t>
            </a:r>
            <a:r>
              <a:rPr lang="en-SG" sz="1800" dirty="0"/>
              <a:t> </a:t>
            </a:r>
            <a:r>
              <a:rPr lang="en-SG" sz="1800" dirty="0" err="1"/>
              <a:t>araçlardan</a:t>
            </a:r>
            <a:r>
              <a:rPr lang="en-SG" sz="1800" dirty="0"/>
              <a:t> </a:t>
            </a:r>
            <a:endParaRPr lang="tr-TR" sz="1800" dirty="0"/>
          </a:p>
          <a:p>
            <a:r>
              <a:rPr lang="en-SG" sz="1800" dirty="0" err="1"/>
              <a:t>üstüne</a:t>
            </a:r>
            <a:r>
              <a:rPr lang="en-SG" sz="1800" dirty="0"/>
              <a:t> </a:t>
            </a:r>
            <a:r>
              <a:rPr lang="en-SG" sz="1800" b="1" dirty="0" err="1"/>
              <a:t>cBioPortal</a:t>
            </a:r>
            <a:r>
              <a:rPr lang="en-SG" sz="1800" dirty="0"/>
              <a:t>, </a:t>
            </a:r>
            <a:r>
              <a:rPr lang="en-SG" sz="1800" b="1" dirty="0"/>
              <a:t>STRING</a:t>
            </a:r>
            <a:r>
              <a:rPr lang="en-SG" sz="1800" dirty="0"/>
              <a:t>, </a:t>
            </a:r>
            <a:r>
              <a:rPr lang="en-SG" sz="1800" b="1" dirty="0"/>
              <a:t>Galaxy</a:t>
            </a:r>
            <a:r>
              <a:rPr lang="en-SG" sz="1800" dirty="0"/>
              <a:t> </a:t>
            </a:r>
            <a:r>
              <a:rPr lang="tr-TR" sz="1800" dirty="0"/>
              <a:t>vs.</a:t>
            </a:r>
            <a:endParaRPr lang="tr-TR" sz="1800" i="1" dirty="0"/>
          </a:p>
          <a:p>
            <a:r>
              <a:rPr lang="en-SG" sz="1800" dirty="0" err="1"/>
              <a:t>bazı</a:t>
            </a:r>
            <a:r>
              <a:rPr lang="en-SG" sz="1800" dirty="0"/>
              <a:t> </a:t>
            </a:r>
            <a:r>
              <a:rPr lang="en-SG" sz="1800" dirty="0" err="1"/>
              <a:t>temel</a:t>
            </a:r>
            <a:r>
              <a:rPr lang="en-SG" sz="1800" dirty="0"/>
              <a:t> </a:t>
            </a:r>
            <a:r>
              <a:rPr lang="en-SG" sz="1800" dirty="0" err="1"/>
              <a:t>grafik</a:t>
            </a:r>
            <a:r>
              <a:rPr lang="en-SG" sz="1800" dirty="0"/>
              <a:t> </a:t>
            </a:r>
            <a:r>
              <a:rPr lang="en-SG" sz="1800" dirty="0" err="1"/>
              <a:t>analizi</a:t>
            </a:r>
            <a:r>
              <a:rPr lang="en-SG" sz="1800" dirty="0"/>
              <a:t>, </a:t>
            </a:r>
            <a:r>
              <a:rPr lang="en-SG" sz="1800" dirty="0" err="1"/>
              <a:t>istatistiksel</a:t>
            </a:r>
            <a:r>
              <a:rPr lang="en-SG" sz="1800" dirty="0"/>
              <a:t> </a:t>
            </a:r>
            <a:r>
              <a:rPr lang="en-SG" sz="1800" dirty="0" err="1"/>
              <a:t>yaklaşımlar</a:t>
            </a:r>
            <a:endParaRPr lang="tr-TR" sz="1800" dirty="0"/>
          </a:p>
          <a:p>
            <a:r>
              <a:rPr lang="en-SG" sz="1800" dirty="0" err="1"/>
              <a:t>temel</a:t>
            </a:r>
            <a:r>
              <a:rPr lang="en-SG" sz="1800" dirty="0"/>
              <a:t> </a:t>
            </a:r>
            <a:r>
              <a:rPr lang="en-SG" sz="1800" dirty="0" err="1"/>
              <a:t>kodlama</a:t>
            </a:r>
            <a:r>
              <a:rPr lang="en-SG" sz="1800" dirty="0"/>
              <a:t> </a:t>
            </a:r>
            <a:r>
              <a:rPr lang="en-SG" sz="1800" dirty="0" err="1"/>
              <a:t>bilgisi</a:t>
            </a:r>
            <a:r>
              <a:rPr lang="en-SG" sz="1800" dirty="0"/>
              <a:t> </a:t>
            </a:r>
            <a:r>
              <a:rPr lang="en-SG" sz="1800" dirty="0" err="1"/>
              <a:t>ile</a:t>
            </a:r>
            <a:r>
              <a:rPr lang="en-SG" sz="1800" dirty="0"/>
              <a:t> </a:t>
            </a:r>
            <a:r>
              <a:rPr lang="en-SG" sz="1800" dirty="0" err="1"/>
              <a:t>birleştirip</a:t>
            </a:r>
            <a:r>
              <a:rPr lang="en-SG" sz="1800" dirty="0"/>
              <a:t> </a:t>
            </a:r>
            <a:r>
              <a:rPr lang="en-SG" sz="1800" dirty="0" err="1"/>
              <a:t>giriş</a:t>
            </a:r>
            <a:r>
              <a:rPr lang="en-SG" sz="1800" dirty="0"/>
              <a:t> </a:t>
            </a:r>
            <a:r>
              <a:rPr lang="en-SG" sz="1800" dirty="0" err="1"/>
              <a:t>seviyesinde</a:t>
            </a:r>
            <a:r>
              <a:rPr lang="en-SG" sz="1800" dirty="0"/>
              <a:t> R </a:t>
            </a:r>
            <a:r>
              <a:rPr lang="en-SG" sz="1800" dirty="0" err="1"/>
              <a:t>temelli</a:t>
            </a:r>
            <a:r>
              <a:rPr lang="en-SG" sz="1800" dirty="0"/>
              <a:t> </a:t>
            </a:r>
            <a:r>
              <a:rPr lang="en-SG" sz="1800" dirty="0" err="1"/>
              <a:t>analizler</a:t>
            </a:r>
            <a:r>
              <a:rPr lang="en-SG" sz="1800" dirty="0"/>
              <a:t> </a:t>
            </a:r>
            <a:r>
              <a:rPr lang="en-SG" sz="1800" dirty="0" err="1"/>
              <a:t>ve</a:t>
            </a:r>
            <a:r>
              <a:rPr lang="en-SG" sz="1800" dirty="0"/>
              <a:t> </a:t>
            </a:r>
            <a:r>
              <a:rPr lang="en-SG" sz="1800" dirty="0" err="1"/>
              <a:t>istatistik</a:t>
            </a:r>
            <a:r>
              <a:rPr lang="en-SG" sz="1800" dirty="0"/>
              <a:t> </a:t>
            </a:r>
            <a:r>
              <a:rPr lang="en-SG" sz="1800" dirty="0" err="1"/>
              <a:t>temelini</a:t>
            </a:r>
            <a:r>
              <a:rPr lang="en-SG" sz="1800" dirty="0"/>
              <a:t> </a:t>
            </a:r>
            <a:r>
              <a:rPr lang="en-SG" sz="1800" dirty="0" err="1"/>
              <a:t>güçlendirerek</a:t>
            </a:r>
            <a:r>
              <a:rPr lang="en-SG" sz="1800" dirty="0"/>
              <a:t> </a:t>
            </a:r>
            <a:r>
              <a:rPr lang="en-SG" sz="1800" dirty="0" err="1"/>
              <a:t>hipotez</a:t>
            </a:r>
            <a:r>
              <a:rPr lang="en-SG" sz="1800" dirty="0"/>
              <a:t> </a:t>
            </a:r>
            <a:r>
              <a:rPr lang="en-SG" sz="1800" dirty="0" err="1"/>
              <a:t>geliştirme</a:t>
            </a:r>
            <a:endParaRPr lang="tr-TR" sz="1800" dirty="0"/>
          </a:p>
          <a:p>
            <a:r>
              <a:rPr lang="en-SG" sz="1800" dirty="0"/>
              <a:t>“</a:t>
            </a:r>
            <a:r>
              <a:rPr lang="en-SG" sz="1800" i="1" dirty="0"/>
              <a:t>var </a:t>
            </a:r>
            <a:r>
              <a:rPr lang="en-SG" sz="1800" i="1" dirty="0" err="1"/>
              <a:t>olan</a:t>
            </a:r>
            <a:r>
              <a:rPr lang="en-SG" sz="1800" i="1" dirty="0"/>
              <a:t> </a:t>
            </a:r>
            <a:r>
              <a:rPr lang="en-SG" sz="1800" i="1" dirty="0" err="1"/>
              <a:t>araç</a:t>
            </a:r>
            <a:r>
              <a:rPr lang="en-SG" sz="1800" i="1" dirty="0"/>
              <a:t> </a:t>
            </a:r>
            <a:r>
              <a:rPr lang="en-SG" sz="1800" i="1" dirty="0" err="1"/>
              <a:t>ve</a:t>
            </a:r>
            <a:r>
              <a:rPr lang="en-SG" sz="1800" i="1" dirty="0"/>
              <a:t> </a:t>
            </a:r>
            <a:r>
              <a:rPr lang="en-SG" sz="1800" i="1" dirty="0" err="1"/>
              <a:t>paketleri</a:t>
            </a:r>
            <a:r>
              <a:rPr lang="en-SG" sz="1800" i="1" dirty="0"/>
              <a:t>, </a:t>
            </a:r>
            <a:r>
              <a:rPr lang="en-SG" sz="1800" i="1" dirty="0" err="1"/>
              <a:t>klinik</a:t>
            </a:r>
            <a:r>
              <a:rPr lang="en-SG" sz="1800" i="1" dirty="0"/>
              <a:t> </a:t>
            </a:r>
            <a:r>
              <a:rPr lang="en-SG" sz="1800" i="1" dirty="0" err="1"/>
              <a:t>bilgiyle</a:t>
            </a:r>
            <a:r>
              <a:rPr lang="en-SG" sz="1800" i="1" dirty="0"/>
              <a:t> </a:t>
            </a:r>
            <a:r>
              <a:rPr lang="en-SG" sz="1800" i="1" dirty="0" err="1"/>
              <a:t>yorumlarken</a:t>
            </a:r>
            <a:r>
              <a:rPr lang="en-SG" sz="1800" i="1" dirty="0"/>
              <a:t> </a:t>
            </a:r>
            <a:r>
              <a:rPr lang="en-SG" sz="1800" i="1" dirty="0" err="1"/>
              <a:t>en</a:t>
            </a:r>
            <a:r>
              <a:rPr lang="en-SG" sz="1800" i="1" dirty="0"/>
              <a:t> </a:t>
            </a:r>
            <a:r>
              <a:rPr lang="en-SG" sz="1800" i="1" dirty="0" err="1"/>
              <a:t>verimli</a:t>
            </a:r>
            <a:r>
              <a:rPr lang="en-SG" sz="1800" i="1" dirty="0"/>
              <a:t> </a:t>
            </a:r>
            <a:r>
              <a:rPr lang="en-SG" sz="1800" i="1" dirty="0" err="1"/>
              <a:t>nasıl</a:t>
            </a:r>
            <a:r>
              <a:rPr lang="en-SG" sz="1800" i="1" dirty="0"/>
              <a:t> </a:t>
            </a:r>
            <a:r>
              <a:rPr lang="en-SG" sz="1800" i="1" dirty="0" err="1"/>
              <a:t>kullanabiliriz</a:t>
            </a:r>
            <a:r>
              <a:rPr lang="en-SG" sz="1800" dirty="0" err="1"/>
              <a:t>i”i</a:t>
            </a:r>
            <a:r>
              <a:rPr lang="en-SG" sz="1800" dirty="0"/>
              <a:t> </a:t>
            </a:r>
            <a:r>
              <a:rPr lang="en-SG" sz="1800" dirty="0" err="1"/>
              <a:t>irdeleme</a:t>
            </a:r>
            <a:endParaRPr lang="en-SG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A065A-17C3-1768-146B-7C1FC029E4A5}"/>
              </a:ext>
            </a:extLst>
          </p:cNvPr>
          <p:cNvSpPr txBox="1"/>
          <p:nvPr/>
        </p:nvSpPr>
        <p:spPr>
          <a:xfrm>
            <a:off x="836612" y="4407396"/>
            <a:ext cx="442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(İlerde yeniden düzenlenip organize edilecek ama şimdilik farkındalığını artırmayı hedefleyen benzer kitlelere yardımcı olmasını umduğumuz</a:t>
            </a:r>
            <a:r>
              <a:rPr lang="tr-TR" sz="1100" dirty="0"/>
              <a:t>) Github sayfamız: </a:t>
            </a:r>
          </a:p>
          <a:p>
            <a:r>
              <a:rPr lang="tr-TR" sz="1100" dirty="0">
                <a:hlinkClick r:id="rId2"/>
              </a:rPr>
              <a:t>https://github.com/dincaslan/Med-Omics</a:t>
            </a:r>
            <a:r>
              <a:rPr lang="tr-TR" sz="1100" dirty="0"/>
              <a:t> </a:t>
            </a:r>
            <a:endParaRPr lang="en-SG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E767B-3615-4F3B-EA70-C85A241AEB0A}"/>
              </a:ext>
            </a:extLst>
          </p:cNvPr>
          <p:cNvSpPr txBox="1"/>
          <p:nvPr/>
        </p:nvSpPr>
        <p:spPr>
          <a:xfrm>
            <a:off x="967409" y="1690688"/>
            <a:ext cx="18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u="sng" dirty="0"/>
              <a:t>Mart 2022’de başladık</a:t>
            </a:r>
            <a:endParaRPr lang="en-SG" sz="1400" u="sng" dirty="0"/>
          </a:p>
        </p:txBody>
      </p:sp>
    </p:spTree>
    <p:extLst>
      <p:ext uri="{BB962C8B-B14F-4D97-AF65-F5344CB8AC3E}">
        <p14:creationId xmlns:p14="http://schemas.microsoft.com/office/powerpoint/2010/main" val="150155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AF394A-33D4-08D6-5FDE-C47BF002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Yapmak İstiyoruz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367ECA-EBDD-6279-E236-013EABA7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biyoneformatik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araçları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etkili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şekilde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kullanmak</a:t>
            </a:r>
            <a:r>
              <a:rPr lang="tr-T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Kodlama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temelli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ilerlemek</a:t>
            </a:r>
            <a:r>
              <a:rPr lang="en-S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r-T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Özellikle temel istatik analizler, bazı paketlerin kullanımı, grafik çizme ve grafik yorumlama üzerinden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İstatik bilgisini artırmak </a:t>
            </a:r>
          </a:p>
          <a:p>
            <a:pPr lvl="1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Deney tasarımı ve kaliteli veri geliştirmek için iyi temeller</a:t>
            </a:r>
          </a:p>
          <a:p>
            <a:pPr lvl="1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Veriyi doğru yorumlamak</a:t>
            </a:r>
          </a:p>
          <a:p>
            <a:pPr lvl="1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Karmaşık medikal veri analizi için ileri seviye metotların temelleri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 Club</a:t>
            </a:r>
          </a:p>
          <a:p>
            <a:pPr lvl="1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İlgili makaleler üzerinden yöntem ve hipotez anlama/geliştirme, sonuç yorumlama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Güncel konular üzerine uzmanlardan sunumlar</a:t>
            </a:r>
          </a:p>
          <a:p>
            <a:pPr lvl="1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Tek hücre dizileme teknik detaylar, ve başlangıç seviyesi veri analizi 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Bazı temel molecüler biyoloji labı teknik ve analiz yöntemlerine giriş</a:t>
            </a:r>
          </a:p>
          <a:p>
            <a:pPr lvl="1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qPCR ve analizi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Grubun ihtiyacına göre şekillenen bir konu takvimi</a:t>
            </a:r>
          </a:p>
          <a:p>
            <a:endParaRPr lang="tr-T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945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2246-0FE5-6ECC-A455-348F31B4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Büyüme Planı ve Öneriler</a:t>
            </a:r>
            <a:endParaRPr lang="en-SG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F869-590B-FFCD-0092-4B36596E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Öncelikle yeni gönüllü aktif biyoenformatikçilerin bulunması</a:t>
            </a:r>
          </a:p>
          <a:p>
            <a:pPr lvl="1"/>
            <a:r>
              <a:rPr lang="tr-TR" dirty="0"/>
              <a:t>Toplamda 5-6 kişilik gruplar</a:t>
            </a:r>
          </a:p>
          <a:p>
            <a:pPr lvl="1"/>
            <a:r>
              <a:rPr lang="tr-TR" dirty="0"/>
              <a:t>1 moderatör</a:t>
            </a:r>
          </a:p>
          <a:p>
            <a:pPr lvl="2"/>
            <a:r>
              <a:rPr lang="tr-TR" dirty="0"/>
              <a:t>Biyoenformatik temelli yaşam bilimci/bir önceki eğitimden geçen hekim</a:t>
            </a:r>
          </a:p>
          <a:p>
            <a:pPr lvl="1"/>
            <a:r>
              <a:rPr lang="tr-TR" dirty="0"/>
              <a:t>1 deneyimli biyoenformatikçi</a:t>
            </a:r>
          </a:p>
          <a:p>
            <a:pPr lvl="2"/>
            <a:r>
              <a:rPr lang="tr-TR" dirty="0"/>
              <a:t>Birkaç hastalık üzerine aktif çalışmış olması avantaj</a:t>
            </a:r>
          </a:p>
          <a:p>
            <a:pPr lvl="1"/>
            <a:r>
              <a:rPr lang="tr-TR" dirty="0"/>
              <a:t>Max 3-4 medikal eğitim talep eden</a:t>
            </a:r>
          </a:p>
          <a:p>
            <a:pPr lvl="2"/>
            <a:r>
              <a:rPr lang="tr-TR" dirty="0"/>
              <a:t>Bunların benzer temel ve eğitim talebine sahip olması</a:t>
            </a:r>
          </a:p>
          <a:p>
            <a:pPr lvl="2"/>
            <a:r>
              <a:rPr lang="tr-TR" dirty="0"/>
              <a:t>Kararlılık için bir ön eleme süreci olması-gerekli sorular, formlar vs.</a:t>
            </a:r>
          </a:p>
          <a:p>
            <a:pPr lvl="1"/>
            <a:r>
              <a:rPr lang="tr-TR" dirty="0"/>
              <a:t>Esnek takvim ve etkileşimin teşvik edilmesi, birebir takip ve katılım</a:t>
            </a:r>
          </a:p>
          <a:p>
            <a:pPr lvl="1"/>
            <a:r>
              <a:rPr lang="tr-TR" dirty="0"/>
              <a:t>Alt gruplar arası, -grup içinde önceden tartışılarak- konulara özel değişim olanağı sağlanması </a:t>
            </a:r>
          </a:p>
          <a:p>
            <a:pPr lvl="2"/>
            <a:r>
              <a:rPr lang="tr-TR" dirty="0"/>
              <a:t>Grup içi etkleşimi kırmamak için extra 1-2 kişi </a:t>
            </a:r>
          </a:p>
          <a:p>
            <a:pPr lvl="1"/>
            <a:r>
              <a:rPr lang="tr-TR" dirty="0"/>
              <a:t>Uzman biyoenformatikçiler bulunduktan sonra hekimler için duyuruya çıkılması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1E658-233C-1D68-8028-5A51F7257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Anlık: Minik grup üzerinden etkileşimli ve esnek ilerleme takvimi</a:t>
            </a:r>
          </a:p>
          <a:p>
            <a:r>
              <a:rPr lang="tr-TR" sz="2400" dirty="0"/>
              <a:t>İlerisi: Bu amaçla toplanan alt Med&amp;Omics gruplarının oluşturulması ve eğitim alanların aktif mentörler olarak geri dönmesi, ancak -&gt;</a:t>
            </a:r>
          </a:p>
        </p:txBody>
      </p:sp>
    </p:spTree>
    <p:extLst>
      <p:ext uri="{BB962C8B-B14F-4D97-AF65-F5344CB8AC3E}">
        <p14:creationId xmlns:p14="http://schemas.microsoft.com/office/powerpoint/2010/main" val="262773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7F7D-D61C-F1FE-FC62-AA52B10D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Teşekkürler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B80F9-94D7-A87D-9885-79A045C11BCA}"/>
              </a:ext>
            </a:extLst>
          </p:cNvPr>
          <p:cNvSpPr txBox="1"/>
          <p:nvPr/>
        </p:nvSpPr>
        <p:spPr>
          <a:xfrm>
            <a:off x="4881876" y="5475377"/>
            <a:ext cx="342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i="1" dirty="0"/>
              <a:t>Sorusu ve yorumu olan buyursun lütfen</a:t>
            </a:r>
            <a:endParaRPr lang="en-SG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27858-FCE1-8051-52B2-40B909CB3B7A}"/>
              </a:ext>
            </a:extLst>
          </p:cNvPr>
          <p:cNvSpPr txBox="1"/>
          <p:nvPr/>
        </p:nvSpPr>
        <p:spPr>
          <a:xfrm>
            <a:off x="4764641" y="2772774"/>
            <a:ext cx="2662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i="1" dirty="0"/>
              <a:t>Dinlediğiniz ve katkılarınız için</a:t>
            </a:r>
            <a:endParaRPr lang="en-SG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BEE39-09F3-8A73-946B-4507FDF26490}"/>
              </a:ext>
            </a:extLst>
          </p:cNvPr>
          <p:cNvSpPr txBox="1"/>
          <p:nvPr/>
        </p:nvSpPr>
        <p:spPr>
          <a:xfrm>
            <a:off x="8384695" y="539159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131230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6752-557D-75D0-9DF6-2602F05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Toplantı Notları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D347-8123-62A9-E1FF-14E8D9AD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Ravza: Sempozyuma eklenebilir ve tanıtımı yapılabilir</a:t>
            </a:r>
          </a:p>
          <a:p>
            <a:pPr lvl="1"/>
            <a:r>
              <a:rPr lang="tr-TR" dirty="0"/>
              <a:t>Farkındalık için ek medikal alanda yan sempozyum</a:t>
            </a:r>
          </a:p>
          <a:p>
            <a:pPr lvl="1"/>
            <a:r>
              <a:rPr lang="tr-TR" dirty="0"/>
              <a:t>Klinikten gelenler için slack kanalı</a:t>
            </a:r>
          </a:p>
          <a:p>
            <a:pPr lvl="2"/>
            <a:r>
              <a:rPr lang="tr-TR" dirty="0"/>
              <a:t>Ali Osman: Kısa tanıtım seminer serisi ile ilgili olanları belirlemek</a:t>
            </a:r>
          </a:p>
          <a:p>
            <a:pPr lvl="2"/>
            <a:r>
              <a:rPr lang="tr-TR"/>
              <a:t>Kübra: Yaşam bilimlerini de aktif olarak dahil etmek</a:t>
            </a:r>
            <a:endParaRPr lang="tr-TR" dirty="0"/>
          </a:p>
          <a:p>
            <a:r>
              <a:rPr lang="tr-TR" dirty="0"/>
              <a:t>Ali Osman ve Mustafa: Aşina olmak önemli bu grup bu konuda önemli</a:t>
            </a:r>
          </a:p>
          <a:p>
            <a:r>
              <a:rPr lang="tr-TR" dirty="0"/>
              <a:t>Ali Osman: JC grupları, benzer konu ilgisi olan max 5-6 kişiden oluşursa daha etkili olabilir</a:t>
            </a:r>
          </a:p>
          <a:p>
            <a:pPr lvl="1"/>
            <a:r>
              <a:rPr lang="tr-TR" dirty="0"/>
              <a:t>Med&amp;Omics JC için ilgili bireylere açık olması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929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CEC5-BC9A-02A8-24C2-9139EF81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Sonraki Toplantı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FA64-421F-000F-FEEF-97FDA93C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RNA-Seq Analiz tekrar</a:t>
            </a:r>
          </a:p>
          <a:p>
            <a:pPr lvl="1"/>
            <a:r>
              <a:rPr lang="en-SG" sz="1600" dirty="0"/>
              <a:t>R </a:t>
            </a:r>
            <a:r>
              <a:rPr lang="en-SG" sz="1600" dirty="0" err="1"/>
              <a:t>şu</a:t>
            </a:r>
            <a:r>
              <a:rPr lang="en-SG" sz="1600" dirty="0"/>
              <a:t> </a:t>
            </a:r>
            <a:r>
              <a:rPr lang="en-SG" sz="1600" dirty="0" err="1"/>
              <a:t>sayfa</a:t>
            </a:r>
            <a:r>
              <a:rPr lang="en-SG" sz="1600" dirty="0"/>
              <a:t> </a:t>
            </a:r>
            <a:r>
              <a:rPr lang="en-SG" sz="1600" dirty="0" err="1"/>
              <a:t>güzel</a:t>
            </a:r>
            <a:r>
              <a:rPr lang="en-SG" sz="1600" dirty="0"/>
              <a:t> </a:t>
            </a:r>
            <a:r>
              <a:rPr lang="en-SG" sz="1600" dirty="0" err="1"/>
              <a:t>bence</a:t>
            </a:r>
            <a:r>
              <a:rPr lang="en-SG" sz="1600" dirty="0"/>
              <a:t> ilk </a:t>
            </a:r>
            <a:r>
              <a:rPr lang="en-SG" sz="1600" dirty="0" err="1"/>
              <a:t>eğitim</a:t>
            </a:r>
            <a:r>
              <a:rPr lang="en-SG" sz="1600" dirty="0"/>
              <a:t> </a:t>
            </a:r>
            <a:r>
              <a:rPr lang="en-SG" sz="1600" dirty="0" err="1"/>
              <a:t>için</a:t>
            </a:r>
            <a:r>
              <a:rPr lang="en-SG" sz="1600" dirty="0"/>
              <a:t> </a:t>
            </a:r>
            <a:r>
              <a:rPr lang="en-SG" sz="1600" dirty="0">
                <a:hlinkClick r:id="rId2"/>
              </a:rPr>
              <a:t>https://www.tutorialspoint.com/r/index.htm</a:t>
            </a:r>
            <a:br>
              <a:rPr lang="en-SG" sz="1600" dirty="0"/>
            </a:br>
            <a:r>
              <a:rPr lang="en-SG" sz="1600" dirty="0" err="1"/>
              <a:t>DEseq</a:t>
            </a:r>
            <a:r>
              <a:rPr lang="en-SG" sz="1600" dirty="0"/>
              <a:t> </a:t>
            </a:r>
            <a:r>
              <a:rPr lang="en-SG" sz="1600" dirty="0" err="1"/>
              <a:t>analizi</a:t>
            </a:r>
            <a:r>
              <a:rPr lang="en-SG" sz="1600" dirty="0"/>
              <a:t> </a:t>
            </a:r>
            <a:r>
              <a:rPr lang="en-SG" sz="1600" dirty="0" err="1"/>
              <a:t>için</a:t>
            </a:r>
            <a:r>
              <a:rPr lang="en-SG" sz="1600" dirty="0"/>
              <a:t> </a:t>
            </a:r>
            <a:r>
              <a:rPr lang="en-SG" sz="1600" dirty="0" err="1"/>
              <a:t>baştan</a:t>
            </a:r>
            <a:r>
              <a:rPr lang="en-SG" sz="1600" dirty="0"/>
              <a:t> </a:t>
            </a:r>
            <a:r>
              <a:rPr lang="en-SG" sz="1600" dirty="0" err="1"/>
              <a:t>sona</a:t>
            </a:r>
            <a:r>
              <a:rPr lang="en-SG" sz="1600" dirty="0"/>
              <a:t> </a:t>
            </a:r>
            <a:r>
              <a:rPr lang="en-SG" sz="1600" dirty="0" err="1"/>
              <a:t>bana</a:t>
            </a:r>
            <a:r>
              <a:rPr lang="en-SG" sz="1600" dirty="0"/>
              <a:t> </a:t>
            </a:r>
            <a:r>
              <a:rPr lang="en-SG" sz="1600" dirty="0" err="1"/>
              <a:t>çok</a:t>
            </a:r>
            <a:r>
              <a:rPr lang="en-SG" sz="1600" dirty="0"/>
              <a:t> </a:t>
            </a:r>
            <a:r>
              <a:rPr lang="en-SG" sz="1600" dirty="0" err="1"/>
              <a:t>faydalı</a:t>
            </a:r>
            <a:r>
              <a:rPr lang="en-SG" sz="1600" dirty="0"/>
              <a:t> </a:t>
            </a:r>
            <a:r>
              <a:rPr lang="en-SG" sz="1600" dirty="0" err="1"/>
              <a:t>kaynak</a:t>
            </a:r>
            <a:r>
              <a:rPr lang="en-SG" sz="1600" dirty="0"/>
              <a:t>: </a:t>
            </a:r>
            <a:r>
              <a:rPr lang="en-SG" sz="1600" dirty="0">
                <a:hlinkClick r:id="rId3"/>
              </a:rPr>
              <a:t>https://chagall.med.cornell.edu/RNASEQcourse/Intro2RNAseq.pdf</a:t>
            </a:r>
            <a:endParaRPr lang="tr-TR" sz="1600" dirty="0"/>
          </a:p>
          <a:p>
            <a:r>
              <a:rPr lang="tr-TR" dirty="0"/>
              <a:t>Command Line Tools/Linux giriş</a:t>
            </a:r>
          </a:p>
          <a:p>
            <a:pPr lvl="1"/>
            <a:r>
              <a:rPr lang="tr-TR" sz="1600" dirty="0"/>
              <a:t>Örnek eğitim: </a:t>
            </a:r>
            <a:r>
              <a:rPr lang="tr-TR" sz="1600" dirty="0">
                <a:hlinkClick r:id="rId4"/>
              </a:rPr>
              <a:t>https://github.com/rsgturkey/Workshop2021</a:t>
            </a:r>
            <a:r>
              <a:rPr lang="tr-TR" sz="1600" dirty="0"/>
              <a:t> </a:t>
            </a:r>
          </a:p>
          <a:p>
            <a:r>
              <a:rPr lang="tr-TR" dirty="0"/>
              <a:t>Makale oylamaca, analiz bakmaca</a:t>
            </a:r>
          </a:p>
          <a:p>
            <a:r>
              <a:rPr lang="tr-TR" dirty="0"/>
              <a:t>SNP Analizi</a:t>
            </a:r>
          </a:p>
          <a:p>
            <a:r>
              <a:rPr lang="tr-TR" dirty="0"/>
              <a:t>CNV/Tumor Heterogeneity/Clonality Analizi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2710-D403-1B94-E9A2-A6B1D3E468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69" t="11879" r="36885" b="50000"/>
          <a:stretch/>
        </p:blipFill>
        <p:spPr>
          <a:xfrm>
            <a:off x="9214338" y="844748"/>
            <a:ext cx="2700997" cy="20068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AF4E7D-1D6A-E3EF-2D86-AF465CC48A5E}"/>
              </a:ext>
            </a:extLst>
          </p:cNvPr>
          <p:cNvCxnSpPr>
            <a:cxnSpLocks/>
          </p:cNvCxnSpPr>
          <p:nvPr/>
        </p:nvCxnSpPr>
        <p:spPr>
          <a:xfrm flipV="1">
            <a:off x="5844209" y="1825625"/>
            <a:ext cx="1569465" cy="1447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711111-854D-CCCF-4BA2-492EE58A8F39}"/>
              </a:ext>
            </a:extLst>
          </p:cNvPr>
          <p:cNvSpPr txBox="1"/>
          <p:nvPr/>
        </p:nvSpPr>
        <p:spPr>
          <a:xfrm>
            <a:off x="7413674" y="1393179"/>
            <a:ext cx="2392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Mac-&gt; Terminal var</a:t>
            </a:r>
          </a:p>
          <a:p>
            <a:r>
              <a:rPr lang="tr-TR" sz="1400" dirty="0"/>
              <a:t>Windows-&gt; için Ubuntu LTS indirebilir Microsoft Store’dan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973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621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MED&amp;OMICS</vt:lpstr>
      <vt:lpstr>Amacımız ve Hedef Kitlemiz</vt:lpstr>
      <vt:lpstr>Kimiz ve Neler Yapıyoruz</vt:lpstr>
      <vt:lpstr>Neler Yapmak İstiyoruz</vt:lpstr>
      <vt:lpstr>Büyüme Planı ve Öneriler</vt:lpstr>
      <vt:lpstr>Teşekkürler</vt:lpstr>
      <vt:lpstr>Toplantı Notları</vt:lpstr>
      <vt:lpstr>Bir Sonraki Toplantı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MED&amp;OMICS</dc:title>
  <dc:creator>Fatma Betul Dincaslan</dc:creator>
  <cp:lastModifiedBy>Fatma Betul Dincaslan</cp:lastModifiedBy>
  <cp:revision>9</cp:revision>
  <dcterms:created xsi:type="dcterms:W3CDTF">2023-03-18T13:46:15Z</dcterms:created>
  <dcterms:modified xsi:type="dcterms:W3CDTF">2023-03-18T16:52:11Z</dcterms:modified>
</cp:coreProperties>
</file>