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venmd@gmail.com" initials="g" lastIdx="1" clrIdx="0">
    <p:extLst>
      <p:ext uri="{19B8F6BF-5375-455C-9EA6-DF929625EA0E}">
        <p15:presenceInfo xmlns:p15="http://schemas.microsoft.com/office/powerpoint/2012/main" userId="8582178d99b50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37C7-6510-452B-ABF4-48189DF1C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5B8350-C4C8-48D4-9354-A793678D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0E64EC-D7B6-476C-ACC9-AE207993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87EDE1-DF27-47AD-BF8B-1408368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D0A251-FFB0-4C85-8C82-A24CC9BD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0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AE120F-9DC3-4001-BC26-7EA32CF6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84C409-DE45-4E0C-AD44-EA7F1270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E0BCE0-6C02-4F2E-BB51-37A5B8CD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9FCFB1-B571-4EB3-9E68-62F100E0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2C3107-2B4A-43A7-B434-124E3509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9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AEA695-3D52-44DC-8776-D40CE1790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C20D06-D44B-4772-8F84-D55738F7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4B2254-BF3A-4569-9C49-E60399DB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52C728-21BE-4B4E-87A8-31B2ACA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5CED2E-8BC2-4623-9DA9-018DC87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0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79C85A-3F99-4FF6-B37E-0D996ECA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B4D278-6DE9-48CE-90C4-00795010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019606-E93A-43C0-B085-533E356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8F3AFE-4B98-4742-BEB2-C001AE3E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9F9D88-0E16-44C7-977D-7886A1AB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41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27BD79-81E9-4438-B58F-E52FC30E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1903C3-F5C5-41D8-BB53-85C5A48F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E5CAA6-E7B8-4348-9BFF-03AA6615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4F3188-1A76-4AA3-9CB3-3B1955B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FC4913-BE8C-4BDD-8512-F4354EF6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47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E1EED-A0AC-4E70-8D32-970BDEDA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820E80-D1B7-4654-93C2-03994815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4F4371-680A-42B3-99D7-0EA83754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434E67-0E4D-464B-9B6E-2B986E7D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D2556A-9456-4FE3-A961-46A1D9BF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DE8320-916A-4888-9D52-525AD58C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74888-44A1-43FD-84F3-86B3598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27D654-28A8-493D-B068-F584D611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6CA715-50BE-43A2-BB5E-92E10325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509CC7D-5D4D-4D53-A92C-667F4889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43ADBA-BB28-464F-B975-DA4BB8FC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487A16-A7C0-4121-A4D5-0528D538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C6D866-9A5D-4B8C-A654-74D0A08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CC53727-DCEB-4FF8-896B-EC0082EC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9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AAD504-CD78-44B2-B2F4-6931BE70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FCA464B-1ABE-4699-84E7-6171F4E2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451BD6A-DD52-4F5B-860D-70ADF8C6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3AB550-BEFA-4D56-A23B-09842D6F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C51F8D0-7644-41AF-8A85-A6471864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09C90BB-CCAC-4305-ADFA-3A9CDF81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BF3C18-F843-4C46-AC83-AA69D2DB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7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7F942-E09F-431C-BBDC-FEBAE63A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C0425F-F771-4A1B-BF10-DE85FAEA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0C3AFFE-CAFD-438A-A428-BA8F17BD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A85565-C17B-43C3-8E16-E56550B0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EB0A70-D037-419B-95B2-616DCFCA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9E1F67-924A-4852-B037-43FA14F9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18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495655-98E2-40E4-9B42-9DE80C75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E90DF2E-D6A5-41C1-9B1E-629DF646F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E8162F-859F-4FDC-81CB-7ED38AB0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EC4874-F269-4D97-BB0A-924A9C0D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19FA67-A85C-4B61-8A47-6F40F2E9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B2D91E-58BD-4141-B64A-5B58E102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3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E23707F-A8D0-4C06-98AA-97F54ABB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C6A747D-85B2-4AE8-B074-9865B3C6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19BC1A-03A5-4D31-9139-15568465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4B70-3CF8-4F0C-AC7F-67E875AE4721}" type="datetimeFigureOut">
              <a:rPr lang="tr-TR" smtClean="0"/>
              <a:t>23.04.2022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24B4B1-0F9A-4214-9D3D-6BD66EC9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E24ECF-9DE8-4F2E-B08F-BB0092E2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0492-DF33-4175-88CE-CB72E4A01B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4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F5C17-1EE8-4B4C-A4C4-B0AB6ACF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221"/>
            <a:ext cx="9144000" cy="1503742"/>
          </a:xfrm>
        </p:spPr>
        <p:txBody>
          <a:bodyPr>
            <a:normAutofit fontScale="90000"/>
          </a:bodyPr>
          <a:lstStyle/>
          <a:p>
            <a:r>
              <a:rPr lang="tr-TR" sz="5500" dirty="0" err="1"/>
              <a:t>MednOmics</a:t>
            </a:r>
            <a:br>
              <a:rPr lang="tr-TR" sz="5500" dirty="0"/>
            </a:br>
            <a:r>
              <a:rPr lang="tr-TR" sz="5500" dirty="0"/>
              <a:t> EGFR ve İlişkili Mutasyonlar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E9FB968-24DF-4455-88E6-6BE30B7FD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84543"/>
          </a:xfrm>
        </p:spPr>
        <p:txBody>
          <a:bodyPr>
            <a:noAutofit/>
          </a:bodyPr>
          <a:lstStyle/>
          <a:p>
            <a:r>
              <a:rPr lang="tr-TR" sz="2000" dirty="0"/>
              <a:t>Mustafa Güven</a:t>
            </a:r>
          </a:p>
          <a:p>
            <a:r>
              <a:rPr lang="tr-TR" sz="2000" dirty="0"/>
              <a:t>23.04.2022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C5B2765-C96D-4EB2-99F3-F4779AE25581}"/>
              </a:ext>
            </a:extLst>
          </p:cNvPr>
          <p:cNvSpPr txBox="1"/>
          <p:nvPr/>
        </p:nvSpPr>
        <p:spPr>
          <a:xfrm rot="10800000" flipV="1">
            <a:off x="0" y="3429000"/>
            <a:ext cx="12192000" cy="4571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tr-T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1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3CAB1-1109-47B2-B1F9-68B2A20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F3D5AE-9C49-4C78-BD75-52727402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" r="14429" b="55116"/>
          <a:stretch/>
        </p:blipFill>
        <p:spPr>
          <a:xfrm>
            <a:off x="-1" y="369332"/>
            <a:ext cx="10002129" cy="635032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9DE8F92-4EC4-4985-A202-1CE7C2ADA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5" r="63949"/>
          <a:stretch/>
        </p:blipFill>
        <p:spPr>
          <a:xfrm>
            <a:off x="8568918" y="776509"/>
            <a:ext cx="2813016" cy="530498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DCD0D96-D0FF-48B2-B068-A28F7745846F}"/>
              </a:ext>
            </a:extLst>
          </p:cNvPr>
          <p:cNvSpPr txBox="1"/>
          <p:nvPr/>
        </p:nvSpPr>
        <p:spPr>
          <a:xfrm>
            <a:off x="838200" y="6408510"/>
            <a:ext cx="33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Hepsi</a:t>
            </a:r>
          </a:p>
        </p:txBody>
      </p:sp>
    </p:spTree>
    <p:extLst>
      <p:ext uri="{BB962C8B-B14F-4D97-AF65-F5344CB8AC3E}">
        <p14:creationId xmlns:p14="http://schemas.microsoft.com/office/powerpoint/2010/main" val="365344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B64B0C-3A95-402C-95E4-52E34470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EGFR mutasyonu olan hastalarda beyin metastazları daha sık görülüyor. </a:t>
            </a:r>
          </a:p>
          <a:p>
            <a:r>
              <a:rPr lang="tr-TR" sz="2300" b="0" i="0" dirty="0" err="1">
                <a:solidFill>
                  <a:srgbClr val="212121"/>
                </a:solidFill>
                <a:effectLst/>
                <a:latin typeface="BlinkMacSystemFont"/>
              </a:rPr>
              <a:t>Erlotinib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 ve </a:t>
            </a:r>
            <a:r>
              <a:rPr lang="tr-TR" sz="2300" b="0" i="0" dirty="0" err="1">
                <a:solidFill>
                  <a:srgbClr val="212121"/>
                </a:solidFill>
                <a:effectLst/>
                <a:latin typeface="BlinkMacSystemFont"/>
              </a:rPr>
              <a:t>gefitinib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 EGFR inhibitörleri. </a:t>
            </a:r>
            <a:r>
              <a:rPr lang="tr-TR" sz="2300" dirty="0" err="1">
                <a:solidFill>
                  <a:srgbClr val="212121"/>
                </a:solidFill>
                <a:latin typeface="BlinkMacSystemFont"/>
              </a:rPr>
              <a:t>Non-small</a:t>
            </a:r>
            <a:r>
              <a:rPr lang="tr-TR" sz="2300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tr-TR" sz="2300" dirty="0" err="1">
                <a:solidFill>
                  <a:srgbClr val="212121"/>
                </a:solidFill>
                <a:latin typeface="BlinkMacSystemFont"/>
              </a:rPr>
              <a:t>cell</a:t>
            </a:r>
            <a:r>
              <a:rPr lang="tr-TR" sz="2300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tr-TR" sz="2300" dirty="0" err="1">
                <a:solidFill>
                  <a:srgbClr val="212121"/>
                </a:solidFill>
                <a:latin typeface="BlinkMacSystemFont"/>
              </a:rPr>
              <a:t>lung</a:t>
            </a:r>
            <a:r>
              <a:rPr lang="tr-TR" sz="2300" dirty="0">
                <a:solidFill>
                  <a:srgbClr val="212121"/>
                </a:solidFill>
                <a:latin typeface="BlinkMacSystemFont"/>
              </a:rPr>
              <a:t> cancer için ruhsatlı. </a:t>
            </a:r>
          </a:p>
          <a:p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Beyin metastazı olan hastalarda çalışılmış (1).</a:t>
            </a:r>
          </a:p>
          <a:p>
            <a:r>
              <a:rPr lang="tr-TR" sz="2300" dirty="0" err="1">
                <a:solidFill>
                  <a:srgbClr val="212121"/>
                </a:solidFill>
                <a:latin typeface="BlinkMacSystemFont"/>
              </a:rPr>
              <a:t>W</a:t>
            </a:r>
            <a:r>
              <a:rPr lang="tr-TR" sz="2300" b="0" i="0" dirty="0" err="1">
                <a:solidFill>
                  <a:srgbClr val="212121"/>
                </a:solidFill>
                <a:effectLst/>
                <a:latin typeface="BlinkMacSystemFont"/>
              </a:rPr>
              <a:t>elsh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 et al. </a:t>
            </a:r>
            <a:r>
              <a:rPr lang="tr-TR" sz="2300" b="0" i="0" dirty="0" err="1">
                <a:solidFill>
                  <a:srgbClr val="212121"/>
                </a:solidFill>
                <a:effectLst/>
                <a:latin typeface="BlinkMacSystemFont"/>
              </a:rPr>
              <a:t>erlotinib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 iyi bulunmuş ama sadece 9/40 hastada EGFR mutasyonu bulunuyor (2)</a:t>
            </a:r>
          </a:p>
          <a:p>
            <a:r>
              <a:rPr lang="tr-TR" sz="2300" dirty="0">
                <a:solidFill>
                  <a:srgbClr val="212121"/>
                </a:solidFill>
                <a:latin typeface="BlinkMacSystemFont"/>
              </a:rPr>
              <a:t>L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ee et al. </a:t>
            </a:r>
            <a:r>
              <a:rPr lang="tr-TR" sz="2300" b="0" i="0" dirty="0" err="1">
                <a:solidFill>
                  <a:srgbClr val="212121"/>
                </a:solidFill>
                <a:effectLst/>
                <a:latin typeface="BlinkMacSystemFont"/>
              </a:rPr>
              <a:t>erlotinib</a:t>
            </a:r>
            <a:r>
              <a:rPr lang="tr-TR" sz="2300" b="0" i="0" dirty="0">
                <a:solidFill>
                  <a:srgbClr val="212121"/>
                </a:solidFill>
                <a:effectLst/>
                <a:latin typeface="BlinkMacSystemFont"/>
              </a:rPr>
              <a:t> iyi değil. EGFR WT ağırlıklı hastalar (3).</a:t>
            </a:r>
            <a:endParaRPr lang="tr-TR" sz="15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endParaRPr lang="tr-TR" sz="1500" dirty="0">
              <a:solidFill>
                <a:srgbClr val="212121"/>
              </a:solidFill>
              <a:latin typeface="BlinkMacSystemFont"/>
            </a:endParaRPr>
          </a:p>
          <a:p>
            <a:endParaRPr lang="tr-TR" sz="15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Venur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 VA, </a:t>
            </a: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Ahluwalia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 MS. </a:t>
            </a: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Targeted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Therapy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 in Brain </a:t>
            </a: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Metastases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: Ready for </a:t>
            </a:r>
            <a:r>
              <a:rPr lang="tr-TR" sz="1500" b="0" i="0" dirty="0" err="1">
                <a:solidFill>
                  <a:srgbClr val="212121"/>
                </a:solidFill>
                <a:effectLst/>
                <a:latin typeface="BlinkMacSystemFont"/>
              </a:rPr>
              <a:t>Primetime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?. 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Am</a:t>
            </a:r>
            <a:r>
              <a:rPr lang="tr-TR" sz="15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Soc</a:t>
            </a:r>
            <a:r>
              <a:rPr lang="tr-TR" sz="15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Clin</a:t>
            </a:r>
            <a:r>
              <a:rPr lang="tr-TR" sz="15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Oncol</a:t>
            </a:r>
            <a:r>
              <a:rPr lang="tr-TR" sz="15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Educ</a:t>
            </a:r>
            <a:r>
              <a:rPr lang="tr-TR" sz="15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tr-TR" sz="1500" b="0" i="1" dirty="0" err="1">
                <a:solidFill>
                  <a:srgbClr val="212121"/>
                </a:solidFill>
                <a:effectLst/>
                <a:latin typeface="BlinkMacSystemFont"/>
              </a:rPr>
              <a:t>Book</a:t>
            </a:r>
            <a:r>
              <a:rPr lang="tr-TR" sz="1500" b="0" i="0" dirty="0">
                <a:solidFill>
                  <a:srgbClr val="212121"/>
                </a:solidFill>
                <a:effectLst/>
                <a:latin typeface="BlinkMacSystemFont"/>
              </a:rPr>
              <a:t>. 2016;35:e123-e130. doi:10.1200/EDBK_100006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500" dirty="0" err="1">
                <a:effectLst/>
              </a:rPr>
              <a:t>Welsh</a:t>
            </a:r>
            <a:r>
              <a:rPr lang="tr-TR" sz="1500" dirty="0">
                <a:effectLst/>
              </a:rPr>
              <a:t> JW, </a:t>
            </a:r>
            <a:r>
              <a:rPr lang="tr-TR" sz="1500" dirty="0" err="1">
                <a:effectLst/>
              </a:rPr>
              <a:t>Komaki</a:t>
            </a:r>
            <a:r>
              <a:rPr lang="tr-TR" sz="1500" dirty="0">
                <a:effectLst/>
              </a:rPr>
              <a:t> R, Amini A, et al. </a:t>
            </a:r>
            <a:r>
              <a:rPr lang="tr-TR" sz="1500" dirty="0" err="1">
                <a:effectLst/>
              </a:rPr>
              <a:t>Phase</a:t>
            </a:r>
            <a:r>
              <a:rPr lang="tr-TR" sz="1500" dirty="0">
                <a:effectLst/>
              </a:rPr>
              <a:t> II </a:t>
            </a:r>
            <a:r>
              <a:rPr lang="tr-TR" sz="1500" dirty="0" err="1">
                <a:effectLst/>
              </a:rPr>
              <a:t>trial</a:t>
            </a:r>
            <a:r>
              <a:rPr lang="tr-TR" sz="1500" dirty="0">
                <a:effectLst/>
              </a:rPr>
              <a:t> of </a:t>
            </a:r>
            <a:r>
              <a:rPr lang="tr-TR" sz="1500" dirty="0" err="1">
                <a:effectLst/>
              </a:rPr>
              <a:t>erlotinib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plus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concurrent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whole-brain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radiation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therapy</a:t>
            </a:r>
            <a:r>
              <a:rPr lang="tr-TR" sz="1500" dirty="0">
                <a:effectLst/>
              </a:rPr>
              <a:t> for </a:t>
            </a:r>
            <a:r>
              <a:rPr lang="tr-TR" sz="1500" dirty="0" err="1">
                <a:effectLst/>
              </a:rPr>
              <a:t>patients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with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brain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metastases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from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non-small-cell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lung</a:t>
            </a:r>
            <a:r>
              <a:rPr lang="tr-TR" sz="1500" dirty="0">
                <a:effectLst/>
              </a:rPr>
              <a:t> cancer. J </a:t>
            </a:r>
            <a:r>
              <a:rPr lang="tr-TR" sz="1500" dirty="0" err="1">
                <a:effectLst/>
              </a:rPr>
              <a:t>Clin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Oncol</a:t>
            </a:r>
            <a:r>
              <a:rPr lang="tr-TR" sz="1500" dirty="0">
                <a:effectLst/>
              </a:rPr>
              <a:t>. 2013;31:895-902. 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500" dirty="0">
                <a:effectLst/>
              </a:rPr>
              <a:t>Lee SM, </a:t>
            </a:r>
            <a:r>
              <a:rPr lang="tr-TR" sz="1500" dirty="0" err="1">
                <a:effectLst/>
              </a:rPr>
              <a:t>Lewanski</a:t>
            </a:r>
            <a:r>
              <a:rPr lang="tr-TR" sz="1500" dirty="0">
                <a:effectLst/>
              </a:rPr>
              <a:t> CR, </a:t>
            </a:r>
            <a:r>
              <a:rPr lang="tr-TR" sz="1500" dirty="0" err="1">
                <a:effectLst/>
              </a:rPr>
              <a:t>Counsell</a:t>
            </a:r>
            <a:r>
              <a:rPr lang="tr-TR" sz="1500" dirty="0">
                <a:effectLst/>
              </a:rPr>
              <a:t> N, et al. </a:t>
            </a:r>
            <a:r>
              <a:rPr lang="tr-TR" sz="1500" dirty="0" err="1">
                <a:effectLst/>
              </a:rPr>
              <a:t>Randomized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trial</a:t>
            </a:r>
            <a:r>
              <a:rPr lang="tr-TR" sz="1500" dirty="0">
                <a:effectLst/>
              </a:rPr>
              <a:t> of </a:t>
            </a:r>
            <a:r>
              <a:rPr lang="tr-TR" sz="1500" dirty="0" err="1">
                <a:effectLst/>
              </a:rPr>
              <a:t>erlotinib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plus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whole-brain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radiotherapy</a:t>
            </a:r>
            <a:r>
              <a:rPr lang="tr-TR" sz="1500" dirty="0">
                <a:effectLst/>
              </a:rPr>
              <a:t> for NSCLC </a:t>
            </a:r>
            <a:r>
              <a:rPr lang="tr-TR" sz="1500" dirty="0" err="1">
                <a:effectLst/>
              </a:rPr>
              <a:t>patients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with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multiple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brain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metastases</a:t>
            </a:r>
            <a:r>
              <a:rPr lang="tr-TR" sz="1500" dirty="0">
                <a:effectLst/>
              </a:rPr>
              <a:t>. J </a:t>
            </a:r>
            <a:r>
              <a:rPr lang="tr-TR" sz="1500" dirty="0" err="1">
                <a:effectLst/>
              </a:rPr>
              <a:t>Natl</a:t>
            </a:r>
            <a:r>
              <a:rPr lang="tr-TR" sz="1500" dirty="0">
                <a:effectLst/>
              </a:rPr>
              <a:t> Cancer </a:t>
            </a:r>
            <a:r>
              <a:rPr lang="tr-TR" sz="1500" dirty="0" err="1">
                <a:effectLst/>
              </a:rPr>
              <a:t>Inst</a:t>
            </a:r>
            <a:r>
              <a:rPr lang="tr-TR" sz="1500" dirty="0">
                <a:effectLst/>
              </a:rPr>
              <a:t>. 2014;106:dju151.</a:t>
            </a:r>
            <a:endParaRPr lang="tr-TR" sz="11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tr-TR" sz="15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342900" indent="-342900">
              <a:buFont typeface="+mj-lt"/>
              <a:buAutoNum type="arabicPeriod"/>
            </a:pPr>
            <a:endParaRPr lang="tr-TR" sz="15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342900" indent="-342900">
              <a:buFont typeface="+mj-lt"/>
              <a:buAutoNum type="arabicPeriod"/>
            </a:pPr>
            <a:endParaRPr lang="tr-TR" sz="15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0" indent="0">
              <a:buNone/>
            </a:pPr>
            <a:r>
              <a:rPr lang="tr-TR" sz="1500" dirty="0">
                <a:solidFill>
                  <a:srgbClr val="212121"/>
                </a:solidFill>
                <a:latin typeface="BlinkMacSystemFont"/>
              </a:rPr>
              <a:t> </a:t>
            </a:r>
            <a:endParaRPr lang="tr-TR" sz="150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1094C97A-004E-4CE4-AA3C-545D6A7C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EGFR</a:t>
            </a:r>
          </a:p>
        </p:txBody>
      </p:sp>
    </p:spTree>
    <p:extLst>
      <p:ext uri="{BB962C8B-B14F-4D97-AF65-F5344CB8AC3E}">
        <p14:creationId xmlns:p14="http://schemas.microsoft.com/office/powerpoint/2010/main" val="4389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1BE47-8EEC-49CB-81DB-B527ADD0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80" y="2142700"/>
            <a:ext cx="9730853" cy="3794076"/>
          </a:xfrm>
        </p:spPr>
        <p:txBody>
          <a:bodyPr>
            <a:normAutofit/>
          </a:bodyPr>
          <a:lstStyle/>
          <a:p>
            <a:r>
              <a:rPr lang="tr-TR" dirty="0"/>
              <a:t>EGFR mutasyonuyla birlikte hangi mutasyonlar önemli olabilir?</a:t>
            </a:r>
          </a:p>
          <a:p>
            <a:endParaRPr lang="tr-TR" dirty="0"/>
          </a:p>
          <a:p>
            <a:r>
              <a:rPr lang="tr-TR" dirty="0"/>
              <a:t>EGFR mutasyonu olanlarda daha kötü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survival</a:t>
            </a:r>
            <a:r>
              <a:rPr lang="tr-TR" dirty="0"/>
              <a:t> (OS) sebebi olabilecek mutasyonlar</a:t>
            </a:r>
          </a:p>
          <a:p>
            <a:endParaRPr lang="tr-TR" dirty="0"/>
          </a:p>
          <a:p>
            <a:r>
              <a:rPr lang="tr-TR" dirty="0"/>
              <a:t>EGFR mutasyonu olanlarda daha iyi OS sağlama ihtimali olan mutasyonlar</a:t>
            </a:r>
          </a:p>
        </p:txBody>
      </p:sp>
    </p:spTree>
    <p:extLst>
      <p:ext uri="{BB962C8B-B14F-4D97-AF65-F5344CB8AC3E}">
        <p14:creationId xmlns:p14="http://schemas.microsoft.com/office/powerpoint/2010/main" val="5031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6838F8-9491-4BBC-8E20-D1CAA408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D5D7B4-24DD-4723-A649-AE6350D7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1825625"/>
            <a:ext cx="3384644" cy="4351338"/>
          </a:xfrm>
        </p:spPr>
        <p:txBody>
          <a:bodyPr/>
          <a:lstStyle/>
          <a:p>
            <a:r>
              <a:rPr lang="tr-TR" dirty="0"/>
              <a:t>NSCLC hastalarında</a:t>
            </a:r>
          </a:p>
          <a:p>
            <a:r>
              <a:rPr lang="tr-TR" dirty="0"/>
              <a:t>STAT3 %0.71</a:t>
            </a:r>
          </a:p>
          <a:p>
            <a:r>
              <a:rPr lang="tr-TR" dirty="0"/>
              <a:t>CBL3 %1.4</a:t>
            </a:r>
          </a:p>
          <a:p>
            <a:r>
              <a:rPr lang="tr-TR" dirty="0"/>
              <a:t>RASA1 %2.65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C21114-B7AC-4121-843D-225DD866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2" t="26962" r="31828" b="15604"/>
          <a:stretch/>
        </p:blipFill>
        <p:spPr>
          <a:xfrm>
            <a:off x="3784980" y="26638"/>
            <a:ext cx="8407020" cy="68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3F46CF-D1AF-47E1-A2C6-913B0DFB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BB223-57F0-44FA-BC81-0F8E058C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4ED769-D6C3-4F66-AF2B-5E5F2C7F1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7" r="4577" b="13828"/>
          <a:stretch/>
        </p:blipFill>
        <p:spPr>
          <a:xfrm>
            <a:off x="0" y="2354696"/>
            <a:ext cx="12197692" cy="304398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A8935105-D350-40DE-8727-E93F0C62FF11}"/>
              </a:ext>
            </a:extLst>
          </p:cNvPr>
          <p:cNvSpPr/>
          <p:nvPr/>
        </p:nvSpPr>
        <p:spPr>
          <a:xfrm>
            <a:off x="211015" y="4033378"/>
            <a:ext cx="11507373" cy="3939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00907E-21BA-4061-A4D6-EA2F4BB6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505018-9D82-4EF5-8082-638224FE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498309" cy="6858895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13A1CB25-CCE4-4174-A05C-7BF40B67F12D}"/>
              </a:ext>
            </a:extLst>
          </p:cNvPr>
          <p:cNvSpPr txBox="1">
            <a:spLocks/>
          </p:cNvSpPr>
          <p:nvPr/>
        </p:nvSpPr>
        <p:spPr>
          <a:xfrm>
            <a:off x="8783472" y="2268300"/>
            <a:ext cx="1602475" cy="116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RASA1 EGFR</a:t>
            </a:r>
          </a:p>
        </p:txBody>
      </p:sp>
    </p:spTree>
    <p:extLst>
      <p:ext uri="{BB962C8B-B14F-4D97-AF65-F5344CB8AC3E}">
        <p14:creationId xmlns:p14="http://schemas.microsoft.com/office/powerpoint/2010/main" val="293675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DFB853-8BA4-4D1A-A362-E61DDA51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40"/>
            <a:ext cx="2034540" cy="1142048"/>
          </a:xfrm>
        </p:spPr>
        <p:txBody>
          <a:bodyPr>
            <a:normAutofit fontScale="90000"/>
          </a:bodyPr>
          <a:lstStyle/>
          <a:p>
            <a:r>
              <a:rPr lang="tr-TR" dirty="0"/>
              <a:t>CBL EGFR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38C3D6-5CEA-4BCD-8904-FC7B663F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4" y="4013"/>
            <a:ext cx="10490796" cy="6853987"/>
          </a:xfrm>
        </p:spPr>
      </p:pic>
    </p:spTree>
    <p:extLst>
      <p:ext uri="{BB962C8B-B14F-4D97-AF65-F5344CB8AC3E}">
        <p14:creationId xmlns:p14="http://schemas.microsoft.com/office/powerpoint/2010/main" val="422394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C1089-AFEA-46B8-987D-9D54E4C3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0"/>
            <a:ext cx="1996440" cy="1164908"/>
          </a:xfrm>
        </p:spPr>
        <p:txBody>
          <a:bodyPr>
            <a:normAutofit fontScale="90000"/>
          </a:bodyPr>
          <a:lstStyle/>
          <a:p>
            <a:r>
              <a:rPr lang="tr-TR" dirty="0"/>
              <a:t>STAT3 EGFR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63F8436-8AE4-48B6-9980-0616F8BA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573"/>
            <a:ext cx="10477500" cy="6845301"/>
          </a:xfrm>
        </p:spPr>
      </p:pic>
    </p:spTree>
    <p:extLst>
      <p:ext uri="{BB962C8B-B14F-4D97-AF65-F5344CB8AC3E}">
        <p14:creationId xmlns:p14="http://schemas.microsoft.com/office/powerpoint/2010/main" val="18170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B1D88-F0E5-4EF4-BDC5-1B550183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980"/>
            <a:ext cx="1723490" cy="1188720"/>
          </a:xfrm>
        </p:spPr>
        <p:txBody>
          <a:bodyPr>
            <a:normAutofit fontScale="90000"/>
          </a:bodyPr>
          <a:lstStyle/>
          <a:p>
            <a:r>
              <a:rPr lang="tr-TR" dirty="0"/>
              <a:t>CDH1</a:t>
            </a:r>
            <a:br>
              <a:rPr lang="tr-TR" dirty="0"/>
            </a:br>
            <a:r>
              <a:rPr lang="tr-TR" dirty="0"/>
              <a:t>EGFR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70E4717-D0E9-4E92-8770-A01632538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90" y="18574"/>
            <a:ext cx="10468510" cy="6839426"/>
          </a:xfrm>
        </p:spPr>
      </p:pic>
    </p:spTree>
    <p:extLst>
      <p:ext uri="{BB962C8B-B14F-4D97-AF65-F5344CB8AC3E}">
        <p14:creationId xmlns:p14="http://schemas.microsoft.com/office/powerpoint/2010/main" val="135259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235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Office Teması</vt:lpstr>
      <vt:lpstr>MednOmics  EGFR ve İlişkili Mutasyonlar</vt:lpstr>
      <vt:lpstr>EGFR</vt:lpstr>
      <vt:lpstr>PowerPoint Sunusu</vt:lpstr>
      <vt:lpstr>PowerPoint Sunusu</vt:lpstr>
      <vt:lpstr>PowerPoint Sunusu</vt:lpstr>
      <vt:lpstr>PowerPoint Sunusu</vt:lpstr>
      <vt:lpstr>CBL EGFR</vt:lpstr>
      <vt:lpstr>STAT3 EGFR</vt:lpstr>
      <vt:lpstr>CDH1 EGFR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guvenmd@gmail.com</dc:creator>
  <cp:lastModifiedBy>guvenmd@gmail.com</cp:lastModifiedBy>
  <cp:revision>37</cp:revision>
  <dcterms:created xsi:type="dcterms:W3CDTF">2022-04-19T23:37:53Z</dcterms:created>
  <dcterms:modified xsi:type="dcterms:W3CDTF">2022-04-23T12:28:51Z</dcterms:modified>
</cp:coreProperties>
</file>