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2" r:id="rId2"/>
    <p:sldId id="303" r:id="rId3"/>
    <p:sldId id="304" r:id="rId4"/>
  </p:sldIdLst>
  <p:sldSz cx="10999788" cy="8229600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46">
          <p15:clr>
            <a:srgbClr val="A4A3A4"/>
          </p15:clr>
        </p15:guide>
        <p15:guide id="2" orient="horz" pos="676">
          <p15:clr>
            <a:srgbClr val="A4A3A4"/>
          </p15:clr>
        </p15:guide>
        <p15:guide id="3" orient="horz" pos="2859">
          <p15:clr>
            <a:srgbClr val="A4A3A4"/>
          </p15:clr>
        </p15:guide>
        <p15:guide id="4" orient="horz" pos="2095">
          <p15:clr>
            <a:srgbClr val="A4A3A4"/>
          </p15:clr>
        </p15:guide>
        <p15:guide id="5" orient="horz" pos="2084">
          <p15:clr>
            <a:srgbClr val="A4A3A4"/>
          </p15:clr>
        </p15:guide>
        <p15:guide id="6" orient="horz" pos="2627">
          <p15:clr>
            <a:srgbClr val="A4A3A4"/>
          </p15:clr>
        </p15:guide>
        <p15:guide id="7" orient="horz" pos="2738">
          <p15:clr>
            <a:srgbClr val="A4A3A4"/>
          </p15:clr>
        </p15:guide>
        <p15:guide id="8" pos="287">
          <p15:clr>
            <a:srgbClr val="A4A3A4"/>
          </p15:clr>
        </p15:guide>
        <p15:guide id="9" pos="5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FB547"/>
    <a:srgbClr val="F6750A"/>
    <a:srgbClr val="1B5B98"/>
    <a:srgbClr val="A6A6A6"/>
    <a:srgbClr val="1C5D9C"/>
    <a:srgbClr val="23A3FF"/>
    <a:srgbClr val="C30D3E"/>
    <a:srgbClr val="5F5E5F"/>
    <a:srgbClr val="D97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97" autoAdjust="0"/>
    <p:restoredTop sz="50000" autoAdjust="0"/>
  </p:normalViewPr>
  <p:slideViewPr>
    <p:cSldViewPr snapToGrid="0">
      <p:cViewPr>
        <p:scale>
          <a:sx n="100" d="100"/>
          <a:sy n="100" d="100"/>
        </p:scale>
        <p:origin x="-168" y="1384"/>
      </p:cViewPr>
      <p:guideLst>
        <p:guide orient="horz" pos="5034"/>
        <p:guide orient="horz" pos="1081"/>
        <p:guide orient="horz" pos="4574"/>
        <p:guide orient="horz" pos="3352"/>
        <p:guide orient="horz" pos="3335"/>
        <p:guide orient="horz" pos="4204"/>
        <p:guide orient="horz" pos="4381"/>
        <p:guide pos="346"/>
        <p:guide pos="68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7029-21FD-0E45-9B18-FF3DD5B31417}" type="datetimeFigureOut">
              <a:rPr lang="en-US" smtClean="0">
                <a:latin typeface="Helvetica"/>
              </a:rPr>
              <a:t>6/5/18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E576B-9268-014E-81E5-DE49DD909E4F}" type="slidenum">
              <a:rPr lang="en-US" smtClean="0">
                <a:latin typeface="Helvetica"/>
              </a:rPr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9002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9BBF7E23-A315-CF44-AB07-C8184967DF75}" type="datetimeFigureOut">
              <a:rPr lang="en-US" smtClean="0"/>
              <a:pPr/>
              <a:t>6/5/18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685800"/>
            <a:ext cx="458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66640C59-6104-9F4C-A003-E51441BAF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95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X_CMY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" y="7210330"/>
            <a:ext cx="1854125" cy="682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1"/>
            <a:ext cx="11010787" cy="673713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620386"/>
            <a:ext cx="10999788" cy="183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9990" y="2670629"/>
            <a:ext cx="9162670" cy="1828800"/>
          </a:xfrm>
        </p:spPr>
        <p:txBody>
          <a:bodyPr anchor="b">
            <a:normAutofit/>
          </a:bodyPr>
          <a:lstStyle>
            <a:lvl1pPr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57083" y="4673606"/>
            <a:ext cx="8794102" cy="1348741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/>
          <a:srcRect b="26066"/>
          <a:stretch/>
        </p:blipFill>
        <p:spPr>
          <a:xfrm>
            <a:off x="2746260" y="7235573"/>
            <a:ext cx="2251635" cy="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um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11009046" cy="80118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49990" y="2841387"/>
            <a:ext cx="8095270" cy="2568347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300" b="0" i="0" baseline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divider/bumper slide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378924" y="9811657"/>
            <a:ext cx="1340054" cy="13759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9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7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9991" y="6854613"/>
            <a:ext cx="8718351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9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9990" y="1841498"/>
            <a:ext cx="9162670" cy="5420981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90" y="0"/>
            <a:ext cx="9162670" cy="182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9990" y="1841500"/>
            <a:ext cx="4581801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9991" y="6854613"/>
            <a:ext cx="8718351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130861" y="1841984"/>
            <a:ext cx="4581801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3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990" y="0"/>
            <a:ext cx="9162670" cy="18288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990" y="1841500"/>
            <a:ext cx="9162670" cy="49724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bulleted text</a:t>
            </a:r>
          </a:p>
          <a:p>
            <a:pPr lvl="1"/>
            <a:r>
              <a:rPr lang="en-US" dirty="0" smtClean="0"/>
              <a:t>Level two bullets</a:t>
            </a:r>
          </a:p>
          <a:p>
            <a:pPr lvl="2"/>
            <a:r>
              <a:rPr lang="en-US" dirty="0" smtClean="0"/>
              <a:t>Level three secondary bullets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" y="8001038"/>
            <a:ext cx="11014454" cy="242821"/>
            <a:chOff x="0" y="5042769"/>
            <a:chExt cx="6077347" cy="100731"/>
          </a:xfrm>
        </p:grpSpPr>
        <p:sp>
          <p:nvSpPr>
            <p:cNvPr id="4" name="Rectangle 3"/>
            <p:cNvSpPr/>
            <p:nvPr userDrawn="1"/>
          </p:nvSpPr>
          <p:spPr>
            <a:xfrm>
              <a:off x="99214" y="5042916"/>
              <a:ext cx="100584" cy="100584"/>
            </a:xfrm>
            <a:prstGeom prst="rect">
              <a:avLst/>
            </a:prstGeom>
            <a:solidFill>
              <a:srgbClr val="1C5D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5042916"/>
              <a:ext cx="100584" cy="100584"/>
            </a:xfrm>
            <a:prstGeom prst="rect">
              <a:avLst/>
            </a:prstGeom>
            <a:solidFill>
              <a:srgbClr val="0E33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98093" y="5042769"/>
              <a:ext cx="5879254" cy="100731"/>
            </a:xfrm>
            <a:prstGeom prst="rect">
              <a:avLst/>
            </a:prstGeom>
            <a:solidFill>
              <a:srgbClr val="0922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09730" y="8026400"/>
            <a:ext cx="1099979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fld id="{CF5EE2B4-9DBA-6849-8F7F-9E5D83453D7D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9" r:id="rId2"/>
    <p:sldLayoutId id="2147483665" r:id="rId3"/>
    <p:sldLayoutId id="2147483673" r:id="rId4"/>
    <p:sldLayoutId id="2147483674" r:id="rId5"/>
    <p:sldLayoutId id="2147483662" r:id="rId6"/>
    <p:sldLayoutId id="2147483672" r:id="rId7"/>
    <p:sldLayoutId id="214748365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536433" rtl="0" eaLnBrk="1" latinLnBrk="0" hangingPunct="1">
        <a:spcBef>
          <a:spcPct val="0"/>
        </a:spcBef>
        <a:buNone/>
        <a:defRPr sz="2300" b="1" i="0" kern="120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210476" indent="-210476" algn="l" defTabSz="536433" rtl="0" eaLnBrk="1" latinLnBrk="0" hangingPunct="1">
        <a:spcBef>
          <a:spcPts val="1408"/>
        </a:spcBef>
        <a:buClr>
          <a:srgbClr val="BD961F"/>
        </a:buClr>
        <a:buFont typeface="Wingdings" charset="2"/>
        <a:buChar char="§"/>
        <a:tabLst/>
        <a:defRPr sz="2000" kern="1200" baseline="0">
          <a:solidFill>
            <a:schemeClr val="tx1"/>
          </a:solidFill>
          <a:latin typeface="Helvetica"/>
          <a:ea typeface="+mn-ea"/>
          <a:cs typeface="Helvetica"/>
        </a:defRPr>
      </a:lvl1pPr>
      <a:lvl2pPr marL="469379" indent="-258904" algn="l" defTabSz="536433" rtl="0" eaLnBrk="1" latinLnBrk="0" hangingPunct="1">
        <a:spcBef>
          <a:spcPts val="704"/>
        </a:spcBef>
        <a:buClr>
          <a:schemeClr val="tx1">
            <a:lumMod val="60000"/>
            <a:lumOff val="40000"/>
          </a:schemeClr>
        </a:buClr>
        <a:buFont typeface="Helvetica" charset="0"/>
        <a:buChar char="−"/>
        <a:tabLst/>
        <a:defRPr sz="1800" kern="1200" baseline="0">
          <a:solidFill>
            <a:schemeClr val="tx1"/>
          </a:solidFill>
          <a:latin typeface="Helvetica"/>
          <a:ea typeface="+mn-ea"/>
          <a:cs typeface="Helvetica"/>
        </a:defRPr>
      </a:lvl2pPr>
      <a:lvl3pPr marL="730145" indent="-260766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 charset="0"/>
        <a:buChar char="•"/>
        <a:tabLst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674266" indent="-173224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735733" indent="-130383" algn="l" defTabSz="536433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61930"/>
              </p:ext>
            </p:extLst>
          </p:nvPr>
        </p:nvGraphicFramePr>
        <p:xfrm>
          <a:off x="1394531" y="2188064"/>
          <a:ext cx="2210957" cy="13341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10957"/>
              </a:tblGrid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data</a:t>
                      </a:r>
                      <a:endParaRPr lang="en-US" sz="1400" dirty="0"/>
                    </a:p>
                  </a:txBody>
                  <a:tcPr marL="109998" marR="109998" marT="73152" marB="73152" anchor="ctr"/>
                </a:tc>
              </a:tr>
              <a:tr h="89520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Treatment strategies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Patient characteristics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Health</a:t>
                      </a:r>
                      <a:r>
                        <a:rPr lang="en-US" sz="1400" kern="1200" baseline="0" dirty="0" smtClean="0">
                          <a:effectLst/>
                        </a:rPr>
                        <a:t> states</a:t>
                      </a:r>
                      <a:endParaRPr lang="en-US" sz="1400" kern="1200" dirty="0" smtClean="0">
                        <a:effectLst/>
                      </a:endParaRPr>
                    </a:p>
                  </a:txBody>
                  <a:tcPr marL="109998" marR="109998" marT="73152" marB="73152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17236"/>
              </p:ext>
            </p:extLst>
          </p:nvPr>
        </p:nvGraphicFramePr>
        <p:xfrm>
          <a:off x="1405531" y="4234694"/>
          <a:ext cx="2215235" cy="162672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15235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Parameter</a:t>
                      </a:r>
                      <a:r>
                        <a:rPr lang="en-US" sz="1400" baseline="0" dirty="0" smtClean="0"/>
                        <a:t> estimation</a:t>
                      </a:r>
                      <a:endParaRPr lang="en-US" sz="1400" dirty="0"/>
                    </a:p>
                  </a:txBody>
                  <a:tcPr marL="109998" marR="109998" marT="73152" marB="73152" anchor="ctr"/>
                </a:tc>
              </a:tr>
              <a:tr h="89520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Survival models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Linear models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mr-IN" sz="1400" kern="1200" dirty="0" smtClean="0">
                          <a:effectLst/>
                        </a:rPr>
                        <a:t>…</a:t>
                      </a:r>
                      <a:endParaRPr lang="en-US" sz="1400" kern="1200" dirty="0" smtClean="0">
                        <a:effectLst/>
                      </a:endParaRPr>
                    </a:p>
                  </a:txBody>
                  <a:tcPr marL="109998" marR="109998" marT="73152" marB="73152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32705"/>
              </p:ext>
            </p:extLst>
          </p:nvPr>
        </p:nvGraphicFramePr>
        <p:xfrm>
          <a:off x="4287099" y="3299468"/>
          <a:ext cx="2210957" cy="13341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10957"/>
              </a:tblGrid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 structure</a:t>
                      </a:r>
                      <a:endParaRPr lang="en-US" sz="1400" dirty="0"/>
                    </a:p>
                  </a:txBody>
                  <a:tcPr marL="109998" marR="109998" marT="73152" marB="73152" anchor="ctr"/>
                </a:tc>
              </a:tr>
              <a:tr h="89520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Disease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Utility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Cost model</a:t>
                      </a:r>
                    </a:p>
                  </a:txBody>
                  <a:tcPr marL="109998" marR="109998" marT="73152" marB="73152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03146"/>
              </p:ext>
            </p:extLst>
          </p:nvPr>
        </p:nvGraphicFramePr>
        <p:xfrm>
          <a:off x="7340245" y="3302516"/>
          <a:ext cx="2210957" cy="13341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10957"/>
              </a:tblGrid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 marL="109998" marR="109998" marT="73152" marB="73152" anchor="ctr"/>
                </a:tc>
              </a:tr>
              <a:tr h="89520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Disease</a:t>
                      </a:r>
                      <a:r>
                        <a:rPr lang="en-US" sz="1400" kern="1200" baseline="0" dirty="0" smtClean="0">
                          <a:effectLst/>
                        </a:rPr>
                        <a:t> progression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Costs</a:t>
                      </a:r>
                      <a:r>
                        <a:rPr lang="en-US" sz="1400" kern="1200" baseline="0" dirty="0" smtClean="0">
                          <a:effectLst/>
                        </a:rPr>
                        <a:t> and QALYs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Summary</a:t>
                      </a:r>
                      <a:r>
                        <a:rPr lang="en-US" sz="1400" kern="1200" baseline="0" dirty="0" smtClean="0">
                          <a:effectLst/>
                        </a:rPr>
                        <a:t> of PSA</a:t>
                      </a:r>
                      <a:endParaRPr lang="en-US" sz="1400" kern="1200" dirty="0" smtClean="0">
                        <a:effectLst/>
                      </a:endParaRPr>
                    </a:p>
                  </a:txBody>
                  <a:tcPr marL="109998" marR="109998" marT="73152" marB="73152"/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stCxn id="23" idx="3"/>
            <a:endCxn id="25" idx="1"/>
          </p:cNvCxnSpPr>
          <p:nvPr/>
        </p:nvCxnSpPr>
        <p:spPr>
          <a:xfrm>
            <a:off x="6498056" y="3966524"/>
            <a:ext cx="842189" cy="304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2988635" y="26168186"/>
            <a:ext cx="65918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lc="http://schemas.openxmlformats.org/drawingml/2006/lockedCanvas"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3619051" y="2856150"/>
            <a:ext cx="65918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lc="http://schemas.openxmlformats.org/drawingml/2006/lockedCanvas" xmlns="" xmlns:a16="http://schemas.microsoft.com/office/drawing/2014/main" id="{6FF03218-89BD-5E44-88F2-2ED4DDD4F35B}"/>
              </a:ext>
            </a:extLst>
          </p:cNvPr>
          <p:cNvCxnSpPr>
            <a:cxnSpLocks/>
          </p:cNvCxnSpPr>
          <p:nvPr/>
        </p:nvCxnSpPr>
        <p:spPr>
          <a:xfrm flipV="1">
            <a:off x="3607088" y="4072539"/>
            <a:ext cx="654903" cy="1151323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5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2988635" y="26168186"/>
            <a:ext cx="65918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81771"/>
              </p:ext>
            </p:extLst>
          </p:nvPr>
        </p:nvGraphicFramePr>
        <p:xfrm>
          <a:off x="1401316" y="1780539"/>
          <a:ext cx="3817149" cy="310286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82437"/>
                <a:gridCol w="478536"/>
                <a:gridCol w="698616"/>
                <a:gridCol w="882177"/>
                <a:gridCol w="775383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Input matrix</a:t>
                      </a:r>
                      <a:r>
                        <a:rPr lang="en-US" sz="1300" baseline="0" dirty="0" smtClean="0"/>
                        <a:t> (“X”)</a:t>
                      </a:r>
                      <a:endParaRPr lang="en-US" sz="13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01537" marR="101537"/>
                </a:tc>
              </a:tr>
              <a:tr h="33223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intercept</a:t>
                      </a:r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age</a:t>
                      </a:r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female</a:t>
                      </a:r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strategy2</a:t>
                      </a:r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state2</a:t>
                      </a:r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43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43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54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54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43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43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54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54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49405"/>
              </p:ext>
            </p:extLst>
          </p:nvPr>
        </p:nvGraphicFramePr>
        <p:xfrm>
          <a:off x="6062477" y="1785620"/>
          <a:ext cx="2711103" cy="3078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0677"/>
                <a:gridCol w="919099"/>
                <a:gridCol w="781327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Id variables</a:t>
                      </a:r>
                      <a:endParaRPr lang="en-US" sz="13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01537" marR="10153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strategy_id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patient_id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state_id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56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2988635" y="26168186"/>
            <a:ext cx="65918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2200"/>
              </p:ext>
            </p:extLst>
          </p:nvPr>
        </p:nvGraphicFramePr>
        <p:xfrm>
          <a:off x="123286" y="574039"/>
          <a:ext cx="2159716" cy="11704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48554"/>
                <a:gridCol w="1211162"/>
              </a:tblGrid>
              <a:tr h="21386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Treatment</a:t>
                      </a:r>
                      <a:r>
                        <a:rPr lang="en-US" sz="1200" baseline="0" dirty="0" smtClean="0"/>
                        <a:t> strategies</a:t>
                      </a:r>
                      <a:endParaRPr lang="en-US" sz="12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2138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strategy_id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strategy_name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Strategy 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Strategy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19293"/>
              </p:ext>
            </p:extLst>
          </p:nvPr>
        </p:nvGraphicFramePr>
        <p:xfrm>
          <a:off x="161604" y="2192019"/>
          <a:ext cx="2042003" cy="11704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4020"/>
                <a:gridCol w="457347"/>
                <a:gridCol w="720636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Patients</a:t>
                      </a:r>
                      <a:endParaRPr lang="en-US" sz="12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patient_id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77968"/>
              </p:ext>
            </p:extLst>
          </p:nvPr>
        </p:nvGraphicFramePr>
        <p:xfrm>
          <a:off x="2919087" y="1422400"/>
          <a:ext cx="3760363" cy="2926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48554"/>
                <a:gridCol w="864020"/>
                <a:gridCol w="736846"/>
                <a:gridCol w="457347"/>
                <a:gridCol w="753596"/>
              </a:tblGrid>
              <a:tr h="28803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Expanded data</a:t>
                      </a:r>
                      <a:endParaRPr lang="en-US" sz="12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strategy_id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patient_id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state_id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28599" y="7160260"/>
            <a:ext cx="1701801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b="1" dirty="0" smtClean="0"/>
              <a:t>1. </a:t>
            </a:r>
            <a:r>
              <a:rPr lang="en-US" sz="1600" b="1" dirty="0" err="1" smtClean="0"/>
              <a:t>h</a:t>
            </a:r>
            <a:r>
              <a:rPr lang="en-US" sz="1600" b="1" dirty="0" err="1" smtClean="0">
                <a:solidFill>
                  <a:schemeClr val="tx1"/>
                </a:solidFill>
              </a:rPr>
              <a:t>esim_data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18528" y="7147560"/>
            <a:ext cx="2665333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b="1" dirty="0" smtClean="0"/>
              <a:t>2. </a:t>
            </a:r>
            <a:r>
              <a:rPr lang="en-US" sz="1600" b="1" dirty="0" err="1" smtClean="0"/>
              <a:t>expanded_h</a:t>
            </a:r>
            <a:r>
              <a:rPr lang="en-US" sz="1600" b="1" dirty="0" err="1" smtClean="0">
                <a:solidFill>
                  <a:schemeClr val="tx1"/>
                </a:solidFill>
              </a:rPr>
              <a:t>esim_data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44687" y="7147560"/>
            <a:ext cx="2665333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b="1" dirty="0"/>
              <a:t>3</a:t>
            </a:r>
            <a:r>
              <a:rPr lang="en-US" sz="1600" b="1" dirty="0" smtClean="0"/>
              <a:t>. </a:t>
            </a:r>
            <a:r>
              <a:rPr lang="en-US" sz="1600" b="1" dirty="0" err="1" smtClean="0"/>
              <a:t>input</a:t>
            </a:r>
            <a:r>
              <a:rPr lang="en-US" sz="1600" b="1" dirty="0" err="1" smtClean="0">
                <a:solidFill>
                  <a:schemeClr val="tx1"/>
                </a:solidFill>
              </a:rPr>
              <a:t>_data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81" name="Elbow Connector 80">
            <a:extLst>
              <a:ext uri="{FF2B5EF4-FFF2-40B4-BE49-F238E27FC236}">
                <a16:creationId xmlns:lc="http://schemas.openxmlformats.org/drawingml/2006/lockedCanvas"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2298700" y="1617980"/>
            <a:ext cx="622300" cy="56642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lc="http://schemas.openxmlformats.org/drawingml/2006/lockedCanvas" xmlns="" xmlns:a16="http://schemas.microsoft.com/office/drawing/2014/main" id="{6FF03218-89BD-5E44-88F2-2ED4DDD4F35B}"/>
              </a:ext>
            </a:extLst>
          </p:cNvPr>
          <p:cNvCxnSpPr>
            <a:cxnSpLocks/>
          </p:cNvCxnSpPr>
          <p:nvPr/>
        </p:nvCxnSpPr>
        <p:spPr>
          <a:xfrm flipV="1">
            <a:off x="2120900" y="3962400"/>
            <a:ext cx="825500" cy="76454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90636"/>
              </p:ext>
            </p:extLst>
          </p:nvPr>
        </p:nvGraphicFramePr>
        <p:xfrm>
          <a:off x="225104" y="3898899"/>
          <a:ext cx="1888923" cy="11704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4020"/>
                <a:gridCol w="102490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Health states</a:t>
                      </a:r>
                      <a:endParaRPr lang="en-US" sz="12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state_id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state_name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Healthy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Sick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205456" y="3001324"/>
            <a:ext cx="715544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59246"/>
              </p:ext>
            </p:extLst>
          </p:nvPr>
        </p:nvGraphicFramePr>
        <p:xfrm>
          <a:off x="7332216" y="370839"/>
          <a:ext cx="3560731" cy="296570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67402"/>
                <a:gridCol w="437153"/>
                <a:gridCol w="698616"/>
                <a:gridCol w="882177"/>
                <a:gridCol w="775383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 matrix</a:t>
                      </a:r>
                      <a:r>
                        <a:rPr lang="en-US" sz="1200" baseline="0" dirty="0" smtClean="0"/>
                        <a:t> (“X”)</a:t>
                      </a:r>
                      <a:endParaRPr lang="en-US" sz="12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01537" marR="101537"/>
                </a:tc>
              </a:tr>
              <a:tr h="3322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intercept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strategy2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state2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19268"/>
              </p:ext>
            </p:extLst>
          </p:nvPr>
        </p:nvGraphicFramePr>
        <p:xfrm>
          <a:off x="7751577" y="3677920"/>
          <a:ext cx="2711103" cy="3078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0677"/>
                <a:gridCol w="919099"/>
                <a:gridCol w="781327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Id variables</a:t>
                      </a:r>
                      <a:endParaRPr lang="en-US" sz="13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01537" marR="10153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strategy_id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patient_id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state_id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57" name="Elbow Connector 56">
            <a:extLst>
              <a:ext uri="{FF2B5EF4-FFF2-40B4-BE49-F238E27FC236}">
                <a16:creationId xmlns:lc="http://schemas.openxmlformats.org/drawingml/2006/lockedCanvas" xmlns="" xmlns:a16="http://schemas.microsoft.com/office/drawing/2014/main" id="{6FF03218-89BD-5E44-88F2-2ED4DDD4F35B}"/>
              </a:ext>
            </a:extLst>
          </p:cNvPr>
          <p:cNvCxnSpPr>
            <a:cxnSpLocks/>
          </p:cNvCxnSpPr>
          <p:nvPr/>
        </p:nvCxnSpPr>
        <p:spPr>
          <a:xfrm flipV="1">
            <a:off x="6667500" y="2070100"/>
            <a:ext cx="660400" cy="48514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lc="http://schemas.openxmlformats.org/drawingml/2006/lockedCanvas"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6667500" y="3802380"/>
            <a:ext cx="1066800" cy="80772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4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FV_PPT_template_16x9_V2">
  <a:themeElements>
    <a:clrScheme name="Custom 32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361655"/>
      </a:accent5>
      <a:accent6>
        <a:srgbClr val="596617"/>
      </a:accent6>
      <a:hlink>
        <a:srgbClr val="16426C"/>
      </a:hlink>
      <a:folHlink>
        <a:srgbClr val="791344"/>
      </a:folHlink>
    </a:clrScheme>
    <a:fontScheme name="Helvetica/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PFV_PPT_template_16x9_V2.potx</Template>
  <TotalTime>7652</TotalTime>
  <Words>278</Words>
  <Application>Microsoft Macintosh PowerPoint</Application>
  <PresentationFormat>Custom</PresentationFormat>
  <Paragraphs>237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PFV_PPT_template_16x9_V2</vt:lpstr>
      <vt:lpstr>PowerPoint Presentation</vt:lpstr>
      <vt:lpstr>PowerPoint Presentation</vt:lpstr>
      <vt:lpstr>PowerPoint Presentation</vt:lpstr>
    </vt:vector>
  </TitlesOfParts>
  <Company>THG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Deegan</dc:creator>
  <cp:lastModifiedBy>Devin Incerti</cp:lastModifiedBy>
  <cp:revision>449</cp:revision>
  <dcterms:created xsi:type="dcterms:W3CDTF">2014-12-05T18:34:48Z</dcterms:created>
  <dcterms:modified xsi:type="dcterms:W3CDTF">2018-06-05T22:03:06Z</dcterms:modified>
</cp:coreProperties>
</file>