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19" r:id="rId1"/>
  </p:sldMasterIdLst>
  <p:notesMasterIdLst>
    <p:notesMasterId r:id="rId23"/>
  </p:notes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EF9FD"/>
    <a:srgbClr val="1B64C2"/>
    <a:srgbClr val="FEFEFE"/>
    <a:srgbClr val="E9E9E9"/>
    <a:srgbClr val="A4C8FE"/>
    <a:srgbClr val="052465"/>
    <a:srgbClr val="FFFFFF"/>
    <a:srgbClr val="011086"/>
    <a:srgbClr val="0181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72890" autoAdjust="0"/>
  </p:normalViewPr>
  <p:slideViewPr>
    <p:cSldViewPr snapToGrid="0">
      <p:cViewPr varScale="1">
        <p:scale>
          <a:sx n="50" d="100"/>
          <a:sy n="50" d="100"/>
        </p:scale>
        <p:origin x="69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FB65D7-14A0-449D-9611-A8D8629CD32C}" type="datetimeFigureOut">
              <a:rPr lang="en-US" smtClean="0"/>
              <a:t>11/5/2015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F243C4-3A57-40B5-AC65-3EBBDC620BF8}" type="slidenum">
              <a:rPr lang="en-US" smtClean="0"/>
              <a:t>‹#›</a:t>
            </a:fld>
            <a:endParaRPr lang="en-US"/>
          </a:p>
        </p:txBody>
      </p:sp>
    </p:spTree>
    <p:extLst>
      <p:ext uri="{BB962C8B-B14F-4D97-AF65-F5344CB8AC3E}">
        <p14:creationId xmlns:p14="http://schemas.microsoft.com/office/powerpoint/2010/main" val="40814609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8" Type="http://schemas.openxmlformats.org/officeDocument/2006/relationships/hyperlink" Target="http://id.wikipedia.org/wiki/3G" TargetMode="External"/><Relationship Id="rId3" Type="http://schemas.openxmlformats.org/officeDocument/2006/relationships/hyperlink" Target="http://id.wikipedia.org/wiki/Radio" TargetMode="External"/><Relationship Id="rId7" Type="http://schemas.openxmlformats.org/officeDocument/2006/relationships/hyperlink" Target="http://id.wikipedia.org/wiki/GPRS" TargetMode="External"/><Relationship Id="rId2" Type="http://schemas.openxmlformats.org/officeDocument/2006/relationships/slide" Target="../slides/slide2.xml"/><Relationship Id="rId1" Type="http://schemas.openxmlformats.org/officeDocument/2006/relationships/notesMaster" Target="../notesMasters/notesMaster1.xml"/><Relationship Id="rId6" Type="http://schemas.openxmlformats.org/officeDocument/2006/relationships/hyperlink" Target="http://id.wikipedia.org/wiki/WAP" TargetMode="External"/><Relationship Id="rId5" Type="http://schemas.openxmlformats.org/officeDocument/2006/relationships/hyperlink" Target="http://id.wikipedia.org/wiki/Internet" TargetMode="External"/><Relationship Id="rId4" Type="http://schemas.openxmlformats.org/officeDocument/2006/relationships/hyperlink" Target="http://id.wikipedia.org/wiki/Televisi" TargetMode="External"/><Relationship Id="rId9" Type="http://schemas.openxmlformats.org/officeDocument/2006/relationships/hyperlink" Target="http://id.wikipedia.org/wiki/Jaringan_nirkabel"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Handphone</a:t>
            </a:r>
            <a:r>
              <a:rPr lang="en-US" baseline="0" dirty="0" smtClean="0"/>
              <a:t> - </a:t>
            </a:r>
            <a:r>
              <a:rPr lang="id-ID" sz="1200" i="1" kern="1200" dirty="0" smtClean="0">
                <a:solidFill>
                  <a:schemeClr val="tx1"/>
                </a:solidFill>
                <a:effectLst/>
                <a:latin typeface="+mn-lt"/>
                <a:ea typeface="+mn-ea"/>
                <a:cs typeface="+mn-cs"/>
              </a:rPr>
              <a:t>Handphone</a:t>
            </a:r>
            <a:r>
              <a:rPr lang="id-ID" sz="1200" kern="1200" dirty="0" smtClean="0">
                <a:solidFill>
                  <a:schemeClr val="tx1"/>
                </a:solidFill>
                <a:effectLst/>
                <a:latin typeface="+mn-lt"/>
                <a:ea typeface="+mn-ea"/>
                <a:cs typeface="+mn-cs"/>
              </a:rPr>
              <a:t> mulanya hanya digunakan sebagai alat komunikasi antar manusia, pada era gl</a:t>
            </a:r>
            <a:r>
              <a:rPr lang="en-US" sz="1200" kern="1200" dirty="0" smtClean="0">
                <a:solidFill>
                  <a:schemeClr val="tx1"/>
                </a:solidFill>
                <a:effectLst/>
                <a:latin typeface="+mn-lt"/>
                <a:ea typeface="+mn-ea"/>
                <a:cs typeface="+mn-cs"/>
              </a:rPr>
              <a:t> </a:t>
            </a:r>
            <a:r>
              <a:rPr lang="id-ID" sz="1200" kern="1200" dirty="0" smtClean="0">
                <a:solidFill>
                  <a:schemeClr val="tx1"/>
                </a:solidFill>
                <a:effectLst/>
                <a:latin typeface="+mn-lt"/>
                <a:ea typeface="+mn-ea"/>
                <a:cs typeface="+mn-cs"/>
              </a:rPr>
              <a:t>obalisasi seperti sekarang kebanyakan orang sudah menggunakan </a:t>
            </a:r>
            <a:r>
              <a:rPr lang="id-ID" sz="1200" i="1" kern="1200" dirty="0" smtClean="0">
                <a:solidFill>
                  <a:schemeClr val="tx1"/>
                </a:solidFill>
                <a:effectLst/>
                <a:latin typeface="+mn-lt"/>
                <a:ea typeface="+mn-ea"/>
                <a:cs typeface="+mn-cs"/>
              </a:rPr>
              <a:t>smartphone</a:t>
            </a:r>
            <a:r>
              <a:rPr lang="id-ID" sz="1200" kern="1200" dirty="0" smtClean="0">
                <a:solidFill>
                  <a:schemeClr val="tx1"/>
                </a:solidFill>
                <a:effectLst/>
                <a:latin typeface="+mn-lt"/>
                <a:ea typeface="+mn-ea"/>
                <a:cs typeface="+mn-cs"/>
              </a:rPr>
              <a:t> guna menunjang kebutuhan informasi dan komunikasi. smartphone dilengkapi dengan berbagai pilihan fitur, seperti bisa menangkap siaran </a:t>
            </a:r>
            <a:r>
              <a:rPr lang="id-ID" sz="1200" u="sng" kern="1200" dirty="0" smtClean="0">
                <a:solidFill>
                  <a:schemeClr val="tx1"/>
                </a:solidFill>
                <a:effectLst/>
                <a:latin typeface="+mn-lt"/>
                <a:ea typeface="+mn-ea"/>
                <a:cs typeface="+mn-cs"/>
                <a:hlinkClick r:id="rId3" tooltip="Radio"/>
              </a:rPr>
              <a:t>radio</a:t>
            </a:r>
            <a:r>
              <a:rPr lang="id-ID" sz="1200" kern="1200" dirty="0" smtClean="0">
                <a:solidFill>
                  <a:schemeClr val="tx1"/>
                </a:solidFill>
                <a:effectLst/>
                <a:latin typeface="+mn-lt"/>
                <a:ea typeface="+mn-ea"/>
                <a:cs typeface="+mn-cs"/>
              </a:rPr>
              <a:t> dan </a:t>
            </a:r>
            <a:r>
              <a:rPr lang="id-ID" sz="1200" u="sng" kern="1200" dirty="0" smtClean="0">
                <a:solidFill>
                  <a:schemeClr val="tx1"/>
                </a:solidFill>
                <a:effectLst/>
                <a:latin typeface="+mn-lt"/>
                <a:ea typeface="+mn-ea"/>
                <a:cs typeface="+mn-cs"/>
                <a:hlinkClick r:id="rId4" tooltip="Televisi"/>
              </a:rPr>
              <a:t>televisi</a:t>
            </a:r>
            <a:r>
              <a:rPr lang="id-ID" sz="1200" kern="1200" dirty="0" smtClean="0">
                <a:solidFill>
                  <a:schemeClr val="tx1"/>
                </a:solidFill>
                <a:effectLst/>
                <a:latin typeface="+mn-lt"/>
                <a:ea typeface="+mn-ea"/>
                <a:cs typeface="+mn-cs"/>
              </a:rPr>
              <a:t>, </a:t>
            </a:r>
            <a:r>
              <a:rPr lang="id-ID" sz="1200" i="1" kern="1200" dirty="0" smtClean="0">
                <a:solidFill>
                  <a:schemeClr val="tx1"/>
                </a:solidFill>
                <a:effectLst/>
                <a:latin typeface="+mn-lt"/>
                <a:ea typeface="+mn-ea"/>
                <a:cs typeface="+mn-cs"/>
              </a:rPr>
              <a:t>game</a:t>
            </a:r>
            <a:r>
              <a:rPr lang="id-ID" sz="1200" kern="1200" dirty="0" smtClean="0">
                <a:solidFill>
                  <a:schemeClr val="tx1"/>
                </a:solidFill>
                <a:effectLst/>
                <a:latin typeface="+mn-lt"/>
                <a:ea typeface="+mn-ea"/>
                <a:cs typeface="+mn-cs"/>
              </a:rPr>
              <a:t>,</a:t>
            </a:r>
            <a:r>
              <a:rPr lang="en-US" sz="1200" kern="1200" dirty="0" smtClean="0">
                <a:solidFill>
                  <a:schemeClr val="tx1"/>
                </a:solidFill>
                <a:effectLst/>
                <a:latin typeface="+mn-lt"/>
                <a:ea typeface="+mn-ea"/>
                <a:cs typeface="+mn-cs"/>
              </a:rPr>
              <a:t> Bluetooth</a:t>
            </a:r>
            <a:r>
              <a:rPr lang="id-ID" sz="1200" kern="1200" dirty="0" smtClean="0">
                <a:solidFill>
                  <a:schemeClr val="tx1"/>
                </a:solidFill>
                <a:effectLst/>
                <a:latin typeface="+mn-lt"/>
                <a:ea typeface="+mn-ea"/>
                <a:cs typeface="+mn-cs"/>
              </a:rPr>
              <a:t> dan layanan </a:t>
            </a:r>
            <a:r>
              <a:rPr lang="id-ID" sz="1200" u="sng" kern="1200" dirty="0" smtClean="0">
                <a:solidFill>
                  <a:schemeClr val="tx1"/>
                </a:solidFill>
                <a:effectLst/>
                <a:latin typeface="+mn-lt"/>
                <a:ea typeface="+mn-ea"/>
                <a:cs typeface="+mn-cs"/>
                <a:hlinkClick r:id="rId5" tooltip="Internet"/>
              </a:rPr>
              <a:t>internet</a:t>
            </a:r>
            <a:r>
              <a:rPr lang="id-ID" sz="1200" kern="1200" dirty="0" smtClean="0">
                <a:solidFill>
                  <a:schemeClr val="tx1"/>
                </a:solidFill>
                <a:effectLst/>
                <a:latin typeface="+mn-lt"/>
                <a:ea typeface="+mn-ea"/>
                <a:cs typeface="+mn-cs"/>
              </a:rPr>
              <a:t> (</a:t>
            </a:r>
            <a:r>
              <a:rPr lang="id-ID" sz="1200" u="sng" kern="1200" dirty="0" smtClean="0">
                <a:solidFill>
                  <a:schemeClr val="tx1"/>
                </a:solidFill>
                <a:effectLst/>
                <a:latin typeface="+mn-lt"/>
                <a:ea typeface="+mn-ea"/>
                <a:cs typeface="+mn-cs"/>
                <a:hlinkClick r:id="rId6" tooltip="WAP"/>
              </a:rPr>
              <a:t>WAP</a:t>
            </a:r>
            <a:r>
              <a:rPr lang="id-ID" sz="1200" kern="1200" dirty="0" smtClean="0">
                <a:solidFill>
                  <a:schemeClr val="tx1"/>
                </a:solidFill>
                <a:effectLst/>
                <a:latin typeface="+mn-lt"/>
                <a:ea typeface="+mn-ea"/>
                <a:cs typeface="+mn-cs"/>
              </a:rPr>
              <a:t>, </a:t>
            </a:r>
            <a:r>
              <a:rPr lang="id-ID" sz="1200" u="sng" kern="1200" dirty="0" smtClean="0">
                <a:solidFill>
                  <a:schemeClr val="tx1"/>
                </a:solidFill>
                <a:effectLst/>
                <a:latin typeface="+mn-lt"/>
                <a:ea typeface="+mn-ea"/>
                <a:cs typeface="+mn-cs"/>
                <a:hlinkClick r:id="rId7" tooltip="GPRS"/>
              </a:rPr>
              <a:t>GPRS</a:t>
            </a:r>
            <a:r>
              <a:rPr lang="id-ID" sz="1200" kern="1200" dirty="0" smtClean="0">
                <a:solidFill>
                  <a:schemeClr val="tx1"/>
                </a:solidFill>
                <a:effectLst/>
                <a:latin typeface="+mn-lt"/>
                <a:ea typeface="+mn-ea"/>
                <a:cs typeface="+mn-cs"/>
              </a:rPr>
              <a:t>, </a:t>
            </a:r>
            <a:r>
              <a:rPr lang="id-ID" sz="1200" u="sng" kern="1200" dirty="0" smtClean="0">
                <a:solidFill>
                  <a:schemeClr val="tx1"/>
                </a:solidFill>
                <a:effectLst/>
                <a:latin typeface="+mn-lt"/>
                <a:ea typeface="+mn-ea"/>
                <a:cs typeface="+mn-cs"/>
                <a:hlinkClick r:id="rId8" tooltip="3G"/>
              </a:rPr>
              <a:t>3G</a:t>
            </a:r>
            <a:r>
              <a:rPr lang="id-ID" sz="1200" kern="1200" dirty="0" smtClean="0">
                <a:solidFill>
                  <a:schemeClr val="tx1"/>
                </a:solidFill>
                <a:effectLst/>
                <a:latin typeface="+mn-lt"/>
                <a:ea typeface="+mn-ea"/>
                <a:cs typeface="+mn-cs"/>
              </a:rPr>
              <a:t>), dan </a:t>
            </a:r>
            <a:r>
              <a:rPr lang="en-US" sz="1200" i="1" kern="1200" dirty="0" err="1" smtClean="0">
                <a:solidFill>
                  <a:schemeClr val="tx1"/>
                </a:solidFill>
                <a:effectLst/>
                <a:latin typeface="+mn-lt"/>
                <a:ea typeface="+mn-ea"/>
                <a:cs typeface="+mn-cs"/>
              </a:rPr>
              <a:t>wifi</a:t>
            </a:r>
            <a:r>
              <a:rPr lang="en-US" sz="1200" i="1" kern="1200" dirty="0" smtClean="0">
                <a:solidFill>
                  <a:schemeClr val="tx1"/>
                </a:solidFill>
                <a:effectLst/>
                <a:latin typeface="+mn-lt"/>
                <a:ea typeface="+mn-ea"/>
                <a:cs typeface="+mn-cs"/>
              </a:rPr>
              <a:t> signal.</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i="1" kern="1200" dirty="0" err="1" smtClean="0">
                <a:solidFill>
                  <a:schemeClr val="tx1"/>
                </a:solidFill>
                <a:effectLst/>
                <a:latin typeface="+mn-lt"/>
                <a:ea typeface="+mn-ea"/>
                <a:cs typeface="+mn-cs"/>
              </a:rPr>
              <a:t>WiFi</a:t>
            </a:r>
            <a:r>
              <a:rPr lang="en-US" sz="1200" i="1" kern="1200" dirty="0" smtClean="0">
                <a:solidFill>
                  <a:schemeClr val="tx1"/>
                </a:solidFill>
                <a:effectLst/>
                <a:latin typeface="+mn-lt"/>
                <a:ea typeface="+mn-ea"/>
                <a:cs typeface="+mn-cs"/>
              </a:rPr>
              <a:t> - </a:t>
            </a:r>
            <a:r>
              <a:rPr lang="id-ID" sz="1200" b="1" i="1" u="sng" kern="1200" dirty="0" smtClean="0">
                <a:solidFill>
                  <a:schemeClr val="tx1"/>
                </a:solidFill>
                <a:effectLst/>
                <a:latin typeface="+mn-lt"/>
                <a:ea typeface="+mn-ea"/>
                <a:cs typeface="+mn-cs"/>
              </a:rPr>
              <a:t>Wi-Fi</a:t>
            </a:r>
            <a:r>
              <a:rPr lang="id-ID" sz="1200" i="1" u="sng" kern="1200" dirty="0" smtClean="0">
                <a:solidFill>
                  <a:schemeClr val="tx1"/>
                </a:solidFill>
                <a:effectLst/>
                <a:latin typeface="+mn-lt"/>
                <a:ea typeface="+mn-ea"/>
                <a:cs typeface="+mn-cs"/>
              </a:rPr>
              <a:t> adalah sebuah teknologi terkenal yang memanfaatkan peralatan elektronik untuk bertukar data </a:t>
            </a:r>
            <a:r>
              <a:rPr lang="id-ID" sz="1200" i="1" u="sng" kern="1200" dirty="0" smtClean="0">
                <a:solidFill>
                  <a:schemeClr val="tx1"/>
                </a:solidFill>
                <a:effectLst/>
                <a:latin typeface="+mn-lt"/>
                <a:ea typeface="+mn-ea"/>
                <a:cs typeface="+mn-cs"/>
                <a:hlinkClick r:id="rId9" tooltip="Jaringan nirkabel"/>
              </a:rPr>
              <a:t>secara nirkabel</a:t>
            </a:r>
            <a:r>
              <a:rPr lang="en-US" sz="1200" i="0" u="none" kern="1200" dirty="0" smtClean="0">
                <a:solidFill>
                  <a:schemeClr val="tx1"/>
                </a:solidFill>
                <a:effectLst/>
                <a:latin typeface="+mn-lt"/>
                <a:ea typeface="+mn-ea"/>
                <a:cs typeface="+mn-cs"/>
              </a:rPr>
              <a:t>.</a:t>
            </a:r>
            <a:r>
              <a:rPr lang="en-US" sz="1200" i="0" u="none" kern="1200" baseline="0" dirty="0" smtClean="0">
                <a:solidFill>
                  <a:schemeClr val="tx1"/>
                </a:solidFill>
                <a:effectLst/>
                <a:latin typeface="+mn-lt"/>
                <a:ea typeface="+mn-ea"/>
                <a:cs typeface="+mn-cs"/>
              </a:rPr>
              <a:t> </a:t>
            </a:r>
            <a:r>
              <a:rPr lang="en-US" sz="1200" i="1" u="none" kern="1200" baseline="0" dirty="0" smtClean="0">
                <a:solidFill>
                  <a:schemeClr val="tx1"/>
                </a:solidFill>
                <a:effectLst/>
                <a:latin typeface="+mn-lt"/>
                <a:ea typeface="+mn-ea"/>
                <a:cs typeface="+mn-cs"/>
              </a:rPr>
              <a:t>S</a:t>
            </a:r>
            <a:r>
              <a:rPr lang="id-ID" sz="1200" i="1" kern="1200" dirty="0" smtClean="0">
                <a:solidFill>
                  <a:schemeClr val="tx1"/>
                </a:solidFill>
                <a:effectLst/>
                <a:latin typeface="+mn-lt"/>
                <a:ea typeface="+mn-ea"/>
                <a:cs typeface="+mn-cs"/>
              </a:rPr>
              <a:t>ignal wifi</a:t>
            </a:r>
            <a:r>
              <a:rPr lang="id-ID" sz="1200" kern="1200" dirty="0" smtClean="0">
                <a:solidFill>
                  <a:schemeClr val="tx1"/>
                </a:solidFill>
                <a:effectLst/>
                <a:latin typeface="+mn-lt"/>
                <a:ea typeface="+mn-ea"/>
                <a:cs typeface="+mn-cs"/>
              </a:rPr>
              <a:t>, juga dapat </a:t>
            </a:r>
            <a:r>
              <a:rPr lang="en-US" sz="1200" kern="1200" dirty="0" err="1" smtClean="0">
                <a:solidFill>
                  <a:schemeClr val="tx1"/>
                </a:solidFill>
                <a:effectLst/>
                <a:latin typeface="+mn-lt"/>
                <a:ea typeface="+mn-ea"/>
                <a:cs typeface="+mn-cs"/>
              </a:rPr>
              <a:t>dikembangkan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untuk</a:t>
            </a:r>
            <a:r>
              <a:rPr lang="en-US" sz="1200" kern="1200" dirty="0" smtClean="0">
                <a:solidFill>
                  <a:schemeClr val="tx1"/>
                </a:solidFill>
                <a:effectLst/>
                <a:latin typeface="+mn-lt"/>
                <a:ea typeface="+mn-ea"/>
                <a:cs typeface="+mn-cs"/>
              </a:rPr>
              <a:t> </a:t>
            </a:r>
            <a:r>
              <a:rPr lang="id-ID" sz="1200" kern="1200" dirty="0" smtClean="0">
                <a:solidFill>
                  <a:schemeClr val="tx1"/>
                </a:solidFill>
                <a:effectLst/>
                <a:latin typeface="+mn-lt"/>
                <a:ea typeface="+mn-ea"/>
                <a:cs typeface="+mn-cs"/>
              </a:rPr>
              <a:t>dimanfaatkan sebagai</a:t>
            </a:r>
            <a:r>
              <a:rPr lang="en-US" sz="1200" i="1" kern="1200" dirty="0" smtClean="0">
                <a:solidFill>
                  <a:schemeClr val="tx1"/>
                </a:solidFill>
                <a:effectLst/>
                <a:latin typeface="+mn-lt"/>
                <a:ea typeface="+mn-ea"/>
                <a:cs typeface="+mn-cs"/>
              </a:rPr>
              <a:t> tracking device</a:t>
            </a:r>
            <a:r>
              <a:rPr lang="en-US" sz="1200" kern="1200" dirty="0" smtClean="0">
                <a:solidFill>
                  <a:schemeClr val="tx1"/>
                </a:solidFill>
                <a:effectLst/>
                <a:latin typeface="+mn-lt"/>
                <a:ea typeface="+mn-ea"/>
                <a:cs typeface="+mn-cs"/>
              </a:rPr>
              <a:t> </a:t>
            </a:r>
            <a:r>
              <a:rPr lang="en-US" sz="1200" i="1" kern="1200" dirty="0" err="1" smtClean="0">
                <a:solidFill>
                  <a:schemeClr val="tx1"/>
                </a:solidFill>
                <a:effectLst/>
                <a:latin typeface="+mn-lt"/>
                <a:ea typeface="+mn-ea"/>
                <a:cs typeface="+mn-cs"/>
              </a:rPr>
              <a:t>dan</a:t>
            </a:r>
            <a:r>
              <a:rPr lang="en-US" sz="1200" i="1" kern="1200" dirty="0" smtClean="0">
                <a:solidFill>
                  <a:schemeClr val="tx1"/>
                </a:solidFill>
                <a:effectLst/>
                <a:latin typeface="+mn-lt"/>
                <a:ea typeface="+mn-ea"/>
                <a:cs typeface="+mn-cs"/>
              </a:rPr>
              <a:t> </a:t>
            </a:r>
            <a:r>
              <a:rPr lang="id-ID" sz="1200" i="1" kern="1200" dirty="0" smtClean="0">
                <a:solidFill>
                  <a:schemeClr val="tx1"/>
                </a:solidFill>
                <a:effectLst/>
                <a:latin typeface="+mn-lt"/>
                <a:ea typeface="+mn-ea"/>
                <a:cs typeface="+mn-cs"/>
              </a:rPr>
              <a:t>presence-detector absence</a:t>
            </a:r>
            <a:r>
              <a:rPr lang="id-ID" sz="1200" kern="1200" dirty="0" smtClean="0">
                <a:solidFill>
                  <a:schemeClr val="tx1"/>
                </a:solidFill>
                <a:effectLst/>
                <a:latin typeface="+mn-lt"/>
                <a:ea typeface="+mn-ea"/>
                <a:cs typeface="+mn-cs"/>
              </a:rPr>
              <a:t> dalam berbagai instansi, dalam hal ini Universitas</a:t>
            </a:r>
            <a:r>
              <a:rPr lang="en-US" sz="1200" kern="1200" dirty="0" smtClean="0">
                <a:solidFill>
                  <a:schemeClr val="tx1"/>
                </a:solidFill>
                <a:effectLst/>
                <a:latin typeface="+mn-lt"/>
                <a:ea typeface="+mn-ea"/>
                <a:cs typeface="+mn-cs"/>
              </a:rPr>
              <a:t>. kami </a:t>
            </a:r>
            <a:r>
              <a:rPr lang="en-US" sz="1200" kern="1200" dirty="0" err="1" smtClean="0">
                <a:solidFill>
                  <a:schemeClr val="tx1"/>
                </a:solidFill>
                <a:effectLst/>
                <a:latin typeface="+mn-lt"/>
                <a:ea typeface="+mn-ea"/>
                <a:cs typeface="+mn-cs"/>
              </a:rPr>
              <a:t>lebih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memilih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untuk</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memanfaatkan</a:t>
            </a:r>
            <a:r>
              <a:rPr lang="en-US" sz="1200" kern="1200" dirty="0" smtClean="0">
                <a:solidFill>
                  <a:schemeClr val="tx1"/>
                </a:solidFill>
                <a:effectLst/>
                <a:latin typeface="+mn-lt"/>
                <a:ea typeface="+mn-ea"/>
                <a:cs typeface="+mn-cs"/>
              </a:rPr>
              <a:t> </a:t>
            </a:r>
            <a:r>
              <a:rPr lang="en-US" sz="1200" i="1" kern="1200" dirty="0" smtClean="0">
                <a:solidFill>
                  <a:schemeClr val="tx1"/>
                </a:solidFill>
                <a:effectLst/>
                <a:latin typeface="+mn-lt"/>
                <a:ea typeface="+mn-ea"/>
                <a:cs typeface="+mn-cs"/>
              </a:rPr>
              <a:t>Access point </a:t>
            </a:r>
            <a:r>
              <a:rPr lang="en-US" sz="1200" i="1" kern="1200" dirty="0" err="1" smtClean="0">
                <a:solidFill>
                  <a:schemeClr val="tx1"/>
                </a:solidFill>
                <a:effectLst/>
                <a:latin typeface="+mn-lt"/>
                <a:ea typeface="+mn-ea"/>
                <a:cs typeface="+mn-cs"/>
              </a:rPr>
              <a:t>dan</a:t>
            </a:r>
            <a:r>
              <a:rPr lang="en-US" sz="1200" kern="1200" dirty="0" smtClean="0">
                <a:solidFill>
                  <a:schemeClr val="tx1"/>
                </a:solidFill>
                <a:effectLst/>
                <a:latin typeface="+mn-lt"/>
                <a:ea typeface="+mn-ea"/>
                <a:cs typeface="+mn-cs"/>
              </a:rPr>
              <a:t> </a:t>
            </a:r>
            <a:r>
              <a:rPr lang="id-ID" sz="1200" i="1" kern="1200" dirty="0" smtClean="0">
                <a:solidFill>
                  <a:schemeClr val="tx1"/>
                </a:solidFill>
                <a:effectLst/>
                <a:latin typeface="+mn-lt"/>
                <a:ea typeface="+mn-ea"/>
                <a:cs typeface="+mn-cs"/>
              </a:rPr>
              <a:t>wireless</a:t>
            </a:r>
            <a:r>
              <a:rPr lang="id-ID"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untuk</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digunakan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sebagai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presensi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absen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karena</a:t>
            </a:r>
            <a:r>
              <a:rPr lang="en-US" sz="1200" kern="1200" dirty="0" smtClean="0">
                <a:solidFill>
                  <a:schemeClr val="tx1"/>
                </a:solidFill>
                <a:effectLst/>
                <a:latin typeface="+mn-lt"/>
                <a:ea typeface="+mn-ea"/>
                <a:cs typeface="+mn-cs"/>
              </a:rPr>
              <a:t> wireless </a:t>
            </a:r>
            <a:r>
              <a:rPr lang="en-US" sz="1200" kern="1200" dirty="0" err="1" smtClean="0">
                <a:solidFill>
                  <a:schemeClr val="tx1"/>
                </a:solidFill>
                <a:effectLst/>
                <a:latin typeface="+mn-lt"/>
                <a:ea typeface="+mn-ea"/>
                <a:cs typeface="+mn-cs"/>
              </a:rPr>
              <a:t>mempunyai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beberapa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keunggulan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diantaranya</a:t>
            </a:r>
            <a:r>
              <a:rPr lang="en-US" sz="1200" kern="1200" dirty="0" smtClean="0">
                <a:solidFill>
                  <a:schemeClr val="tx1"/>
                </a:solidFill>
                <a:effectLst/>
                <a:latin typeface="+mn-lt"/>
                <a:ea typeface="+mn-ea"/>
                <a:cs typeface="+mn-cs"/>
              </a:rPr>
              <a:t> </a:t>
            </a:r>
            <a:r>
              <a:rPr lang="id-ID" sz="1200" kern="1200" dirty="0" smtClean="0">
                <a:solidFill>
                  <a:schemeClr val="tx1"/>
                </a:solidFill>
                <a:effectLst/>
                <a:latin typeface="+mn-lt"/>
                <a:ea typeface="+mn-ea"/>
                <a:cs typeface="+mn-cs"/>
              </a:rPr>
              <a:t>adalah </a:t>
            </a:r>
            <a:r>
              <a:rPr lang="id-ID" sz="1200" i="1" kern="1200" dirty="0" smtClean="0">
                <a:solidFill>
                  <a:schemeClr val="tx1"/>
                </a:solidFill>
                <a:effectLst/>
                <a:latin typeface="+mn-lt"/>
                <a:ea typeface="+mn-ea"/>
                <a:cs typeface="+mn-cs"/>
              </a:rPr>
              <a:t>real time</a:t>
            </a:r>
            <a:r>
              <a:rPr lang="id-ID"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sehingga</a:t>
            </a:r>
            <a:r>
              <a:rPr lang="en-US" sz="1200" kern="1200" dirty="0" smtClean="0">
                <a:solidFill>
                  <a:schemeClr val="tx1"/>
                </a:solidFill>
                <a:effectLst/>
                <a:latin typeface="+mn-lt"/>
                <a:ea typeface="+mn-ea"/>
                <a:cs typeface="+mn-cs"/>
              </a:rPr>
              <a:t> supervisor </a:t>
            </a:r>
            <a:r>
              <a:rPr lang="id-ID" sz="1200" kern="1200" dirty="0" smtClean="0">
                <a:solidFill>
                  <a:schemeClr val="tx1"/>
                </a:solidFill>
                <a:effectLst/>
                <a:latin typeface="+mn-lt"/>
                <a:ea typeface="+mn-ea"/>
                <a:cs typeface="+mn-cs"/>
              </a:rPr>
              <a:t>dapat mengetahui jumlah karyawan</a:t>
            </a:r>
            <a:r>
              <a:rPr lang="en-US" sz="1200" kern="1200" dirty="0" smtClean="0">
                <a:solidFill>
                  <a:schemeClr val="tx1"/>
                </a:solidFill>
                <a:effectLst/>
                <a:latin typeface="+mn-lt"/>
                <a:ea typeface="+mn-ea"/>
                <a:cs typeface="+mn-cs"/>
              </a:rPr>
              <a:t>,</a:t>
            </a:r>
            <a:r>
              <a:rPr lang="id-ID" sz="1200" kern="1200" dirty="0" smtClean="0">
                <a:solidFill>
                  <a:schemeClr val="tx1"/>
                </a:solidFill>
                <a:effectLst/>
                <a:latin typeface="+mn-lt"/>
                <a:ea typeface="+mn-ea"/>
                <a:cs typeface="+mn-cs"/>
              </a:rPr>
              <a:t> dosen </a:t>
            </a:r>
            <a:r>
              <a:rPr lang="en-US" sz="1200" kern="1200" dirty="0" err="1" smtClean="0">
                <a:solidFill>
                  <a:schemeClr val="tx1"/>
                </a:solidFill>
                <a:effectLst/>
                <a:latin typeface="+mn-lt"/>
                <a:ea typeface="+mn-ea"/>
                <a:cs typeface="+mn-cs"/>
              </a:rPr>
              <a:t>dan</a:t>
            </a:r>
            <a:r>
              <a:rPr lang="id-ID" sz="1200" kern="1200" dirty="0" smtClean="0">
                <a:solidFill>
                  <a:schemeClr val="tx1"/>
                </a:solidFill>
                <a:effectLst/>
                <a:latin typeface="+mn-lt"/>
                <a:ea typeface="+mn-ea"/>
                <a:cs typeface="+mn-cs"/>
              </a:rPr>
              <a:t> mahasiswa yang sudah hadir, </a:t>
            </a:r>
            <a:r>
              <a:rPr lang="en-US" sz="1200" kern="1200" dirty="0" err="1" smtClean="0">
                <a:solidFill>
                  <a:schemeClr val="tx1"/>
                </a:solidFill>
                <a:effectLst/>
                <a:latin typeface="+mn-lt"/>
                <a:ea typeface="+mn-ea"/>
                <a:cs typeface="+mn-cs"/>
              </a:rPr>
              <a:t>serta</a:t>
            </a:r>
            <a:r>
              <a:rPr lang="en-US" sz="1200" kern="1200" dirty="0" smtClean="0">
                <a:solidFill>
                  <a:schemeClr val="tx1"/>
                </a:solidFill>
                <a:effectLst/>
                <a:latin typeface="+mn-lt"/>
                <a:ea typeface="+mn-ea"/>
                <a:cs typeface="+mn-cs"/>
              </a:rPr>
              <a:t> </a:t>
            </a:r>
            <a:r>
              <a:rPr lang="id-ID" sz="1200" kern="1200" dirty="0" smtClean="0">
                <a:solidFill>
                  <a:schemeClr val="tx1"/>
                </a:solidFill>
                <a:effectLst/>
                <a:latin typeface="+mn-lt"/>
                <a:ea typeface="+mn-ea"/>
                <a:cs typeface="+mn-cs"/>
              </a:rPr>
              <a:t>supervisor d</a:t>
            </a:r>
            <a:r>
              <a:rPr lang="en-US" sz="1200" kern="1200" dirty="0" smtClean="0">
                <a:solidFill>
                  <a:schemeClr val="tx1"/>
                </a:solidFill>
                <a:effectLst/>
                <a:latin typeface="+mn-lt"/>
                <a:ea typeface="+mn-ea"/>
                <a:cs typeface="+mn-cs"/>
              </a:rPr>
              <a:t>a</a:t>
            </a:r>
            <a:r>
              <a:rPr lang="id-ID" sz="1200" kern="1200" dirty="0" smtClean="0">
                <a:solidFill>
                  <a:schemeClr val="tx1"/>
                </a:solidFill>
                <a:effectLst/>
                <a:latin typeface="+mn-lt"/>
                <a:ea typeface="+mn-ea"/>
                <a:cs typeface="+mn-cs"/>
              </a:rPr>
              <a:t>p</a:t>
            </a:r>
            <a:r>
              <a:rPr lang="en-US" sz="1200" kern="1200" dirty="0" smtClean="0">
                <a:solidFill>
                  <a:schemeClr val="tx1"/>
                </a:solidFill>
                <a:effectLst/>
                <a:latin typeface="+mn-lt"/>
                <a:ea typeface="+mn-ea"/>
                <a:cs typeface="+mn-cs"/>
              </a:rPr>
              <a:t>a</a:t>
            </a:r>
            <a:r>
              <a:rPr lang="id-ID" sz="1200" kern="1200" dirty="0" smtClean="0">
                <a:solidFill>
                  <a:schemeClr val="tx1"/>
                </a:solidFill>
                <a:effectLst/>
                <a:latin typeface="+mn-lt"/>
                <a:ea typeface="+mn-ea"/>
                <a:cs typeface="+mn-cs"/>
              </a:rPr>
              <a:t>t meng</a:t>
            </a:r>
            <a:r>
              <a:rPr lang="en-US" sz="1200" kern="1200" dirty="0" err="1" smtClean="0">
                <a:solidFill>
                  <a:schemeClr val="tx1"/>
                </a:solidFill>
                <a:effectLst/>
                <a:latin typeface="+mn-lt"/>
                <a:ea typeface="+mn-ea"/>
                <a:cs typeface="+mn-cs"/>
              </a:rPr>
              <a:t>ontrol</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dari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jarak</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jauh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juga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memungkinkan</a:t>
            </a:r>
            <a:r>
              <a:rPr lang="en-US" sz="1200" kern="1200" dirty="0" smtClean="0">
                <a:solidFill>
                  <a:schemeClr val="tx1"/>
                </a:solidFill>
                <a:effectLst/>
                <a:latin typeface="+mn-lt"/>
                <a:ea typeface="+mn-ea"/>
                <a:cs typeface="+mn-cs"/>
              </a:rPr>
              <a:t> </a:t>
            </a:r>
            <a:r>
              <a:rPr lang="id-ID" sz="1200" kern="1200" dirty="0" smtClean="0">
                <a:solidFill>
                  <a:schemeClr val="tx1"/>
                </a:solidFill>
                <a:effectLst/>
                <a:latin typeface="+mn-lt"/>
                <a:ea typeface="+mn-ea"/>
                <a:cs typeface="+mn-cs"/>
              </a:rPr>
              <a:t>member dapat melakukan pengabsenan </a:t>
            </a:r>
            <a:r>
              <a:rPr lang="en-US" sz="1200" kern="1200" dirty="0" err="1" smtClean="0">
                <a:solidFill>
                  <a:schemeClr val="tx1"/>
                </a:solidFill>
                <a:effectLst/>
                <a:latin typeface="+mn-lt"/>
                <a:ea typeface="+mn-ea"/>
                <a:cs typeface="+mn-cs"/>
              </a:rPr>
              <a:t>jika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berada</a:t>
            </a:r>
            <a:r>
              <a:rPr lang="en-US" sz="1200" kern="1200" dirty="0" smtClean="0">
                <a:solidFill>
                  <a:schemeClr val="tx1"/>
                </a:solidFill>
                <a:effectLst/>
                <a:latin typeface="+mn-lt"/>
                <a:ea typeface="+mn-ea"/>
                <a:cs typeface="+mn-cs"/>
              </a:rPr>
              <a:t> </a:t>
            </a:r>
            <a:r>
              <a:rPr lang="id-ID" sz="1200" kern="1200" dirty="0" smtClean="0">
                <a:solidFill>
                  <a:schemeClr val="tx1"/>
                </a:solidFill>
                <a:effectLst/>
                <a:latin typeface="+mn-lt"/>
                <a:ea typeface="+mn-ea"/>
                <a:cs typeface="+mn-cs"/>
              </a:rPr>
              <a:t>dalam </a:t>
            </a:r>
            <a:r>
              <a:rPr lang="id-ID" sz="1200" i="1" kern="1200" dirty="0" smtClean="0">
                <a:solidFill>
                  <a:schemeClr val="tx1"/>
                </a:solidFill>
                <a:effectLst/>
                <a:latin typeface="+mn-lt"/>
                <a:ea typeface="+mn-ea"/>
                <a:cs typeface="+mn-cs"/>
              </a:rPr>
              <a:t>coverage area</a:t>
            </a:r>
            <a:r>
              <a:rPr lang="id-ID" sz="1200" kern="1200" dirty="0" smtClean="0">
                <a:solidFill>
                  <a:schemeClr val="tx1"/>
                </a:solidFill>
                <a:effectLst/>
                <a:latin typeface="+mn-lt"/>
                <a:ea typeface="+mn-ea"/>
                <a:cs typeface="+mn-cs"/>
              </a:rPr>
              <a:t> WLAN, </a:t>
            </a:r>
            <a:r>
              <a:rPr lang="id-ID" sz="1200" i="1" kern="1200" dirty="0" smtClean="0">
                <a:solidFill>
                  <a:schemeClr val="tx1"/>
                </a:solidFill>
                <a:effectLst/>
                <a:latin typeface="+mn-lt"/>
                <a:ea typeface="+mn-ea"/>
                <a:cs typeface="+mn-cs"/>
              </a:rPr>
              <a:t>remote</a:t>
            </a:r>
            <a:r>
              <a:rPr lang="id-ID"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sehingga</a:t>
            </a:r>
            <a:r>
              <a:rPr lang="en-US" sz="1200" kern="1200" dirty="0" smtClean="0">
                <a:solidFill>
                  <a:schemeClr val="tx1"/>
                </a:solidFill>
                <a:effectLst/>
                <a:latin typeface="+mn-lt"/>
                <a:ea typeface="+mn-ea"/>
                <a:cs typeface="+mn-cs"/>
              </a:rPr>
              <a:t> member </a:t>
            </a:r>
            <a:r>
              <a:rPr lang="id-ID" sz="1200" kern="1200" dirty="0" smtClean="0">
                <a:solidFill>
                  <a:schemeClr val="tx1"/>
                </a:solidFill>
                <a:effectLst/>
                <a:latin typeface="+mn-lt"/>
                <a:ea typeface="+mn-ea"/>
                <a:cs typeface="+mn-cs"/>
              </a:rPr>
              <a:t>tidak perlu </a:t>
            </a:r>
            <a:r>
              <a:rPr lang="en-US" sz="1200" kern="1200" dirty="0" err="1" smtClean="0">
                <a:solidFill>
                  <a:schemeClr val="tx1"/>
                </a:solidFill>
                <a:effectLst/>
                <a:latin typeface="+mn-lt"/>
                <a:ea typeface="+mn-ea"/>
                <a:cs typeface="+mn-cs"/>
              </a:rPr>
              <a:t>meng</a:t>
            </a:r>
            <a:r>
              <a:rPr lang="id-ID" sz="1200" kern="1200" dirty="0" smtClean="0">
                <a:solidFill>
                  <a:schemeClr val="tx1"/>
                </a:solidFill>
                <a:effectLst/>
                <a:latin typeface="+mn-lt"/>
                <a:ea typeface="+mn-ea"/>
                <a:cs typeface="+mn-cs"/>
              </a:rPr>
              <a:t>antri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untuk</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melakukan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pengabsenan</a:t>
            </a:r>
            <a:r>
              <a:rPr lang="en-US" sz="1200" kern="1200" dirty="0" smtClean="0">
                <a:solidFill>
                  <a:schemeClr val="tx1"/>
                </a:solidFill>
                <a:effectLst/>
                <a:latin typeface="+mn-lt"/>
                <a:ea typeface="+mn-ea"/>
                <a:cs typeface="+mn-cs"/>
              </a:rPr>
              <a:t>.</a:t>
            </a:r>
            <a:endParaRPr lang="id-ID" sz="1200" kern="1200" dirty="0" smtClean="0">
              <a:solidFill>
                <a:schemeClr val="tx1"/>
              </a:solidFill>
              <a:effectLst/>
              <a:latin typeface="+mn-lt"/>
              <a:ea typeface="+mn-ea"/>
              <a:cs typeface="+mn-cs"/>
            </a:endParaRPr>
          </a:p>
          <a:p>
            <a:r>
              <a:rPr lang="en-US" sz="1200" i="0" u="sng" kern="1200" dirty="0" err="1" smtClean="0">
                <a:solidFill>
                  <a:schemeClr val="tx1"/>
                </a:solidFill>
                <a:effectLst/>
                <a:latin typeface="+mn-lt"/>
                <a:ea typeface="+mn-ea"/>
                <a:cs typeface="+mn-cs"/>
              </a:rPr>
              <a:t>Presensi</a:t>
            </a:r>
            <a:r>
              <a:rPr lang="en-US" sz="1200" i="0" u="sng" kern="1200" baseline="0" dirty="0" smtClean="0">
                <a:solidFill>
                  <a:schemeClr val="tx1"/>
                </a:solidFill>
                <a:effectLst/>
                <a:latin typeface="+mn-lt"/>
                <a:ea typeface="+mn-ea"/>
                <a:cs typeface="+mn-cs"/>
              </a:rPr>
              <a:t> - </a:t>
            </a:r>
            <a:r>
              <a:rPr lang="en-US" sz="1200" kern="1200" dirty="0" err="1" smtClean="0">
                <a:solidFill>
                  <a:schemeClr val="tx1"/>
                </a:solidFill>
                <a:effectLst/>
                <a:latin typeface="+mn-lt"/>
                <a:ea typeface="+mn-ea"/>
                <a:cs typeface="+mn-cs"/>
              </a:rPr>
              <a:t>Presensi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dengan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menggunakan</a:t>
            </a:r>
            <a:r>
              <a:rPr lang="en-US" sz="1200" kern="1200" dirty="0" smtClean="0">
                <a:solidFill>
                  <a:schemeClr val="tx1"/>
                </a:solidFill>
                <a:effectLst/>
                <a:latin typeface="+mn-lt"/>
                <a:ea typeface="+mn-ea"/>
                <a:cs typeface="+mn-cs"/>
              </a:rPr>
              <a:t> </a:t>
            </a:r>
            <a:r>
              <a:rPr lang="en-US" sz="1200" i="1" kern="1200" dirty="0" smtClean="0">
                <a:solidFill>
                  <a:schemeClr val="tx1"/>
                </a:solidFill>
                <a:effectLst/>
                <a:latin typeface="+mn-lt"/>
                <a:ea typeface="+mn-ea"/>
                <a:cs typeface="+mn-cs"/>
              </a:rPr>
              <a:t>wireless</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juga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sangat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aman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karena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terdapat</a:t>
            </a:r>
            <a:r>
              <a:rPr lang="en-US" sz="1200" kern="1200" dirty="0" smtClean="0">
                <a:solidFill>
                  <a:schemeClr val="tx1"/>
                </a:solidFill>
                <a:effectLst/>
                <a:latin typeface="+mn-lt"/>
                <a:ea typeface="+mn-ea"/>
                <a:cs typeface="+mn-cs"/>
              </a:rPr>
              <a:t> </a:t>
            </a:r>
            <a:r>
              <a:rPr lang="en-US" sz="1200" i="1" kern="1200" dirty="0" smtClean="0">
                <a:solidFill>
                  <a:schemeClr val="tx1"/>
                </a:solidFill>
                <a:effectLst/>
                <a:latin typeface="+mn-lt"/>
                <a:ea typeface="+mn-ea"/>
                <a:cs typeface="+mn-cs"/>
              </a:rPr>
              <a:t>security wireless</a:t>
            </a:r>
            <a:r>
              <a:rPr lang="en-US" sz="1200" kern="1200" dirty="0" smtClean="0">
                <a:solidFill>
                  <a:schemeClr val="tx1"/>
                </a:solidFill>
                <a:effectLst/>
                <a:latin typeface="+mn-lt"/>
                <a:ea typeface="+mn-ea"/>
                <a:cs typeface="+mn-cs"/>
              </a:rPr>
              <a:t> LAN yang </a:t>
            </a:r>
            <a:r>
              <a:rPr lang="en-US" sz="1200" kern="1200" dirty="0" err="1" smtClean="0">
                <a:solidFill>
                  <a:schemeClr val="tx1"/>
                </a:solidFill>
                <a:effectLst/>
                <a:latin typeface="+mn-lt"/>
                <a:ea typeface="+mn-ea"/>
                <a:cs typeface="+mn-cs"/>
              </a:rPr>
              <a:t>dapat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mencegah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kecurangan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pengabsenan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Untuk</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pengamanan</a:t>
            </a:r>
            <a:r>
              <a:rPr lang="en-US" sz="1200" kern="1200" dirty="0" smtClean="0">
                <a:solidFill>
                  <a:schemeClr val="tx1"/>
                </a:solidFill>
                <a:effectLst/>
                <a:latin typeface="+mn-lt"/>
                <a:ea typeface="+mn-ea"/>
                <a:cs typeface="+mn-cs"/>
              </a:rPr>
              <a:t> </a:t>
            </a:r>
            <a:r>
              <a:rPr lang="en-US" sz="1200" i="1" kern="1200" dirty="0" smtClean="0">
                <a:solidFill>
                  <a:schemeClr val="tx1"/>
                </a:solidFill>
                <a:effectLst/>
                <a:latin typeface="+mn-lt"/>
                <a:ea typeface="+mn-ea"/>
                <a:cs typeface="+mn-cs"/>
              </a:rPr>
              <a:t>wireless</a:t>
            </a:r>
            <a:r>
              <a:rPr lang="en-US" sz="1200" kern="1200" dirty="0" smtClean="0">
                <a:solidFill>
                  <a:schemeClr val="tx1"/>
                </a:solidFill>
                <a:effectLst/>
                <a:latin typeface="+mn-lt"/>
                <a:ea typeface="+mn-ea"/>
                <a:cs typeface="+mn-cs"/>
              </a:rPr>
              <a:t> LAN, kami </a:t>
            </a:r>
            <a:r>
              <a:rPr lang="en-US" sz="1200" kern="1200" dirty="0" err="1" smtClean="0">
                <a:solidFill>
                  <a:schemeClr val="tx1"/>
                </a:solidFill>
                <a:effectLst/>
                <a:latin typeface="+mn-lt"/>
                <a:ea typeface="+mn-ea"/>
                <a:cs typeface="+mn-cs"/>
              </a:rPr>
              <a:t>menggunakan</a:t>
            </a:r>
            <a:r>
              <a:rPr lang="en-US" sz="1200" kern="1200" dirty="0" smtClean="0">
                <a:solidFill>
                  <a:schemeClr val="tx1"/>
                </a:solidFill>
                <a:effectLst/>
                <a:latin typeface="+mn-lt"/>
                <a:ea typeface="+mn-ea"/>
                <a:cs typeface="+mn-cs"/>
              </a:rPr>
              <a:t> WPA (</a:t>
            </a:r>
            <a:r>
              <a:rPr lang="en-US" sz="1200" i="1" kern="1200" dirty="0" err="1" smtClean="0">
                <a:solidFill>
                  <a:schemeClr val="tx1"/>
                </a:solidFill>
                <a:effectLst/>
                <a:latin typeface="+mn-lt"/>
                <a:ea typeface="+mn-ea"/>
                <a:cs typeface="+mn-cs"/>
              </a:rPr>
              <a:t>Wifi</a:t>
            </a:r>
            <a:r>
              <a:rPr lang="en-US" sz="1200" i="1" kern="1200" dirty="0" smtClean="0">
                <a:solidFill>
                  <a:schemeClr val="tx1"/>
                </a:solidFill>
                <a:effectLst/>
                <a:latin typeface="+mn-lt"/>
                <a:ea typeface="+mn-ea"/>
                <a:cs typeface="+mn-cs"/>
              </a:rPr>
              <a:t> Protected Access</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dan</a:t>
            </a:r>
            <a:r>
              <a:rPr lang="en-US" sz="1200" kern="1200" dirty="0" smtClean="0">
                <a:solidFill>
                  <a:schemeClr val="tx1"/>
                </a:solidFill>
                <a:effectLst/>
                <a:latin typeface="+mn-lt"/>
                <a:ea typeface="+mn-ea"/>
                <a:cs typeface="+mn-cs"/>
              </a:rPr>
              <a:t> MAC </a:t>
            </a:r>
            <a:r>
              <a:rPr lang="en-US" sz="1200" i="1" kern="1200" dirty="0" smtClean="0">
                <a:solidFill>
                  <a:schemeClr val="tx1"/>
                </a:solidFill>
                <a:effectLst/>
                <a:latin typeface="+mn-lt"/>
                <a:ea typeface="+mn-ea"/>
                <a:cs typeface="+mn-cs"/>
              </a:rPr>
              <a:t>Address Filtering</a:t>
            </a:r>
            <a:r>
              <a:rPr lang="en-US" sz="1200" kern="1200" dirty="0" smtClean="0">
                <a:solidFill>
                  <a:schemeClr val="tx1"/>
                </a:solidFill>
                <a:effectLst/>
                <a:latin typeface="+mn-lt"/>
                <a:ea typeface="+mn-ea"/>
                <a:cs typeface="+mn-cs"/>
              </a:rPr>
              <a:t>. </a:t>
            </a:r>
            <a:endParaRPr lang="en-US" sz="1200" i="0" u="sng"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BCF243C4-3A57-40B5-AC65-3EBBDC620BF8}" type="slidenum">
              <a:rPr lang="en-US" smtClean="0"/>
              <a:t>2</a:t>
            </a:fld>
            <a:endParaRPr lang="en-US"/>
          </a:p>
        </p:txBody>
      </p:sp>
    </p:spTree>
    <p:extLst>
      <p:ext uri="{BB962C8B-B14F-4D97-AF65-F5344CB8AC3E}">
        <p14:creationId xmlns:p14="http://schemas.microsoft.com/office/powerpoint/2010/main" val="39254785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d-ID" dirty="0" smtClean="0"/>
              <a:t>Tahapan pertama yang dilakukan dari penelitian ini adalah mempelajari secara mendetail segala dasar kajian teori mengenai deteksi absen menggunakan mobile signal (Wifi) dikarenakan kelebihan wifi seperti sudah banyak dipakai dan diakses masyarakat sekitar serta dapat dihubungkan ke router atau access point jika dibanding dengan 3G yang alatnya jarang digunakan dan Bluetooth yang  gelombang pancarannya tidaklah kuat.</a:t>
            </a:r>
          </a:p>
          <a:p>
            <a:endParaRPr lang="id-ID" dirty="0"/>
          </a:p>
        </p:txBody>
      </p:sp>
      <p:sp>
        <p:nvSpPr>
          <p:cNvPr id="4" name="Slide Number Placeholder 3"/>
          <p:cNvSpPr>
            <a:spLocks noGrp="1"/>
          </p:cNvSpPr>
          <p:nvPr>
            <p:ph type="sldNum" sz="quarter" idx="10"/>
          </p:nvPr>
        </p:nvSpPr>
        <p:spPr/>
        <p:txBody>
          <a:bodyPr/>
          <a:lstStyle/>
          <a:p>
            <a:fld id="{5C0DEBAE-B53E-42F9-AA80-FEE2B811B3C2}" type="slidenum">
              <a:rPr lang="id-ID" smtClean="0"/>
              <a:t>11</a:t>
            </a:fld>
            <a:endParaRPr lang="id-ID"/>
          </a:p>
        </p:txBody>
      </p:sp>
    </p:spTree>
    <p:extLst>
      <p:ext uri="{BB962C8B-B14F-4D97-AF65-F5344CB8AC3E}">
        <p14:creationId xmlns:p14="http://schemas.microsoft.com/office/powerpoint/2010/main" val="26777841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d-ID" sz="1200" kern="1200" dirty="0" smtClean="0">
                <a:solidFill>
                  <a:schemeClr val="tx1"/>
                </a:solidFill>
                <a:effectLst/>
                <a:latin typeface="+mn-lt"/>
                <a:ea typeface="+mn-ea"/>
                <a:cs typeface="+mn-cs"/>
              </a:rPr>
              <a:t/>
            </a:r>
            <a:br>
              <a:rPr lang="id-ID" sz="1200" kern="1200" dirty="0" smtClean="0">
                <a:solidFill>
                  <a:schemeClr val="tx1"/>
                </a:solidFill>
                <a:effectLst/>
                <a:latin typeface="+mn-lt"/>
                <a:ea typeface="+mn-ea"/>
                <a:cs typeface="+mn-cs"/>
              </a:rPr>
            </a:br>
            <a:r>
              <a:rPr lang="id-ID" sz="1200" kern="1200" dirty="0" smtClean="0">
                <a:solidFill>
                  <a:schemeClr val="tx1"/>
                </a:solidFill>
                <a:effectLst/>
                <a:latin typeface="+mn-lt"/>
                <a:ea typeface="+mn-ea"/>
                <a:cs typeface="+mn-cs"/>
              </a:rPr>
              <a:t>Dalam tahap permodelan, akan dibuat diagram rancangan pemodelan sistem yang akan mempermudah dan mengurutkan pembuatan sistem secara detail. Contoh diagram prosedur pemodelan pada Gambar 5.</a:t>
            </a:r>
          </a:p>
          <a:p>
            <a:endParaRPr lang="id-ID" dirty="0"/>
          </a:p>
        </p:txBody>
      </p:sp>
      <p:sp>
        <p:nvSpPr>
          <p:cNvPr id="4" name="Slide Number Placeholder 3"/>
          <p:cNvSpPr>
            <a:spLocks noGrp="1"/>
          </p:cNvSpPr>
          <p:nvPr>
            <p:ph type="sldNum" sz="quarter" idx="10"/>
          </p:nvPr>
        </p:nvSpPr>
        <p:spPr/>
        <p:txBody>
          <a:bodyPr/>
          <a:lstStyle/>
          <a:p>
            <a:fld id="{5C0DEBAE-B53E-42F9-AA80-FEE2B811B3C2}" type="slidenum">
              <a:rPr lang="id-ID" smtClean="0"/>
              <a:t>12</a:t>
            </a:fld>
            <a:endParaRPr lang="id-ID"/>
          </a:p>
        </p:txBody>
      </p:sp>
    </p:spTree>
    <p:extLst>
      <p:ext uri="{BB962C8B-B14F-4D97-AF65-F5344CB8AC3E}">
        <p14:creationId xmlns:p14="http://schemas.microsoft.com/office/powerpoint/2010/main" val="20961025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Metode</a:t>
            </a:r>
            <a:r>
              <a:rPr lang="en-US" dirty="0" smtClean="0"/>
              <a:t> </a:t>
            </a:r>
            <a:r>
              <a:rPr lang="en-US" dirty="0" err="1" smtClean="0"/>
              <a:t>pengembangan</a:t>
            </a:r>
            <a:r>
              <a:rPr lang="en-US" dirty="0" smtClean="0"/>
              <a:t> yang </a:t>
            </a:r>
            <a:r>
              <a:rPr lang="en-US" dirty="0" err="1" smtClean="0"/>
              <a:t>dipergunakan</a:t>
            </a:r>
            <a:r>
              <a:rPr lang="en-US" dirty="0" smtClean="0"/>
              <a:t> </a:t>
            </a:r>
            <a:r>
              <a:rPr lang="en-US" dirty="0" err="1" smtClean="0"/>
              <a:t>pada</a:t>
            </a:r>
            <a:r>
              <a:rPr lang="en-US" dirty="0" smtClean="0"/>
              <a:t> </a:t>
            </a:r>
            <a:r>
              <a:rPr lang="en-US" dirty="0" err="1" smtClean="0"/>
              <a:t>penelitian</a:t>
            </a:r>
            <a:r>
              <a:rPr lang="en-US" dirty="0" smtClean="0"/>
              <a:t> </a:t>
            </a:r>
            <a:r>
              <a:rPr lang="en-US" dirty="0" err="1" smtClean="0"/>
              <a:t>ini</a:t>
            </a:r>
            <a:r>
              <a:rPr lang="en-US" dirty="0" smtClean="0"/>
              <a:t> </a:t>
            </a:r>
            <a:r>
              <a:rPr lang="en-US" dirty="0" err="1" smtClean="0"/>
              <a:t>adalah</a:t>
            </a:r>
            <a:r>
              <a:rPr lang="en-US" dirty="0" smtClean="0"/>
              <a:t> model </a:t>
            </a:r>
            <a:r>
              <a:rPr lang="en-US" dirty="0" err="1" smtClean="0"/>
              <a:t>iteratif</a:t>
            </a:r>
            <a:r>
              <a:rPr lang="en-US" dirty="0" smtClean="0"/>
              <a:t>. </a:t>
            </a:r>
            <a:r>
              <a:rPr lang="en-US" dirty="0" err="1" smtClean="0"/>
              <a:t>Sedikit</a:t>
            </a:r>
            <a:r>
              <a:rPr lang="en-US" dirty="0" smtClean="0"/>
              <a:t> </a:t>
            </a:r>
            <a:r>
              <a:rPr lang="en-US" dirty="0" err="1" smtClean="0"/>
              <a:t>berbeda</a:t>
            </a:r>
            <a:r>
              <a:rPr lang="en-US" dirty="0" smtClean="0"/>
              <a:t> </a:t>
            </a:r>
            <a:r>
              <a:rPr lang="en-US" dirty="0" err="1" smtClean="0"/>
              <a:t>dengan</a:t>
            </a:r>
            <a:r>
              <a:rPr lang="en-US" dirty="0" smtClean="0"/>
              <a:t> model waterfall, yang </a:t>
            </a:r>
            <a:r>
              <a:rPr lang="en-US" dirty="0" err="1" smtClean="0"/>
              <a:t>telah</a:t>
            </a:r>
            <a:r>
              <a:rPr lang="en-US" dirty="0" smtClean="0"/>
              <a:t> popular </a:t>
            </a:r>
            <a:r>
              <a:rPr lang="en-US" dirty="0" err="1" smtClean="0"/>
              <a:t>dan</a:t>
            </a:r>
            <a:r>
              <a:rPr lang="en-US" dirty="0" smtClean="0"/>
              <a:t> </a:t>
            </a:r>
            <a:r>
              <a:rPr lang="en-US" dirty="0" err="1" smtClean="0"/>
              <a:t>banyak</a:t>
            </a:r>
            <a:r>
              <a:rPr lang="en-US" dirty="0" smtClean="0"/>
              <a:t> </a:t>
            </a:r>
            <a:r>
              <a:rPr lang="en-US" dirty="0" err="1" smtClean="0"/>
              <a:t>diujikan</a:t>
            </a:r>
            <a:r>
              <a:rPr lang="en-US" dirty="0" smtClean="0"/>
              <a:t> di </a:t>
            </a:r>
            <a:r>
              <a:rPr lang="en-US" dirty="0" err="1" smtClean="0"/>
              <a:t>berbagai</a:t>
            </a:r>
            <a:r>
              <a:rPr lang="en-US" dirty="0" smtClean="0"/>
              <a:t> </a:t>
            </a:r>
            <a:r>
              <a:rPr lang="en-US" dirty="0" err="1" smtClean="0"/>
              <a:t>pengembangan</a:t>
            </a:r>
            <a:r>
              <a:rPr lang="en-US" dirty="0" smtClean="0"/>
              <a:t> software. </a:t>
            </a:r>
            <a:endParaRPr lang="id-ID"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Jika</a:t>
            </a:r>
            <a:r>
              <a:rPr lang="en-US" dirty="0" smtClean="0"/>
              <a:t> model waterfall </a:t>
            </a:r>
            <a:r>
              <a:rPr lang="en-US" dirty="0" err="1" smtClean="0"/>
              <a:t>lebih</a:t>
            </a:r>
            <a:r>
              <a:rPr lang="en-US" dirty="0" smtClean="0"/>
              <a:t> </a:t>
            </a:r>
            <a:r>
              <a:rPr lang="en-US" dirty="0" err="1" smtClean="0"/>
              <a:t>sesuai</a:t>
            </a:r>
            <a:r>
              <a:rPr lang="en-US" dirty="0" smtClean="0"/>
              <a:t> </a:t>
            </a:r>
            <a:r>
              <a:rPr lang="en-US" dirty="0" err="1" smtClean="0"/>
              <a:t>untuk</a:t>
            </a:r>
            <a:r>
              <a:rPr lang="en-US" dirty="0" smtClean="0"/>
              <a:t> </a:t>
            </a:r>
            <a:r>
              <a:rPr lang="en-US" dirty="0" err="1" smtClean="0"/>
              <a:t>kondisi</a:t>
            </a:r>
            <a:r>
              <a:rPr lang="en-US" dirty="0" smtClean="0"/>
              <a:t> </a:t>
            </a:r>
            <a:r>
              <a:rPr lang="en-US" dirty="0" err="1" smtClean="0"/>
              <a:t>dimana</a:t>
            </a:r>
            <a:r>
              <a:rPr lang="en-US" dirty="0" smtClean="0"/>
              <a:t> </a:t>
            </a:r>
            <a:r>
              <a:rPr lang="en-US" dirty="0" err="1" smtClean="0"/>
              <a:t>kebutuhan</a:t>
            </a:r>
            <a:r>
              <a:rPr lang="en-US" dirty="0" smtClean="0"/>
              <a:t> </a:t>
            </a:r>
            <a:r>
              <a:rPr lang="en-US" dirty="0" err="1" smtClean="0"/>
              <a:t>sistem</a:t>
            </a:r>
            <a:r>
              <a:rPr lang="en-US" dirty="0" smtClean="0"/>
              <a:t> yang </a:t>
            </a:r>
            <a:r>
              <a:rPr lang="en-US" dirty="0" err="1" smtClean="0"/>
              <a:t>akan</a:t>
            </a:r>
            <a:r>
              <a:rPr lang="en-US" dirty="0" smtClean="0"/>
              <a:t> </a:t>
            </a:r>
            <a:r>
              <a:rPr lang="en-US" dirty="0" err="1" smtClean="0"/>
              <a:t>dibangun</a:t>
            </a:r>
            <a:r>
              <a:rPr lang="en-US" dirty="0" smtClean="0"/>
              <a:t> </a:t>
            </a:r>
            <a:r>
              <a:rPr lang="en-US" dirty="0" err="1" smtClean="0"/>
              <a:t>sudah</a:t>
            </a:r>
            <a:r>
              <a:rPr lang="en-US" dirty="0" smtClean="0"/>
              <a:t> </a:t>
            </a:r>
            <a:r>
              <a:rPr lang="en-US" dirty="0" err="1" smtClean="0"/>
              <a:t>didefinisikan</a:t>
            </a:r>
            <a:r>
              <a:rPr lang="en-US" dirty="0" smtClean="0"/>
              <a:t> </a:t>
            </a:r>
            <a:r>
              <a:rPr lang="en-US" dirty="0" err="1" smtClean="0"/>
              <a:t>dengan</a:t>
            </a:r>
            <a:r>
              <a:rPr lang="en-US" dirty="0" smtClean="0"/>
              <a:t> </a:t>
            </a:r>
            <a:r>
              <a:rPr lang="en-US" dirty="0" err="1" smtClean="0"/>
              <a:t>jelas</a:t>
            </a:r>
            <a:r>
              <a:rPr lang="en-US" dirty="0" smtClean="0"/>
              <a:t>, </a:t>
            </a:r>
            <a:r>
              <a:rPr lang="en-US" dirty="0" err="1" smtClean="0"/>
              <a:t>dan</a:t>
            </a:r>
            <a:r>
              <a:rPr lang="en-US" dirty="0" smtClean="0"/>
              <a:t> </a:t>
            </a:r>
            <a:r>
              <a:rPr lang="en-US" dirty="0" err="1" smtClean="0"/>
              <a:t>tim</a:t>
            </a:r>
            <a:r>
              <a:rPr lang="en-US" dirty="0" smtClean="0"/>
              <a:t> </a:t>
            </a:r>
            <a:r>
              <a:rPr lang="en-US" dirty="0" err="1" smtClean="0"/>
              <a:t>pengembang</a:t>
            </a:r>
            <a:r>
              <a:rPr lang="en-US" dirty="0" smtClean="0"/>
              <a:t> </a:t>
            </a:r>
            <a:r>
              <a:rPr lang="en-US" dirty="0" err="1" smtClean="0"/>
              <a:t>telah</a:t>
            </a:r>
            <a:r>
              <a:rPr lang="en-US" dirty="0" smtClean="0"/>
              <a:t> </a:t>
            </a:r>
            <a:r>
              <a:rPr lang="en-US" dirty="0" err="1" smtClean="0"/>
              <a:t>menguasai</a:t>
            </a:r>
            <a:r>
              <a:rPr lang="en-US" dirty="0" smtClean="0"/>
              <a:t> </a:t>
            </a:r>
            <a:r>
              <a:rPr lang="en-US" dirty="0" err="1" smtClean="0"/>
              <a:t>teknologi</a:t>
            </a:r>
            <a:r>
              <a:rPr lang="en-US" dirty="0" smtClean="0"/>
              <a:t> yang </a:t>
            </a:r>
            <a:r>
              <a:rPr lang="en-US" dirty="0" err="1" smtClean="0"/>
              <a:t>diperlukan</a:t>
            </a:r>
            <a:r>
              <a:rPr lang="en-US" dirty="0" smtClean="0"/>
              <a:t> </a:t>
            </a:r>
            <a:r>
              <a:rPr lang="en-US" dirty="0" err="1" smtClean="0"/>
              <a:t>untuk</a:t>
            </a:r>
            <a:r>
              <a:rPr lang="en-US" dirty="0" smtClean="0"/>
              <a:t> </a:t>
            </a:r>
            <a:r>
              <a:rPr lang="en-US" dirty="0" err="1" smtClean="0"/>
              <a:t>pengembangan</a:t>
            </a:r>
            <a:r>
              <a:rPr lang="en-US" dirty="0" smtClean="0"/>
              <a:t> software yang </a:t>
            </a:r>
            <a:r>
              <a:rPr lang="en-US" dirty="0" err="1" smtClean="0"/>
              <a:t>bersangkutan</a:t>
            </a:r>
            <a:r>
              <a:rPr lang="en-US" dirty="0" smtClean="0"/>
              <a:t>. Model </a:t>
            </a:r>
            <a:r>
              <a:rPr lang="en-US" dirty="0" err="1" smtClean="0"/>
              <a:t>iteratif</a:t>
            </a:r>
            <a:r>
              <a:rPr lang="en-US" dirty="0" smtClean="0"/>
              <a:t> </a:t>
            </a:r>
            <a:r>
              <a:rPr lang="en-US" dirty="0" err="1" smtClean="0"/>
              <a:t>sesuai</a:t>
            </a:r>
            <a:r>
              <a:rPr lang="en-US" dirty="0" smtClean="0"/>
              <a:t> </a:t>
            </a:r>
            <a:r>
              <a:rPr lang="en-US" dirty="0" err="1" smtClean="0"/>
              <a:t>untuk</a:t>
            </a:r>
            <a:r>
              <a:rPr lang="en-US" dirty="0" smtClean="0"/>
              <a:t> </a:t>
            </a:r>
            <a:r>
              <a:rPr lang="en-US" dirty="0" err="1" smtClean="0"/>
              <a:t>kondisi</a:t>
            </a:r>
            <a:r>
              <a:rPr lang="en-US" dirty="0" smtClean="0"/>
              <a:t> </a:t>
            </a:r>
            <a:r>
              <a:rPr lang="en-US" dirty="0" err="1" smtClean="0"/>
              <a:t>dimana</a:t>
            </a:r>
            <a:r>
              <a:rPr lang="en-US" dirty="0" smtClean="0"/>
              <a:t> </a:t>
            </a:r>
            <a:r>
              <a:rPr lang="en-US" dirty="0" err="1" smtClean="0"/>
              <a:t>kebutuhan</a:t>
            </a:r>
            <a:r>
              <a:rPr lang="en-US" dirty="0" smtClean="0"/>
              <a:t> </a:t>
            </a:r>
            <a:r>
              <a:rPr lang="en-US" dirty="0" err="1" smtClean="0"/>
              <a:t>dari</a:t>
            </a:r>
            <a:r>
              <a:rPr lang="en-US" dirty="0" smtClean="0"/>
              <a:t> </a:t>
            </a:r>
            <a:r>
              <a:rPr lang="en-US" dirty="0" err="1" smtClean="0"/>
              <a:t>sistem</a:t>
            </a:r>
            <a:r>
              <a:rPr lang="en-US" dirty="0" smtClean="0"/>
              <a:t> yang </a:t>
            </a:r>
            <a:r>
              <a:rPr lang="en-US" dirty="0" err="1" smtClean="0"/>
              <a:t>dirancang</a:t>
            </a:r>
            <a:r>
              <a:rPr lang="en-US" dirty="0" smtClean="0"/>
              <a:t> </a:t>
            </a:r>
            <a:r>
              <a:rPr lang="en-US" dirty="0" err="1" smtClean="0"/>
              <a:t>belum</a:t>
            </a:r>
            <a:r>
              <a:rPr lang="en-US" dirty="0" smtClean="0"/>
              <a:t> 100% </a:t>
            </a:r>
            <a:r>
              <a:rPr lang="en-US" dirty="0" err="1" smtClean="0"/>
              <a:t>teridentifikasi</a:t>
            </a:r>
            <a:r>
              <a:rPr lang="en-US" dirty="0" smtClean="0"/>
              <a:t>, </a:t>
            </a:r>
            <a:r>
              <a:rPr lang="en-US" dirty="0" err="1" smtClean="0"/>
              <a:t>dan</a:t>
            </a:r>
            <a:r>
              <a:rPr lang="en-US" dirty="0" smtClean="0"/>
              <a:t> </a:t>
            </a:r>
            <a:r>
              <a:rPr lang="en-US" dirty="0" err="1" smtClean="0"/>
              <a:t>tim</a:t>
            </a:r>
            <a:r>
              <a:rPr lang="en-US" dirty="0" smtClean="0"/>
              <a:t> </a:t>
            </a:r>
            <a:r>
              <a:rPr lang="en-US" dirty="0" err="1" smtClean="0"/>
              <a:t>pengembang</a:t>
            </a:r>
            <a:r>
              <a:rPr lang="en-US" dirty="0" smtClean="0"/>
              <a:t> </a:t>
            </a:r>
            <a:r>
              <a:rPr lang="en-US" dirty="0" err="1" smtClean="0"/>
              <a:t>belum</a:t>
            </a:r>
            <a:r>
              <a:rPr lang="en-US" dirty="0" smtClean="0"/>
              <a:t> </a:t>
            </a:r>
            <a:r>
              <a:rPr lang="en-US" dirty="0" err="1" smtClean="0"/>
              <a:t>terlalu</a:t>
            </a:r>
            <a:r>
              <a:rPr lang="en-US" dirty="0" smtClean="0"/>
              <a:t> familiar </a:t>
            </a:r>
            <a:r>
              <a:rPr lang="en-US" dirty="0" err="1" smtClean="0"/>
              <a:t>dengan</a:t>
            </a:r>
            <a:r>
              <a:rPr lang="en-US" dirty="0" smtClean="0"/>
              <a:t> </a:t>
            </a:r>
            <a:r>
              <a:rPr lang="en-US" dirty="0" err="1" smtClean="0"/>
              <a:t>teknologi</a:t>
            </a:r>
            <a:r>
              <a:rPr lang="en-US" dirty="0" smtClean="0"/>
              <a:t> yang </a:t>
            </a:r>
            <a:r>
              <a:rPr lang="en-US" dirty="0" err="1" smtClean="0"/>
              <a:t>berkaitan</a:t>
            </a:r>
            <a:r>
              <a:rPr lang="en-US" dirty="0" smtClean="0"/>
              <a:t> </a:t>
            </a:r>
            <a:r>
              <a:rPr lang="en-US" dirty="0" err="1" smtClean="0"/>
              <a:t>dengan</a:t>
            </a:r>
            <a:r>
              <a:rPr lang="en-US" dirty="0" smtClean="0"/>
              <a:t> </a:t>
            </a:r>
            <a:r>
              <a:rPr lang="en-US" dirty="0" err="1" smtClean="0"/>
              <a:t>sistem</a:t>
            </a:r>
            <a:r>
              <a:rPr lang="en-US" dirty="0" smtClean="0"/>
              <a:t>. </a:t>
            </a:r>
            <a:endParaRPr lang="id-ID" b="1" dirty="0" smtClean="0"/>
          </a:p>
          <a:p>
            <a:endParaRPr lang="id-ID" dirty="0"/>
          </a:p>
        </p:txBody>
      </p:sp>
      <p:sp>
        <p:nvSpPr>
          <p:cNvPr id="4" name="Slide Number Placeholder 3"/>
          <p:cNvSpPr>
            <a:spLocks noGrp="1"/>
          </p:cNvSpPr>
          <p:nvPr>
            <p:ph type="sldNum" sz="quarter" idx="10"/>
          </p:nvPr>
        </p:nvSpPr>
        <p:spPr/>
        <p:txBody>
          <a:bodyPr/>
          <a:lstStyle/>
          <a:p>
            <a:fld id="{5C0DEBAE-B53E-42F9-AA80-FEE2B811B3C2}" type="slidenum">
              <a:rPr lang="id-ID" smtClean="0"/>
              <a:t>14</a:t>
            </a:fld>
            <a:endParaRPr lang="id-ID"/>
          </a:p>
        </p:txBody>
      </p:sp>
    </p:spTree>
    <p:extLst>
      <p:ext uri="{BB962C8B-B14F-4D97-AF65-F5344CB8AC3E}">
        <p14:creationId xmlns:p14="http://schemas.microsoft.com/office/powerpoint/2010/main" val="34670281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Model </a:t>
            </a:r>
            <a:r>
              <a:rPr lang="en-US" dirty="0" err="1" smtClean="0"/>
              <a:t>iteratif</a:t>
            </a:r>
            <a:r>
              <a:rPr lang="en-US" dirty="0" smtClean="0"/>
              <a:t> </a:t>
            </a:r>
            <a:r>
              <a:rPr lang="en-US" dirty="0" err="1" smtClean="0"/>
              <a:t>tidak</a:t>
            </a:r>
            <a:r>
              <a:rPr lang="en-US" dirty="0" smtClean="0"/>
              <a:t> </a:t>
            </a:r>
            <a:r>
              <a:rPr lang="en-US" dirty="0" err="1" smtClean="0"/>
              <a:t>memerlukan</a:t>
            </a:r>
            <a:r>
              <a:rPr lang="en-US" dirty="0" smtClean="0"/>
              <a:t> </a:t>
            </a:r>
            <a:r>
              <a:rPr lang="en-US" dirty="0" err="1" smtClean="0"/>
              <a:t>seluruh</a:t>
            </a:r>
            <a:r>
              <a:rPr lang="en-US" dirty="0" smtClean="0"/>
              <a:t> </a:t>
            </a:r>
            <a:r>
              <a:rPr lang="en-US" dirty="0" err="1" smtClean="0"/>
              <a:t>spesifikasi</a:t>
            </a:r>
            <a:r>
              <a:rPr lang="en-US" dirty="0" smtClean="0"/>
              <a:t> </a:t>
            </a:r>
            <a:r>
              <a:rPr lang="en-US" dirty="0" err="1" smtClean="0"/>
              <a:t>diidentifikasi</a:t>
            </a:r>
            <a:r>
              <a:rPr lang="en-US" dirty="0" smtClean="0"/>
              <a:t> </a:t>
            </a:r>
            <a:r>
              <a:rPr lang="en-US" dirty="0" err="1" smtClean="0"/>
              <a:t>pada</a:t>
            </a:r>
            <a:r>
              <a:rPr lang="en-US" dirty="0" smtClean="0"/>
              <a:t> </a:t>
            </a:r>
            <a:r>
              <a:rPr lang="en-US" dirty="0" err="1" smtClean="0"/>
              <a:t>tahap</a:t>
            </a:r>
            <a:r>
              <a:rPr lang="en-US" dirty="0" smtClean="0"/>
              <a:t> </a:t>
            </a:r>
            <a:r>
              <a:rPr lang="en-US" dirty="0" err="1" smtClean="0"/>
              <a:t>awal</a:t>
            </a:r>
            <a:r>
              <a:rPr lang="en-US" dirty="0" smtClean="0"/>
              <a:t>. </a:t>
            </a:r>
            <a:r>
              <a:rPr lang="en-US" dirty="0" err="1" smtClean="0"/>
              <a:t>Pengembangan</a:t>
            </a:r>
            <a:r>
              <a:rPr lang="en-US" dirty="0" smtClean="0"/>
              <a:t> </a:t>
            </a:r>
            <a:r>
              <a:rPr lang="en-US" dirty="0" err="1" smtClean="0"/>
              <a:t>dapat</a:t>
            </a:r>
            <a:r>
              <a:rPr lang="en-US" dirty="0" smtClean="0"/>
              <a:t> </a:t>
            </a:r>
            <a:r>
              <a:rPr lang="en-US" dirty="0" err="1" smtClean="0"/>
              <a:t>dimulai</a:t>
            </a:r>
            <a:r>
              <a:rPr lang="en-US" dirty="0" smtClean="0"/>
              <a:t> </a:t>
            </a:r>
            <a:r>
              <a:rPr lang="en-US" dirty="0" err="1" smtClean="0"/>
              <a:t>dari</a:t>
            </a:r>
            <a:r>
              <a:rPr lang="en-US" dirty="0" smtClean="0"/>
              <a:t> </a:t>
            </a:r>
            <a:r>
              <a:rPr lang="en-US" dirty="0" err="1" smtClean="0"/>
              <a:t>sebagian</a:t>
            </a:r>
            <a:r>
              <a:rPr lang="en-US" dirty="0" smtClean="0"/>
              <a:t> </a:t>
            </a:r>
            <a:r>
              <a:rPr lang="en-US" dirty="0" err="1" smtClean="0"/>
              <a:t>kebutuhan</a:t>
            </a:r>
            <a:r>
              <a:rPr lang="en-US" dirty="0" smtClean="0"/>
              <a:t> yang </a:t>
            </a:r>
            <a:r>
              <a:rPr lang="en-US" dirty="0" err="1" smtClean="0"/>
              <a:t>telah</a:t>
            </a:r>
            <a:r>
              <a:rPr lang="en-US" dirty="0" smtClean="0"/>
              <a:t> </a:t>
            </a:r>
            <a:r>
              <a:rPr lang="en-US" dirty="0" err="1" smtClean="0"/>
              <a:t>teridentifikasi</a:t>
            </a:r>
            <a:r>
              <a:rPr lang="en-US" dirty="0" smtClean="0"/>
              <a:t>, </a:t>
            </a:r>
            <a:r>
              <a:rPr lang="en-US" dirty="0" err="1" smtClean="0"/>
              <a:t>kemudian</a:t>
            </a:r>
            <a:r>
              <a:rPr lang="en-US" dirty="0" smtClean="0"/>
              <a:t> </a:t>
            </a:r>
            <a:r>
              <a:rPr lang="en-US" dirty="0" err="1" smtClean="0"/>
              <a:t>standar</a:t>
            </a:r>
            <a:r>
              <a:rPr lang="en-US" dirty="0" smtClean="0"/>
              <a:t> SDLC </a:t>
            </a:r>
            <a:r>
              <a:rPr lang="en-US" dirty="0" err="1" smtClean="0"/>
              <a:t>dilakukan</a:t>
            </a:r>
            <a:r>
              <a:rPr lang="en-US" dirty="0" smtClean="0"/>
              <a:t> </a:t>
            </a:r>
            <a:r>
              <a:rPr lang="en-US" dirty="0" err="1" smtClean="0"/>
              <a:t>untuk</a:t>
            </a:r>
            <a:r>
              <a:rPr lang="en-US" dirty="0" smtClean="0"/>
              <a:t> </a:t>
            </a:r>
            <a:r>
              <a:rPr lang="en-US" dirty="0" err="1" smtClean="0"/>
              <a:t>kebutuhan</a:t>
            </a:r>
            <a:r>
              <a:rPr lang="en-US" dirty="0" smtClean="0"/>
              <a:t> </a:t>
            </a:r>
            <a:r>
              <a:rPr lang="en-US" dirty="0" err="1" smtClean="0"/>
              <a:t>tersebut</a:t>
            </a:r>
            <a:r>
              <a:rPr lang="en-US" dirty="0" smtClean="0"/>
              <a:t> (</a:t>
            </a:r>
            <a:r>
              <a:rPr lang="en-US" dirty="0" err="1" smtClean="0"/>
              <a:t>desain</a:t>
            </a:r>
            <a:r>
              <a:rPr lang="en-US" dirty="0" smtClean="0"/>
              <a:t> – </a:t>
            </a:r>
            <a:r>
              <a:rPr lang="en-US" dirty="0" err="1" smtClean="0"/>
              <a:t>implementasi</a:t>
            </a:r>
            <a:r>
              <a:rPr lang="en-US" dirty="0" smtClean="0"/>
              <a:t> - testing). </a:t>
            </a:r>
            <a:r>
              <a:rPr lang="en-US" dirty="0" err="1" smtClean="0"/>
              <a:t>Setelah</a:t>
            </a:r>
            <a:r>
              <a:rPr lang="en-US" dirty="0" smtClean="0"/>
              <a:t> </a:t>
            </a:r>
            <a:r>
              <a:rPr lang="en-US" dirty="0" err="1" smtClean="0"/>
              <a:t>satu</a:t>
            </a:r>
            <a:r>
              <a:rPr lang="en-US" dirty="0" smtClean="0"/>
              <a:t> </a:t>
            </a:r>
            <a:r>
              <a:rPr lang="en-US" dirty="0" err="1" smtClean="0"/>
              <a:t>iterasi</a:t>
            </a:r>
            <a:r>
              <a:rPr lang="en-US" dirty="0" smtClean="0"/>
              <a:t> </a:t>
            </a:r>
            <a:r>
              <a:rPr lang="en-US" dirty="0" err="1" smtClean="0"/>
              <a:t>selesai</a:t>
            </a:r>
            <a:r>
              <a:rPr lang="en-US" dirty="0" smtClean="0"/>
              <a:t>, </a:t>
            </a:r>
            <a:r>
              <a:rPr lang="en-US" dirty="0" err="1" smtClean="0"/>
              <a:t>dilakukan</a:t>
            </a:r>
            <a:r>
              <a:rPr lang="en-US" dirty="0" smtClean="0"/>
              <a:t> review </a:t>
            </a:r>
            <a:r>
              <a:rPr lang="en-US" dirty="0" err="1" smtClean="0"/>
              <a:t>kembali</a:t>
            </a:r>
            <a:r>
              <a:rPr lang="en-US" dirty="0" smtClean="0"/>
              <a:t> </a:t>
            </a:r>
            <a:r>
              <a:rPr lang="en-US" dirty="0" err="1" smtClean="0"/>
              <a:t>untuk</a:t>
            </a:r>
            <a:r>
              <a:rPr lang="en-US" dirty="0" smtClean="0"/>
              <a:t> </a:t>
            </a:r>
            <a:r>
              <a:rPr lang="en-US" dirty="0" err="1" smtClean="0"/>
              <a:t>mengidentifikasi</a:t>
            </a:r>
            <a:r>
              <a:rPr lang="en-US" dirty="0" smtClean="0"/>
              <a:t> </a:t>
            </a:r>
            <a:r>
              <a:rPr lang="en-US" dirty="0" err="1" smtClean="0"/>
              <a:t>kebutuhan</a:t>
            </a:r>
            <a:r>
              <a:rPr lang="en-US" dirty="0" smtClean="0"/>
              <a:t> </a:t>
            </a:r>
            <a:r>
              <a:rPr lang="en-US" dirty="0" err="1" smtClean="0"/>
              <a:t>sistem</a:t>
            </a:r>
            <a:r>
              <a:rPr lang="en-US" dirty="0" smtClean="0"/>
              <a:t>, </a:t>
            </a:r>
            <a:r>
              <a:rPr lang="en-US" dirty="0" err="1" smtClean="0"/>
              <a:t>dan</a:t>
            </a:r>
            <a:r>
              <a:rPr lang="en-US" dirty="0" smtClean="0"/>
              <a:t> </a:t>
            </a:r>
            <a:r>
              <a:rPr lang="en-US" dirty="0" err="1" smtClean="0"/>
              <a:t>dilakukan</a:t>
            </a:r>
            <a:r>
              <a:rPr lang="en-US" dirty="0" smtClean="0"/>
              <a:t> proses SDLC </a:t>
            </a:r>
            <a:r>
              <a:rPr lang="en-US" dirty="0" err="1" smtClean="0"/>
              <a:t>berikutnya</a:t>
            </a:r>
            <a:r>
              <a:rPr lang="en-US" dirty="0" smtClean="0"/>
              <a:t>. </a:t>
            </a:r>
            <a:endParaRPr lang="id-ID" dirty="0" smtClean="0"/>
          </a:p>
          <a:p>
            <a:endParaRPr lang="id-ID" dirty="0"/>
          </a:p>
        </p:txBody>
      </p:sp>
      <p:sp>
        <p:nvSpPr>
          <p:cNvPr id="4" name="Slide Number Placeholder 3"/>
          <p:cNvSpPr>
            <a:spLocks noGrp="1"/>
          </p:cNvSpPr>
          <p:nvPr>
            <p:ph type="sldNum" sz="quarter" idx="10"/>
          </p:nvPr>
        </p:nvSpPr>
        <p:spPr/>
        <p:txBody>
          <a:bodyPr/>
          <a:lstStyle/>
          <a:p>
            <a:fld id="{5C0DEBAE-B53E-42F9-AA80-FEE2B811B3C2}" type="slidenum">
              <a:rPr lang="id-ID" smtClean="0"/>
              <a:t>15</a:t>
            </a:fld>
            <a:endParaRPr lang="id-ID"/>
          </a:p>
        </p:txBody>
      </p:sp>
    </p:spTree>
    <p:extLst>
      <p:ext uri="{BB962C8B-B14F-4D97-AF65-F5344CB8AC3E}">
        <p14:creationId xmlns:p14="http://schemas.microsoft.com/office/powerpoint/2010/main" val="35697295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10"/>
          </p:nvPr>
        </p:nvSpPr>
        <p:spPr/>
        <p:txBody>
          <a:bodyPr/>
          <a:lstStyle/>
          <a:p>
            <a:fld id="{5C0DEBAE-B53E-42F9-AA80-FEE2B811B3C2}" type="slidenum">
              <a:rPr lang="id-ID" smtClean="0"/>
              <a:t>16</a:t>
            </a:fld>
            <a:endParaRPr lang="id-ID"/>
          </a:p>
        </p:txBody>
      </p:sp>
    </p:spTree>
    <p:extLst>
      <p:ext uri="{BB962C8B-B14F-4D97-AF65-F5344CB8AC3E}">
        <p14:creationId xmlns:p14="http://schemas.microsoft.com/office/powerpoint/2010/main" val="1928801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err="1" smtClean="0">
                <a:solidFill>
                  <a:schemeClr val="tx1"/>
                </a:solidFill>
                <a:effectLst/>
                <a:latin typeface="+mn-lt"/>
                <a:ea typeface="+mn-ea"/>
                <a:cs typeface="+mn-cs"/>
              </a:rPr>
              <a:t>Secara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umum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peneliti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sedang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dalam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iterasi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dua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pada</a:t>
            </a:r>
            <a:r>
              <a:rPr lang="en-US" sz="1200" kern="1200" dirty="0" smtClean="0">
                <a:solidFill>
                  <a:schemeClr val="tx1"/>
                </a:solidFill>
                <a:effectLst/>
                <a:latin typeface="+mn-lt"/>
                <a:ea typeface="+mn-ea"/>
                <a:cs typeface="+mn-cs"/>
              </a:rPr>
              <a:t> model </a:t>
            </a:r>
            <a:r>
              <a:rPr lang="en-US" sz="1200" kern="1200" dirty="0" err="1" smtClean="0">
                <a:solidFill>
                  <a:schemeClr val="tx1"/>
                </a:solidFill>
                <a:effectLst/>
                <a:latin typeface="+mn-lt"/>
                <a:ea typeface="+mn-ea"/>
                <a:cs typeface="+mn-cs"/>
              </a:rPr>
              <a:t>iteratif</a:t>
            </a:r>
            <a:r>
              <a:rPr lang="en-US" sz="1200" kern="1200" dirty="0" smtClean="0">
                <a:solidFill>
                  <a:schemeClr val="tx1"/>
                </a:solidFill>
                <a:effectLst/>
                <a:latin typeface="+mn-lt"/>
                <a:ea typeface="+mn-ea"/>
                <a:cs typeface="+mn-cs"/>
              </a:rPr>
              <a:t>. Output </a:t>
            </a:r>
            <a:r>
              <a:rPr lang="en-US" sz="1200" kern="1200" dirty="0" err="1" smtClean="0">
                <a:solidFill>
                  <a:schemeClr val="tx1"/>
                </a:solidFill>
                <a:effectLst/>
                <a:latin typeface="+mn-lt"/>
                <a:ea typeface="+mn-ea"/>
                <a:cs typeface="+mn-cs"/>
              </a:rPr>
              <a:t>dari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iterasi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pertama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adalah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terimplementasikannya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sistem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informasi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absen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berbasis</a:t>
            </a:r>
            <a:r>
              <a:rPr lang="en-US" sz="1200" kern="1200" dirty="0" smtClean="0">
                <a:solidFill>
                  <a:schemeClr val="tx1"/>
                </a:solidFill>
                <a:effectLst/>
                <a:latin typeface="+mn-lt"/>
                <a:ea typeface="+mn-ea"/>
                <a:cs typeface="+mn-cs"/>
              </a:rPr>
              <a:t> web (manual). </a:t>
            </a:r>
            <a:r>
              <a:rPr lang="en-US" sz="1200" kern="1200" dirty="0" err="1" smtClean="0">
                <a:solidFill>
                  <a:schemeClr val="tx1"/>
                </a:solidFill>
                <a:effectLst/>
                <a:latin typeface="+mn-lt"/>
                <a:ea typeface="+mn-ea"/>
                <a:cs typeface="+mn-cs"/>
              </a:rPr>
              <a:t>Bagian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ini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mendokumentasikan</a:t>
            </a:r>
            <a:r>
              <a:rPr lang="en-US" sz="1200" kern="1200" dirty="0" smtClean="0">
                <a:solidFill>
                  <a:schemeClr val="tx1"/>
                </a:solidFill>
                <a:effectLst/>
                <a:latin typeface="+mn-lt"/>
                <a:ea typeface="+mn-ea"/>
                <a:cs typeface="+mn-cs"/>
              </a:rPr>
              <a:t> progress yang </a:t>
            </a:r>
            <a:r>
              <a:rPr lang="en-US" sz="1200" kern="1200" dirty="0" err="1" smtClean="0">
                <a:solidFill>
                  <a:schemeClr val="tx1"/>
                </a:solidFill>
                <a:effectLst/>
                <a:latin typeface="+mn-lt"/>
                <a:ea typeface="+mn-ea"/>
                <a:cs typeface="+mn-cs"/>
              </a:rPr>
              <a:t>telah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dicapai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sesuai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standar</a:t>
            </a:r>
            <a:r>
              <a:rPr lang="en-US" sz="1200" kern="1200" dirty="0" smtClean="0">
                <a:solidFill>
                  <a:schemeClr val="tx1"/>
                </a:solidFill>
                <a:effectLst/>
                <a:latin typeface="+mn-lt"/>
                <a:ea typeface="+mn-ea"/>
                <a:cs typeface="+mn-cs"/>
              </a:rPr>
              <a:t> SDLC </a:t>
            </a:r>
            <a:r>
              <a:rPr lang="en-US" sz="1200" kern="1200" dirty="0" err="1" smtClean="0">
                <a:solidFill>
                  <a:schemeClr val="tx1"/>
                </a:solidFill>
                <a:effectLst/>
                <a:latin typeface="+mn-lt"/>
                <a:ea typeface="+mn-ea"/>
                <a:cs typeface="+mn-cs"/>
              </a:rPr>
              <a:t>telah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dijelaskan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sebelumnya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Terdapat</a:t>
            </a:r>
            <a:r>
              <a:rPr lang="en-US" sz="1200" kern="1200" dirty="0" smtClean="0">
                <a:solidFill>
                  <a:schemeClr val="tx1"/>
                </a:solidFill>
                <a:effectLst/>
                <a:latin typeface="+mn-lt"/>
                <a:ea typeface="+mn-ea"/>
                <a:cs typeface="+mn-cs"/>
              </a:rPr>
              <a:t> 2-3 </a:t>
            </a:r>
            <a:r>
              <a:rPr lang="en-US" sz="1200" kern="1200" dirty="0" err="1" smtClean="0">
                <a:solidFill>
                  <a:schemeClr val="tx1"/>
                </a:solidFill>
                <a:effectLst/>
                <a:latin typeface="+mn-lt"/>
                <a:ea typeface="+mn-ea"/>
                <a:cs typeface="+mn-cs"/>
              </a:rPr>
              <a:t>iterasi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pengembangan</a:t>
            </a:r>
            <a:r>
              <a:rPr lang="en-US" sz="1200" kern="1200" dirty="0" smtClean="0">
                <a:solidFill>
                  <a:schemeClr val="tx1"/>
                </a:solidFill>
                <a:effectLst/>
                <a:latin typeface="+mn-lt"/>
                <a:ea typeface="+mn-ea"/>
                <a:cs typeface="+mn-cs"/>
              </a:rPr>
              <a:t> software yang </a:t>
            </a:r>
            <a:r>
              <a:rPr lang="en-US" sz="1200" kern="1200" dirty="0" err="1" smtClean="0">
                <a:solidFill>
                  <a:schemeClr val="tx1"/>
                </a:solidFill>
                <a:effectLst/>
                <a:latin typeface="+mn-lt"/>
                <a:ea typeface="+mn-ea"/>
                <a:cs typeface="+mn-cs"/>
              </a:rPr>
              <a:t>direncanakan</a:t>
            </a:r>
            <a:r>
              <a:rPr lang="en-US" sz="1200" kern="1200" dirty="0" smtClean="0">
                <a:solidFill>
                  <a:schemeClr val="tx1"/>
                </a:solidFill>
                <a:effectLst/>
                <a:latin typeface="+mn-lt"/>
                <a:ea typeface="+mn-ea"/>
                <a:cs typeface="+mn-cs"/>
              </a:rPr>
              <a:t>.</a:t>
            </a:r>
            <a:endParaRPr lang="id-ID"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Iterasi</a:t>
            </a:r>
            <a:r>
              <a:rPr lang="en-US" dirty="0" smtClean="0"/>
              <a:t> </a:t>
            </a:r>
            <a:r>
              <a:rPr lang="en-US" dirty="0" err="1" smtClean="0"/>
              <a:t>Pertama</a:t>
            </a:r>
            <a:r>
              <a:rPr lang="en-US" baseline="0" dirty="0" smtClean="0"/>
              <a:t> - </a:t>
            </a:r>
            <a:r>
              <a:rPr lang="en-US" sz="1200" kern="1200" dirty="0" err="1" smtClean="0">
                <a:solidFill>
                  <a:schemeClr val="tx1"/>
                </a:solidFill>
                <a:effectLst/>
                <a:latin typeface="+mn-lt"/>
                <a:ea typeface="+mn-ea"/>
                <a:cs typeface="+mn-cs"/>
              </a:rPr>
              <a:t>Pada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tahap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ini</a:t>
            </a:r>
            <a:r>
              <a:rPr lang="en-US" sz="1200" kern="1200" dirty="0" smtClean="0">
                <a:solidFill>
                  <a:schemeClr val="tx1"/>
                </a:solidFill>
                <a:effectLst/>
                <a:latin typeface="+mn-lt"/>
                <a:ea typeface="+mn-ea"/>
                <a:cs typeface="+mn-cs"/>
              </a:rPr>
              <a:t> proses </a:t>
            </a:r>
            <a:r>
              <a:rPr lang="en-US" sz="1200" kern="1200" dirty="0" err="1" smtClean="0">
                <a:solidFill>
                  <a:schemeClr val="tx1"/>
                </a:solidFill>
                <a:effectLst/>
                <a:latin typeface="+mn-lt"/>
                <a:ea typeface="+mn-ea"/>
                <a:cs typeface="+mn-cs"/>
              </a:rPr>
              <a:t>analisis</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kebutuhan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dari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sistem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dilakukan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secara</a:t>
            </a:r>
            <a:r>
              <a:rPr lang="en-US" sz="1200" kern="1200" dirty="0" smtClean="0">
                <a:solidFill>
                  <a:schemeClr val="tx1"/>
                </a:solidFill>
                <a:effectLst/>
                <a:latin typeface="+mn-lt"/>
                <a:ea typeface="+mn-ea"/>
                <a:cs typeface="+mn-cs"/>
              </a:rPr>
              <a:t> informal </a:t>
            </a:r>
            <a:r>
              <a:rPr lang="en-US" sz="1200" kern="1200" dirty="0" err="1" smtClean="0">
                <a:solidFill>
                  <a:schemeClr val="tx1"/>
                </a:solidFill>
                <a:effectLst/>
                <a:latin typeface="+mn-lt"/>
                <a:ea typeface="+mn-ea"/>
                <a:cs typeface="+mn-cs"/>
              </a:rPr>
              <a:t>dan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lebih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menitikberatkan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pada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desain</a:t>
            </a:r>
            <a:r>
              <a:rPr lang="en-US" sz="1200" kern="1200" dirty="0" smtClean="0">
                <a:solidFill>
                  <a:schemeClr val="tx1"/>
                </a:solidFill>
                <a:effectLst/>
                <a:latin typeface="+mn-lt"/>
                <a:ea typeface="+mn-ea"/>
                <a:cs typeface="+mn-cs"/>
              </a:rPr>
              <a:t> </a:t>
            </a:r>
            <a:r>
              <a:rPr lang="en-US" sz="1200" i="1" kern="1200" dirty="0" smtClean="0">
                <a:solidFill>
                  <a:schemeClr val="tx1"/>
                </a:solidFill>
                <a:effectLst/>
                <a:latin typeface="+mn-lt"/>
                <a:ea typeface="+mn-ea"/>
                <a:cs typeface="+mn-cs"/>
              </a:rPr>
              <a:t>user interface</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serta</a:t>
            </a:r>
            <a:r>
              <a:rPr lang="en-US" sz="1200" kern="1200" dirty="0" smtClean="0">
                <a:solidFill>
                  <a:schemeClr val="tx1"/>
                </a:solidFill>
                <a:effectLst/>
                <a:latin typeface="+mn-lt"/>
                <a:ea typeface="+mn-ea"/>
                <a:cs typeface="+mn-cs"/>
              </a:rPr>
              <a:t> initial testing </a:t>
            </a:r>
            <a:r>
              <a:rPr lang="en-US" sz="1200" kern="1200" dirty="0" err="1" smtClean="0">
                <a:solidFill>
                  <a:schemeClr val="tx1"/>
                </a:solidFill>
                <a:effectLst/>
                <a:latin typeface="+mn-lt"/>
                <a:ea typeface="+mn-ea"/>
                <a:cs typeface="+mn-cs"/>
              </a:rPr>
              <a:t>untuk</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sistem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informasi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absensi</a:t>
            </a:r>
            <a:r>
              <a:rPr lang="en-US" sz="1200" kern="1200" dirty="0" smtClean="0">
                <a:solidFill>
                  <a:schemeClr val="tx1"/>
                </a:solidFill>
                <a:effectLst/>
                <a:latin typeface="+mn-lt"/>
                <a:ea typeface="+mn-ea"/>
                <a:cs typeface="+mn-cs"/>
              </a:rPr>
              <a:t>.</a:t>
            </a:r>
            <a:endParaRPr lang="id-ID" sz="1200" kern="1200" dirty="0" smtClean="0">
              <a:solidFill>
                <a:schemeClr val="tx1"/>
              </a:solidFill>
              <a:effectLst/>
              <a:latin typeface="+mn-lt"/>
              <a:ea typeface="+mn-ea"/>
              <a:cs typeface="+mn-cs"/>
            </a:endParaRPr>
          </a:p>
          <a:p>
            <a:endParaRPr lang="id-ID" dirty="0"/>
          </a:p>
        </p:txBody>
      </p:sp>
      <p:sp>
        <p:nvSpPr>
          <p:cNvPr id="4" name="Slide Number Placeholder 3"/>
          <p:cNvSpPr>
            <a:spLocks noGrp="1"/>
          </p:cNvSpPr>
          <p:nvPr>
            <p:ph type="sldNum" sz="quarter" idx="10"/>
          </p:nvPr>
        </p:nvSpPr>
        <p:spPr/>
        <p:txBody>
          <a:bodyPr/>
          <a:lstStyle/>
          <a:p>
            <a:fld id="{BD9EB919-AA03-41C8-B387-E3E868F16160}" type="slidenum">
              <a:rPr lang="id-ID" smtClean="0"/>
              <a:t>19</a:t>
            </a:fld>
            <a:endParaRPr lang="id-ID"/>
          </a:p>
        </p:txBody>
      </p:sp>
    </p:spTree>
    <p:extLst>
      <p:ext uri="{BB962C8B-B14F-4D97-AF65-F5344CB8AC3E}">
        <p14:creationId xmlns:p14="http://schemas.microsoft.com/office/powerpoint/2010/main" val="17011052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10"/>
          </p:nvPr>
        </p:nvSpPr>
        <p:spPr/>
        <p:txBody>
          <a:bodyPr/>
          <a:lstStyle/>
          <a:p>
            <a:fld id="{BD9EB919-AA03-41C8-B387-E3E868F16160}" type="slidenum">
              <a:rPr lang="id-ID" smtClean="0"/>
              <a:t>20</a:t>
            </a:fld>
            <a:endParaRPr lang="id-ID"/>
          </a:p>
        </p:txBody>
      </p:sp>
    </p:spTree>
    <p:extLst>
      <p:ext uri="{BB962C8B-B14F-4D97-AF65-F5344CB8AC3E}">
        <p14:creationId xmlns:p14="http://schemas.microsoft.com/office/powerpoint/2010/main" val="152313260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AAD347D-5ACD-4C99-B74B-A9C85AD731AF}" type="datetimeFigureOut">
              <a:rPr lang="en-US" smtClean="0"/>
              <a:t>11/5/2015</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7016151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AAD347D-5ACD-4C99-B74B-A9C85AD731AF}" type="datetimeFigureOut">
              <a:rPr lang="en-US" smtClean="0"/>
              <a:t>11/5/2015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004436334"/>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AAD347D-5ACD-4C99-B74B-A9C85AD731AF}" type="datetimeFigureOut">
              <a:rPr lang="en-US" smtClean="0"/>
              <a:t>11/5/2015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9509557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AAD347D-5ACD-4C99-B74B-A9C85AD731AF}" type="datetimeFigureOut">
              <a:rPr lang="en-US" smtClean="0"/>
              <a:t>11/5/2015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825612607"/>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AAD347D-5ACD-4C99-B74B-A9C85AD731AF}" type="datetimeFigureOut">
              <a:rPr lang="en-US" smtClean="0"/>
              <a:t>11/5/2015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589140530"/>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AAD347D-5ACD-4C99-B74B-A9C85AD731AF}" type="datetimeFigureOut">
              <a:rPr lang="en-US" smtClean="0"/>
              <a:t>11/5/2015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292885568"/>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AAD347D-5ACD-4C99-B74B-A9C85AD731AF}" type="datetimeFigureOut">
              <a:rPr lang="en-US" smtClean="0"/>
              <a:t>11/5/2015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062371730"/>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11/5/2015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5076178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11/5/2015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37794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11/5/2015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5450607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11/5/2015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6893604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11/5/2015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5274968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11/5/2015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6713377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11/5/2015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3706003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11/5/2015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631127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11/5/2015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7532166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11/5/2015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1664798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AAD347D-5ACD-4C99-B74B-A9C85AD731AF}" type="datetimeFigureOut">
              <a:rPr lang="en-US" smtClean="0"/>
              <a:t>11/5/2015</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246801958"/>
      </p:ext>
    </p:extLst>
  </p:cSld>
  <p:clrMap bg1="dk1" tx1="lt1" bg2="dk2" tx2="lt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 id="2147483731" r:id="rId12"/>
    <p:sldLayoutId id="2147483732" r:id="rId13"/>
    <p:sldLayoutId id="2147483733" r:id="rId14"/>
    <p:sldLayoutId id="2147483734" r:id="rId15"/>
    <p:sldLayoutId id="2147483735" r:id="rId16"/>
    <p:sldLayoutId id="2147483736" r:id="rId17"/>
  </p:sldLayoutIdLst>
  <p:hf sldNum="0" hdr="0" ft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cap="none" dirty="0" err="1" smtClean="0">
                <a:ln w="0"/>
                <a:effectLst>
                  <a:outerShdw blurRad="38100" dist="19050" dir="2700000" algn="tl" rotWithShape="0">
                    <a:schemeClr val="dk1">
                      <a:alpha val="40000"/>
                    </a:schemeClr>
                  </a:outerShdw>
                </a:effectLst>
              </a:rPr>
              <a:t>Laporan</a:t>
            </a:r>
            <a:r>
              <a:rPr lang="en-US" cap="none" dirty="0" smtClean="0">
                <a:ln w="0"/>
                <a:effectLst>
                  <a:outerShdw blurRad="38100" dist="19050" dir="2700000" algn="tl" rotWithShape="0">
                    <a:schemeClr val="dk1">
                      <a:alpha val="40000"/>
                    </a:schemeClr>
                  </a:outerShdw>
                </a:effectLst>
              </a:rPr>
              <a:t> </a:t>
            </a:r>
            <a:r>
              <a:rPr lang="en-US" cap="none" dirty="0" err="1" smtClean="0">
                <a:ln w="0"/>
                <a:effectLst>
                  <a:outerShdw blurRad="38100" dist="19050" dir="2700000" algn="tl" rotWithShape="0">
                    <a:schemeClr val="dk1">
                      <a:alpha val="40000"/>
                    </a:schemeClr>
                  </a:outerShdw>
                </a:effectLst>
              </a:rPr>
              <a:t>Kemajuan</a:t>
            </a:r>
            <a:endParaRPr lang="en-US" cap="none" dirty="0">
              <a:ln w="0"/>
              <a:effectLst>
                <a:outerShdw blurRad="38100" dist="19050" dir="2700000" algn="tl" rotWithShape="0">
                  <a:schemeClr val="dk1">
                    <a:alpha val="40000"/>
                  </a:schemeClr>
                </a:outerShdw>
              </a:effectLst>
            </a:endParaRPr>
          </a:p>
        </p:txBody>
      </p:sp>
      <p:sp>
        <p:nvSpPr>
          <p:cNvPr id="3" name="Subtitle 2"/>
          <p:cNvSpPr>
            <a:spLocks noGrp="1"/>
          </p:cNvSpPr>
          <p:nvPr>
            <p:ph type="subTitle" idx="1"/>
          </p:nvPr>
        </p:nvSpPr>
        <p:spPr/>
        <p:txBody>
          <a:bodyPr/>
          <a:lstStyle/>
          <a:p>
            <a:r>
              <a:rPr lang="en-US" cap="none" dirty="0" smtClean="0">
                <a:ln w="0"/>
                <a:solidFill>
                  <a:schemeClr val="tx1"/>
                </a:solidFill>
                <a:effectLst>
                  <a:outerShdw blurRad="38100" dist="19050" dir="2700000" algn="tl" rotWithShape="0">
                    <a:schemeClr val="dk1">
                      <a:alpha val="40000"/>
                    </a:schemeClr>
                  </a:outerShdw>
                </a:effectLst>
              </a:rPr>
              <a:t>M. </a:t>
            </a:r>
            <a:r>
              <a:rPr lang="en-US" cap="none" dirty="0" err="1" smtClean="0">
                <a:ln w="0"/>
                <a:solidFill>
                  <a:schemeClr val="tx1"/>
                </a:solidFill>
                <a:effectLst>
                  <a:outerShdw blurRad="38100" dist="19050" dir="2700000" algn="tl" rotWithShape="0">
                    <a:schemeClr val="dk1">
                      <a:alpha val="40000"/>
                    </a:schemeClr>
                  </a:outerShdw>
                </a:effectLst>
              </a:rPr>
              <a:t>Eka</a:t>
            </a:r>
            <a:r>
              <a:rPr lang="en-US" cap="none" dirty="0" smtClean="0">
                <a:ln w="0"/>
                <a:solidFill>
                  <a:schemeClr val="tx1"/>
                </a:solidFill>
                <a:effectLst>
                  <a:outerShdw blurRad="38100" dist="19050" dir="2700000" algn="tl" rotWithShape="0">
                    <a:schemeClr val="dk1">
                      <a:alpha val="40000"/>
                    </a:schemeClr>
                  </a:outerShdw>
                </a:effectLst>
              </a:rPr>
              <a:t> </a:t>
            </a:r>
            <a:r>
              <a:rPr lang="en-US" cap="none" dirty="0" err="1" smtClean="0">
                <a:ln w="0"/>
                <a:solidFill>
                  <a:schemeClr val="tx1"/>
                </a:solidFill>
                <a:effectLst>
                  <a:outerShdw blurRad="38100" dist="19050" dir="2700000" algn="tl" rotWithShape="0">
                    <a:schemeClr val="dk1">
                      <a:alpha val="40000"/>
                    </a:schemeClr>
                  </a:outerShdw>
                </a:effectLst>
              </a:rPr>
              <a:t>Suryana</a:t>
            </a:r>
            <a:r>
              <a:rPr lang="en-US" cap="none" dirty="0" smtClean="0">
                <a:ln w="0"/>
                <a:solidFill>
                  <a:schemeClr val="tx1"/>
                </a:solidFill>
                <a:effectLst>
                  <a:outerShdw blurRad="38100" dist="19050" dir="2700000" algn="tl" rotWithShape="0">
                    <a:schemeClr val="dk1">
                      <a:alpha val="40000"/>
                    </a:schemeClr>
                  </a:outerShdw>
                </a:effectLst>
              </a:rPr>
              <a:t>, M. </a:t>
            </a:r>
            <a:r>
              <a:rPr lang="en-US" cap="none" dirty="0" err="1" smtClean="0">
                <a:ln w="0"/>
                <a:solidFill>
                  <a:schemeClr val="tx1"/>
                </a:solidFill>
                <a:effectLst>
                  <a:outerShdw blurRad="38100" dist="19050" dir="2700000" algn="tl" rotWithShape="0">
                    <a:schemeClr val="dk1">
                      <a:alpha val="40000"/>
                    </a:schemeClr>
                  </a:outerShdw>
                </a:effectLst>
              </a:rPr>
              <a:t>Kom</a:t>
            </a:r>
            <a:endParaRPr lang="en-US" cap="none" dirty="0">
              <a:ln w="0"/>
              <a:solidFill>
                <a:schemeClr val="tx1"/>
              </a:solidFill>
              <a:effectLst>
                <a:outerShdw blurRad="38100" dist="19050" dir="2700000" algn="tl" rotWithShape="0">
                  <a:schemeClr val="dk1">
                    <a:alpha val="40000"/>
                  </a:schemeClr>
                </a:outerShdw>
              </a:effectLst>
            </a:endParaRPr>
          </a:p>
        </p:txBody>
      </p:sp>
      <p:cxnSp>
        <p:nvCxnSpPr>
          <p:cNvPr id="6" name="Straight Connector 5"/>
          <p:cNvCxnSpPr/>
          <p:nvPr/>
        </p:nvCxnSpPr>
        <p:spPr>
          <a:xfrm>
            <a:off x="1876424" y="3509963"/>
            <a:ext cx="5133976" cy="0"/>
          </a:xfrm>
          <a:prstGeom prst="line">
            <a:avLst/>
          </a:prstGeom>
          <a:ln>
            <a:solidFill>
              <a:srgbClr val="7EF9FD"/>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2028824" y="3560763"/>
            <a:ext cx="5133976" cy="0"/>
          </a:xfrm>
          <a:prstGeom prst="line">
            <a:avLst/>
          </a:prstGeom>
          <a:ln>
            <a:solidFill>
              <a:srgbClr val="7EF9FD"/>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1934481" y="4076021"/>
            <a:ext cx="5133976" cy="0"/>
          </a:xfrm>
          <a:prstGeom prst="line">
            <a:avLst/>
          </a:prstGeom>
          <a:ln>
            <a:solidFill>
              <a:srgbClr val="7EF9F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8116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3.2 Tempat dan Waktu Penelitian</a:t>
            </a:r>
            <a:endParaRPr lang="id-ID" dirty="0"/>
          </a:p>
        </p:txBody>
      </p:sp>
      <p:sp>
        <p:nvSpPr>
          <p:cNvPr id="3" name="Content Placeholder 2"/>
          <p:cNvSpPr>
            <a:spLocks noGrp="1"/>
          </p:cNvSpPr>
          <p:nvPr>
            <p:ph idx="1"/>
          </p:nvPr>
        </p:nvSpPr>
        <p:spPr>
          <a:xfrm>
            <a:off x="838199" y="1833203"/>
            <a:ext cx="9683839" cy="1716065"/>
          </a:xfrm>
        </p:spPr>
        <p:txBody>
          <a:bodyPr/>
          <a:lstStyle/>
          <a:p>
            <a:r>
              <a:rPr lang="id-ID" dirty="0" smtClean="0"/>
              <a:t> Penelitian </a:t>
            </a:r>
            <a:r>
              <a:rPr lang="id-ID" dirty="0"/>
              <a:t>ini akan dilakukan di Universitas Negeri Jakarta Propinsi DKI Jakarta, sebagai consumer dari produk penelitian yang dihasilkan. Estimasi waktu penelitian ini sekitar </a:t>
            </a:r>
            <a:r>
              <a:rPr lang="en-US" dirty="0"/>
              <a:t>7 </a:t>
            </a:r>
            <a:r>
              <a:rPr lang="id-ID" dirty="0"/>
              <a:t>bulan.</a:t>
            </a:r>
          </a:p>
          <a:p>
            <a:endParaRPr lang="id-ID" dirty="0"/>
          </a:p>
        </p:txBody>
      </p:sp>
      <p:sp>
        <p:nvSpPr>
          <p:cNvPr id="4" name="Rectangle 3"/>
          <p:cNvSpPr/>
          <p:nvPr/>
        </p:nvSpPr>
        <p:spPr>
          <a:xfrm>
            <a:off x="990600" y="4088750"/>
            <a:ext cx="9676327" cy="1513235"/>
          </a:xfrm>
          <a:prstGeom prst="rect">
            <a:avLst/>
          </a:prstGeom>
        </p:spPr>
        <p:txBody>
          <a:bodyPr wrap="square">
            <a:spAutoFit/>
          </a:bodyPr>
          <a:lstStyle/>
          <a:p>
            <a:pPr marL="457200" indent="-457200" algn="just">
              <a:spcAft>
                <a:spcPts val="1000"/>
              </a:spcAft>
              <a:buFont typeface="Arial" panose="020B0604020202020204" pitchFamily="34" charset="0"/>
              <a:buChar char="•"/>
            </a:pPr>
            <a:r>
              <a:rPr lang="id-ID" sz="2800" dirty="0"/>
              <a:t>Sasaran penelitian adalah mahasiswa, dosen dan karyawan Universitas Negeri Jakarta. </a:t>
            </a:r>
          </a:p>
          <a:p>
            <a:pPr algn="just">
              <a:spcAft>
                <a:spcPts val="1000"/>
              </a:spcAft>
            </a:pPr>
            <a:endParaRPr lang="id-ID" sz="2800" dirty="0">
              <a:effectLst/>
              <a:ea typeface="Calibri" panose="020F0502020204030204" pitchFamily="34" charset="0"/>
              <a:cs typeface="Times New Roman" panose="02020603050405020304" pitchFamily="18" charset="0"/>
            </a:endParaRPr>
          </a:p>
        </p:txBody>
      </p:sp>
      <p:sp>
        <p:nvSpPr>
          <p:cNvPr id="5" name="Title 1"/>
          <p:cNvSpPr txBox="1">
            <a:spLocks/>
          </p:cNvSpPr>
          <p:nvPr/>
        </p:nvSpPr>
        <p:spPr>
          <a:xfrm>
            <a:off x="838199" y="3029001"/>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id-ID" dirty="0" smtClean="0"/>
              <a:t>3.3 Karakteristik dan Sasaran Penelitian</a:t>
            </a:r>
            <a:endParaRPr lang="id-ID" dirty="0"/>
          </a:p>
        </p:txBody>
      </p:sp>
    </p:spTree>
    <p:extLst>
      <p:ext uri="{BB962C8B-B14F-4D97-AF65-F5344CB8AC3E}">
        <p14:creationId xmlns:p14="http://schemas.microsoft.com/office/powerpoint/2010/main" val="3870351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514350" indent="-514350">
              <a:buAutoNum type="arabicPeriod"/>
            </a:pPr>
            <a:r>
              <a:rPr lang="en-US" b="1" dirty="0" err="1" smtClean="0"/>
              <a:t>Studi</a:t>
            </a:r>
            <a:r>
              <a:rPr lang="en-US" b="1" dirty="0" smtClean="0"/>
              <a:t> </a:t>
            </a:r>
            <a:r>
              <a:rPr lang="en-US" b="1" dirty="0" err="1" smtClean="0"/>
              <a:t>Literatur</a:t>
            </a:r>
            <a:endParaRPr lang="id-ID" b="1" dirty="0" smtClean="0"/>
          </a:p>
          <a:p>
            <a:pPr marL="0" indent="0">
              <a:buNone/>
            </a:pPr>
            <a:endParaRPr lang="id-ID" b="1" dirty="0"/>
          </a:p>
          <a:p>
            <a:pPr marL="0" indent="0">
              <a:lnSpc>
                <a:spcPct val="100000"/>
              </a:lnSpc>
              <a:buNone/>
            </a:pPr>
            <a:r>
              <a:rPr lang="id-ID" dirty="0" smtClean="0">
                <a:sym typeface="Wingdings" panose="05000000000000000000" pitchFamily="2" charset="2"/>
              </a:rPr>
              <a:t>Tahap Pertama  </a:t>
            </a:r>
            <a:r>
              <a:rPr lang="id-ID" dirty="0">
                <a:sym typeface="Wingdings" panose="05000000000000000000" pitchFamily="2" charset="2"/>
              </a:rPr>
              <a:t>M</a:t>
            </a:r>
            <a:r>
              <a:rPr lang="id-ID" dirty="0" smtClean="0"/>
              <a:t>empelajari </a:t>
            </a:r>
            <a:r>
              <a:rPr lang="id-ID" dirty="0"/>
              <a:t>secara mendetail </a:t>
            </a:r>
            <a:r>
              <a:rPr lang="id-ID" dirty="0" smtClean="0"/>
              <a:t>dasar </a:t>
            </a:r>
            <a:r>
              <a:rPr lang="id-ID" dirty="0"/>
              <a:t>kajian teori mengenai </a:t>
            </a:r>
            <a:r>
              <a:rPr lang="id-ID" dirty="0" smtClean="0"/>
              <a:t>deteksi absen </a:t>
            </a:r>
            <a:r>
              <a:rPr lang="id-ID" dirty="0"/>
              <a:t>menggunakan mobile signal (Wifi</a:t>
            </a:r>
            <a:r>
              <a:rPr lang="id-ID" dirty="0" smtClean="0"/>
              <a:t>)</a:t>
            </a:r>
          </a:p>
        </p:txBody>
      </p:sp>
      <p:sp>
        <p:nvSpPr>
          <p:cNvPr id="4" name="Title 1"/>
          <p:cNvSpPr txBox="1">
            <a:spLocks/>
          </p:cNvSpPr>
          <p:nvPr/>
        </p:nvSpPr>
        <p:spPr>
          <a:xfrm>
            <a:off x="726046" y="272922"/>
            <a:ext cx="10739908"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id-ID" dirty="0" smtClean="0"/>
              <a:t>3.4 Langkah-langkah Penelitian Pengembangan</a:t>
            </a:r>
            <a:endParaRPr lang="id-ID" dirty="0"/>
          </a:p>
        </p:txBody>
      </p:sp>
    </p:spTree>
    <p:extLst>
      <p:ext uri="{BB962C8B-B14F-4D97-AF65-F5344CB8AC3E}">
        <p14:creationId xmlns:p14="http://schemas.microsoft.com/office/powerpoint/2010/main" val="33145039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sz="2800" b="1" dirty="0" smtClean="0">
                <a:latin typeface="+mn-lt"/>
              </a:rPr>
              <a:t>2. </a:t>
            </a:r>
            <a:r>
              <a:rPr lang="en-US" sz="2800" b="1" dirty="0" err="1">
                <a:latin typeface="+mn-lt"/>
              </a:rPr>
              <a:t>Prosedur</a:t>
            </a:r>
            <a:r>
              <a:rPr lang="en-US" sz="2800" b="1" dirty="0">
                <a:latin typeface="+mn-lt"/>
              </a:rPr>
              <a:t> </a:t>
            </a:r>
            <a:r>
              <a:rPr lang="en-US" sz="2800" b="1" dirty="0" err="1" smtClean="0">
                <a:latin typeface="+mn-lt"/>
              </a:rPr>
              <a:t>pemodelan</a:t>
            </a:r>
            <a:endParaRPr lang="id-ID" sz="2800" b="1" dirty="0">
              <a:latin typeface="+mn-lt"/>
            </a:endParaRPr>
          </a:p>
        </p:txBody>
      </p:sp>
      <p:sp>
        <p:nvSpPr>
          <p:cNvPr id="3" name="Content Placeholder 2"/>
          <p:cNvSpPr>
            <a:spLocks noGrp="1"/>
          </p:cNvSpPr>
          <p:nvPr>
            <p:ph idx="1"/>
          </p:nvPr>
        </p:nvSpPr>
        <p:spPr>
          <a:xfrm>
            <a:off x="537029" y="1451429"/>
            <a:ext cx="10816771" cy="4725534"/>
          </a:xfrm>
        </p:spPr>
        <p:txBody>
          <a:bodyPr/>
          <a:lstStyle/>
          <a:p>
            <a:pPr marL="0" indent="0">
              <a:buNone/>
            </a:pPr>
            <a:r>
              <a:rPr lang="id-ID" dirty="0" smtClean="0">
                <a:sym typeface="Wingdings" panose="05000000000000000000" pitchFamily="2" charset="2"/>
              </a:rPr>
              <a:t>Tahap Kedua Pembuatan rancangan pemodelan sistem untuk mempermudah dan mengurutkan pembuatan sistem secara detail.</a:t>
            </a:r>
            <a:endParaRPr lang="id-ID" dirty="0"/>
          </a:p>
        </p:txBody>
      </p:sp>
      <p:pic>
        <p:nvPicPr>
          <p:cNvPr id="4" name="Picture 3" descr="fix.jpg"/>
          <p:cNvPicPr/>
          <p:nvPr/>
        </p:nvPicPr>
        <p:blipFill>
          <a:blip r:embed="rId3" cstate="print"/>
          <a:stretch>
            <a:fillRect/>
          </a:stretch>
        </p:blipFill>
        <p:spPr>
          <a:xfrm>
            <a:off x="2685144" y="2510971"/>
            <a:ext cx="5646057" cy="385467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7328247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15155"/>
            <a:ext cx="10515600" cy="5661808"/>
          </a:xfrm>
        </p:spPr>
        <p:txBody>
          <a:bodyPr>
            <a:normAutofit fontScale="92500" lnSpcReduction="10000"/>
          </a:bodyPr>
          <a:lstStyle/>
          <a:p>
            <a:pPr marL="0" indent="0">
              <a:buNone/>
            </a:pPr>
            <a:r>
              <a:rPr lang="id-ID" b="1" dirty="0" smtClean="0"/>
              <a:t>3. </a:t>
            </a:r>
            <a:r>
              <a:rPr lang="en-US" b="1" dirty="0" err="1" smtClean="0"/>
              <a:t>Pemasangan</a:t>
            </a:r>
            <a:r>
              <a:rPr lang="en-US" b="1" dirty="0" smtClean="0"/>
              <a:t> </a:t>
            </a:r>
            <a:r>
              <a:rPr lang="en-US" b="1" dirty="0" err="1"/>
              <a:t>Infrastruktur</a:t>
            </a:r>
            <a:endParaRPr lang="id-ID" b="1" dirty="0"/>
          </a:p>
          <a:p>
            <a:pPr marL="0" indent="0">
              <a:buNone/>
            </a:pPr>
            <a:r>
              <a:rPr lang="id-ID" dirty="0" smtClean="0"/>
              <a:t>	Persiapan </a:t>
            </a:r>
            <a:r>
              <a:rPr lang="id-ID" dirty="0"/>
              <a:t>dan pemasangan hardware dilakukan pada tahap ini serta segala kebutuhan mekanik yang diperlukan dalam pembuatan sistem.</a:t>
            </a:r>
          </a:p>
          <a:p>
            <a:pPr marL="0" indent="0">
              <a:buNone/>
            </a:pPr>
            <a:r>
              <a:rPr lang="id-ID" b="1" dirty="0" smtClean="0"/>
              <a:t>4. </a:t>
            </a:r>
            <a:r>
              <a:rPr lang="en-US" b="1" dirty="0" err="1" smtClean="0"/>
              <a:t>Pembuatan</a:t>
            </a:r>
            <a:r>
              <a:rPr lang="en-US" b="1" dirty="0" smtClean="0"/>
              <a:t> </a:t>
            </a:r>
            <a:r>
              <a:rPr lang="en-US" b="1" dirty="0" err="1" smtClean="0"/>
              <a:t>Aplikasi</a:t>
            </a:r>
            <a:endParaRPr lang="id-ID" b="1" dirty="0"/>
          </a:p>
          <a:p>
            <a:pPr marL="0" indent="0">
              <a:buNone/>
            </a:pPr>
            <a:r>
              <a:rPr lang="id-ID" dirty="0" smtClean="0"/>
              <a:t>	Tahap </a:t>
            </a:r>
            <a:r>
              <a:rPr lang="id-ID" dirty="0"/>
              <a:t>berikutnya adalah pembuatan applikasi baik untuk </a:t>
            </a:r>
            <a:r>
              <a:rPr lang="id-ID" i="1" dirty="0"/>
              <a:t>device </a:t>
            </a:r>
            <a:r>
              <a:rPr lang="id-ID" dirty="0"/>
              <a:t>maupun untuk PC. Applikasi inilah yang akan menjadi interface dalam menggunakan sistem deteksi absen. </a:t>
            </a:r>
          </a:p>
          <a:p>
            <a:pPr marL="0" indent="0">
              <a:buNone/>
            </a:pPr>
            <a:r>
              <a:rPr lang="id-ID" b="1" dirty="0" smtClean="0"/>
              <a:t>5. </a:t>
            </a:r>
            <a:r>
              <a:rPr lang="en-US" b="1" dirty="0" err="1" smtClean="0"/>
              <a:t>Pengujian</a:t>
            </a:r>
            <a:r>
              <a:rPr lang="en-US" b="1" dirty="0" smtClean="0"/>
              <a:t> </a:t>
            </a:r>
            <a:r>
              <a:rPr lang="en-US" b="1" dirty="0" err="1"/>
              <a:t>Sistem</a:t>
            </a:r>
            <a:endParaRPr lang="id-ID" b="1" dirty="0"/>
          </a:p>
          <a:p>
            <a:pPr marL="0" indent="0">
              <a:buNone/>
            </a:pPr>
            <a:r>
              <a:rPr lang="id-ID" dirty="0" smtClean="0"/>
              <a:t>	Pengujian </a:t>
            </a:r>
            <a:r>
              <a:rPr lang="id-ID" dirty="0"/>
              <a:t>sistem dilakukan pada tahap ini. Tahap ini dapat dilakukan beberapa kali hingga mendapatkan hasil yang terbaik.</a:t>
            </a:r>
          </a:p>
          <a:p>
            <a:pPr marL="0" indent="0">
              <a:buNone/>
            </a:pPr>
            <a:r>
              <a:rPr lang="id-ID" b="1" dirty="0" smtClean="0"/>
              <a:t>6. </a:t>
            </a:r>
            <a:r>
              <a:rPr lang="en-US" b="1" dirty="0" err="1" smtClean="0"/>
              <a:t>Penulisan</a:t>
            </a:r>
            <a:r>
              <a:rPr lang="en-US" b="1" dirty="0" smtClean="0"/>
              <a:t> </a:t>
            </a:r>
            <a:r>
              <a:rPr lang="en-US" b="1" dirty="0" err="1"/>
              <a:t>Publikasi</a:t>
            </a:r>
            <a:endParaRPr lang="id-ID" b="1" dirty="0"/>
          </a:p>
          <a:p>
            <a:pPr marL="0" indent="0">
              <a:buNone/>
            </a:pPr>
            <a:r>
              <a:rPr lang="id-ID" dirty="0" smtClean="0"/>
              <a:t>	Penulisan </a:t>
            </a:r>
            <a:r>
              <a:rPr lang="id-ID" dirty="0"/>
              <a:t>Publikasi yang kami lakukan adalah membuat laporan dari dari keseluruhan proses secara sistematika.</a:t>
            </a:r>
          </a:p>
        </p:txBody>
      </p:sp>
    </p:spTree>
    <p:extLst>
      <p:ext uri="{BB962C8B-B14F-4D97-AF65-F5344CB8AC3E}">
        <p14:creationId xmlns:p14="http://schemas.microsoft.com/office/powerpoint/2010/main" val="34923381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b="1" dirty="0" smtClean="0"/>
              <a:t>3.5 Metodologi Pengembangan Software</a:t>
            </a:r>
            <a:endParaRPr lang="id-ID" b="1" dirty="0"/>
          </a:p>
        </p:txBody>
      </p:sp>
      <p:sp>
        <p:nvSpPr>
          <p:cNvPr id="3" name="Content Placeholder 2"/>
          <p:cNvSpPr>
            <a:spLocks noGrp="1"/>
          </p:cNvSpPr>
          <p:nvPr>
            <p:ph idx="1"/>
          </p:nvPr>
        </p:nvSpPr>
        <p:spPr/>
        <p:txBody>
          <a:bodyPr/>
          <a:lstStyle/>
          <a:p>
            <a:pPr algn="just"/>
            <a:r>
              <a:rPr lang="en-US" dirty="0" err="1" smtClean="0"/>
              <a:t>Metode</a:t>
            </a:r>
            <a:r>
              <a:rPr lang="en-US" dirty="0" smtClean="0"/>
              <a:t> </a:t>
            </a:r>
            <a:r>
              <a:rPr lang="en-US" dirty="0" err="1" smtClean="0"/>
              <a:t>pengembangan</a:t>
            </a:r>
            <a:r>
              <a:rPr lang="en-US" dirty="0" smtClean="0"/>
              <a:t> yang </a:t>
            </a:r>
            <a:r>
              <a:rPr lang="en-US" dirty="0" err="1" smtClean="0"/>
              <a:t>dipergunakan</a:t>
            </a:r>
            <a:r>
              <a:rPr lang="en-US" dirty="0" smtClean="0"/>
              <a:t> </a:t>
            </a:r>
            <a:r>
              <a:rPr lang="en-US" dirty="0" err="1" smtClean="0"/>
              <a:t>pada</a:t>
            </a:r>
            <a:r>
              <a:rPr lang="en-US" dirty="0" smtClean="0"/>
              <a:t> </a:t>
            </a:r>
            <a:r>
              <a:rPr lang="en-US" dirty="0" err="1" smtClean="0"/>
              <a:t>penelitian</a:t>
            </a:r>
            <a:r>
              <a:rPr lang="en-US" dirty="0" smtClean="0"/>
              <a:t> </a:t>
            </a:r>
            <a:r>
              <a:rPr lang="en-US" dirty="0" err="1" smtClean="0"/>
              <a:t>ini</a:t>
            </a:r>
            <a:r>
              <a:rPr lang="en-US" dirty="0" smtClean="0"/>
              <a:t> </a:t>
            </a:r>
            <a:r>
              <a:rPr lang="en-US" dirty="0" err="1" smtClean="0"/>
              <a:t>adalah</a:t>
            </a:r>
            <a:r>
              <a:rPr lang="en-US" dirty="0" smtClean="0"/>
              <a:t> </a:t>
            </a:r>
            <a:r>
              <a:rPr lang="en-US" u="sng" dirty="0" smtClean="0"/>
              <a:t>model iterative</a:t>
            </a:r>
            <a:endParaRPr lang="id-ID" u="sng" dirty="0" smtClean="0"/>
          </a:p>
          <a:p>
            <a:pPr marL="0" indent="0" algn="just">
              <a:buNone/>
            </a:pPr>
            <a:endParaRPr lang="id-ID" u="sng" dirty="0" smtClean="0"/>
          </a:p>
          <a:p>
            <a:pPr algn="just"/>
            <a:r>
              <a:rPr lang="en-US" dirty="0" smtClean="0"/>
              <a:t>Model </a:t>
            </a:r>
            <a:r>
              <a:rPr lang="en-US" dirty="0" err="1" smtClean="0"/>
              <a:t>iteratif</a:t>
            </a:r>
            <a:r>
              <a:rPr lang="en-US" dirty="0" smtClean="0"/>
              <a:t> </a:t>
            </a:r>
            <a:r>
              <a:rPr lang="en-US" dirty="0" err="1" smtClean="0"/>
              <a:t>sesuai</a:t>
            </a:r>
            <a:r>
              <a:rPr lang="en-US" dirty="0" smtClean="0"/>
              <a:t> </a:t>
            </a:r>
            <a:r>
              <a:rPr lang="en-US" dirty="0" err="1" smtClean="0"/>
              <a:t>untuk</a:t>
            </a:r>
            <a:r>
              <a:rPr lang="en-US" dirty="0" smtClean="0"/>
              <a:t> </a:t>
            </a:r>
            <a:r>
              <a:rPr lang="en-US" dirty="0" err="1" smtClean="0"/>
              <a:t>kondisi</a:t>
            </a:r>
            <a:r>
              <a:rPr lang="en-US" dirty="0" smtClean="0"/>
              <a:t> </a:t>
            </a:r>
            <a:r>
              <a:rPr lang="en-US" dirty="0" err="1" smtClean="0"/>
              <a:t>dimana</a:t>
            </a:r>
            <a:r>
              <a:rPr lang="en-US" dirty="0" smtClean="0"/>
              <a:t> </a:t>
            </a:r>
            <a:r>
              <a:rPr lang="en-US" dirty="0" err="1" smtClean="0"/>
              <a:t>kebutuhan</a:t>
            </a:r>
            <a:r>
              <a:rPr lang="en-US" dirty="0" smtClean="0"/>
              <a:t> </a:t>
            </a:r>
            <a:r>
              <a:rPr lang="en-US" dirty="0" err="1" smtClean="0"/>
              <a:t>dari</a:t>
            </a:r>
            <a:r>
              <a:rPr lang="en-US" dirty="0" smtClean="0"/>
              <a:t> </a:t>
            </a:r>
            <a:r>
              <a:rPr lang="en-US" dirty="0" err="1" smtClean="0"/>
              <a:t>sistem</a:t>
            </a:r>
            <a:r>
              <a:rPr lang="en-US" dirty="0" smtClean="0"/>
              <a:t> yang </a:t>
            </a:r>
            <a:r>
              <a:rPr lang="en-US" dirty="0" err="1" smtClean="0"/>
              <a:t>dirancang</a:t>
            </a:r>
            <a:r>
              <a:rPr lang="en-US" dirty="0" smtClean="0"/>
              <a:t> </a:t>
            </a:r>
            <a:r>
              <a:rPr lang="en-US" dirty="0" err="1" smtClean="0"/>
              <a:t>belum</a:t>
            </a:r>
            <a:r>
              <a:rPr lang="en-US" dirty="0" smtClean="0"/>
              <a:t> 100% </a:t>
            </a:r>
            <a:r>
              <a:rPr lang="en-US" dirty="0" err="1" smtClean="0"/>
              <a:t>teridentifikasi</a:t>
            </a:r>
            <a:r>
              <a:rPr lang="en-US" dirty="0" smtClean="0"/>
              <a:t>, </a:t>
            </a:r>
            <a:r>
              <a:rPr lang="en-US" dirty="0" err="1" smtClean="0"/>
              <a:t>dan</a:t>
            </a:r>
            <a:r>
              <a:rPr lang="en-US" dirty="0" smtClean="0"/>
              <a:t> </a:t>
            </a:r>
            <a:r>
              <a:rPr lang="en-US" dirty="0" err="1" smtClean="0"/>
              <a:t>tim</a:t>
            </a:r>
            <a:r>
              <a:rPr lang="en-US" dirty="0" smtClean="0"/>
              <a:t> </a:t>
            </a:r>
            <a:r>
              <a:rPr lang="en-US" dirty="0" err="1" smtClean="0"/>
              <a:t>pengembang</a:t>
            </a:r>
            <a:r>
              <a:rPr lang="en-US" dirty="0" smtClean="0"/>
              <a:t> </a:t>
            </a:r>
            <a:r>
              <a:rPr lang="en-US" dirty="0" err="1" smtClean="0"/>
              <a:t>belum</a:t>
            </a:r>
            <a:r>
              <a:rPr lang="en-US" dirty="0" smtClean="0"/>
              <a:t> </a:t>
            </a:r>
            <a:r>
              <a:rPr lang="en-US" dirty="0" err="1" smtClean="0"/>
              <a:t>terlalu</a:t>
            </a:r>
            <a:r>
              <a:rPr lang="en-US" dirty="0" smtClean="0"/>
              <a:t> familiar </a:t>
            </a:r>
            <a:r>
              <a:rPr lang="en-US" dirty="0" err="1" smtClean="0"/>
              <a:t>dengan</a:t>
            </a:r>
            <a:r>
              <a:rPr lang="en-US" dirty="0" smtClean="0"/>
              <a:t> </a:t>
            </a:r>
            <a:r>
              <a:rPr lang="en-US" dirty="0" err="1" smtClean="0"/>
              <a:t>teknologi</a:t>
            </a:r>
            <a:r>
              <a:rPr lang="en-US" dirty="0" smtClean="0"/>
              <a:t> yang </a:t>
            </a:r>
            <a:r>
              <a:rPr lang="en-US" dirty="0" err="1" smtClean="0"/>
              <a:t>berkaitan</a:t>
            </a:r>
            <a:r>
              <a:rPr lang="en-US" dirty="0" smtClean="0"/>
              <a:t> </a:t>
            </a:r>
            <a:r>
              <a:rPr lang="en-US" dirty="0" err="1" smtClean="0"/>
              <a:t>dengan</a:t>
            </a:r>
            <a:r>
              <a:rPr lang="en-US" dirty="0" smtClean="0"/>
              <a:t> </a:t>
            </a:r>
            <a:r>
              <a:rPr lang="en-US" dirty="0" err="1" smtClean="0"/>
              <a:t>sistem</a:t>
            </a:r>
            <a:r>
              <a:rPr lang="en-US" dirty="0" smtClean="0"/>
              <a:t>. </a:t>
            </a:r>
            <a:endParaRPr lang="id-ID" b="1" dirty="0" smtClean="0"/>
          </a:p>
          <a:p>
            <a:pPr marL="0" indent="0" algn="just">
              <a:buNone/>
            </a:pPr>
            <a:endParaRPr lang="id-ID" dirty="0" smtClean="0"/>
          </a:p>
          <a:p>
            <a:pPr algn="just"/>
            <a:endParaRPr lang="id-ID" dirty="0"/>
          </a:p>
        </p:txBody>
      </p:sp>
    </p:spTree>
    <p:extLst>
      <p:ext uri="{BB962C8B-B14F-4D97-AF65-F5344CB8AC3E}">
        <p14:creationId xmlns:p14="http://schemas.microsoft.com/office/powerpoint/2010/main" val="10435520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7286" y="259499"/>
            <a:ext cx="10515600" cy="1325563"/>
          </a:xfrm>
        </p:spPr>
        <p:txBody>
          <a:bodyPr/>
          <a:lstStyle/>
          <a:p>
            <a:r>
              <a:rPr lang="id-ID" dirty="0" smtClean="0"/>
              <a:t>Iterative Model vs Waterfall Model</a:t>
            </a:r>
            <a:endParaRPr lang="id-ID" dirty="0"/>
          </a:p>
        </p:txBody>
      </p:sp>
      <p:sp>
        <p:nvSpPr>
          <p:cNvPr id="3" name="Content Placeholder 2"/>
          <p:cNvSpPr>
            <a:spLocks noGrp="1"/>
          </p:cNvSpPr>
          <p:nvPr>
            <p:ph idx="1"/>
          </p:nvPr>
        </p:nvSpPr>
        <p:spPr/>
        <p:txBody>
          <a:bodyPr>
            <a:normAutofit fontScale="62500" lnSpcReduction="20000"/>
          </a:bodyPr>
          <a:lstStyle/>
          <a:p>
            <a:endParaRPr lang="id-ID" dirty="0" smtClean="0"/>
          </a:p>
          <a:p>
            <a:endParaRPr lang="id-ID" dirty="0"/>
          </a:p>
          <a:p>
            <a:endParaRPr lang="id-ID" dirty="0" smtClean="0"/>
          </a:p>
          <a:p>
            <a:endParaRPr lang="id-ID" dirty="0"/>
          </a:p>
          <a:p>
            <a:pPr marL="0" indent="0" algn="just">
              <a:buNone/>
            </a:pPr>
            <a:r>
              <a:rPr lang="id-ID" dirty="0" smtClean="0"/>
              <a:t>	</a:t>
            </a:r>
          </a:p>
          <a:p>
            <a:pPr marL="0" indent="0" algn="just">
              <a:buNone/>
            </a:pPr>
            <a:endParaRPr lang="id-ID" sz="2300" dirty="0" smtClean="0">
              <a:sym typeface="Wingdings" panose="05000000000000000000" pitchFamily="2" charset="2"/>
            </a:endParaRPr>
          </a:p>
          <a:p>
            <a:pPr marL="0" indent="0" algn="just">
              <a:buNone/>
            </a:pPr>
            <a:r>
              <a:rPr lang="id-ID" sz="2300" dirty="0" smtClean="0">
                <a:sym typeface="Wingdings" panose="05000000000000000000" pitchFamily="2" charset="2"/>
              </a:rPr>
              <a:t></a:t>
            </a:r>
            <a:r>
              <a:rPr lang="en-US" sz="2300" dirty="0" smtClean="0"/>
              <a:t>Model </a:t>
            </a:r>
            <a:r>
              <a:rPr lang="en-US" sz="2300" dirty="0" err="1"/>
              <a:t>iteratif</a:t>
            </a:r>
            <a:r>
              <a:rPr lang="en-US" sz="2300" dirty="0"/>
              <a:t> </a:t>
            </a:r>
            <a:r>
              <a:rPr lang="en-US" sz="2300" dirty="0" err="1"/>
              <a:t>tidak</a:t>
            </a:r>
            <a:r>
              <a:rPr lang="en-US" sz="2300" dirty="0"/>
              <a:t> </a:t>
            </a:r>
            <a:r>
              <a:rPr lang="en-US" sz="2300" dirty="0" err="1"/>
              <a:t>memerlukan</a:t>
            </a:r>
            <a:r>
              <a:rPr lang="en-US" sz="2300" dirty="0"/>
              <a:t> </a:t>
            </a:r>
            <a:r>
              <a:rPr lang="en-US" sz="2300" dirty="0" err="1"/>
              <a:t>seluruh</a:t>
            </a:r>
            <a:r>
              <a:rPr lang="en-US" sz="2300" dirty="0"/>
              <a:t> </a:t>
            </a:r>
            <a:r>
              <a:rPr lang="en-US" sz="2300" dirty="0" err="1"/>
              <a:t>spesifikasi</a:t>
            </a:r>
            <a:r>
              <a:rPr lang="en-US" sz="2300" dirty="0"/>
              <a:t> </a:t>
            </a:r>
            <a:r>
              <a:rPr lang="en-US" sz="2300" dirty="0" err="1"/>
              <a:t>diidentifikasi</a:t>
            </a:r>
            <a:r>
              <a:rPr lang="en-US" sz="2300" dirty="0"/>
              <a:t> </a:t>
            </a:r>
            <a:r>
              <a:rPr lang="en-US" sz="2300" dirty="0" err="1"/>
              <a:t>pada</a:t>
            </a:r>
            <a:r>
              <a:rPr lang="en-US" sz="2300" dirty="0"/>
              <a:t> </a:t>
            </a:r>
            <a:r>
              <a:rPr lang="en-US" sz="2300" dirty="0" err="1"/>
              <a:t>tahap</a:t>
            </a:r>
            <a:r>
              <a:rPr lang="en-US" sz="2300" dirty="0"/>
              <a:t> </a:t>
            </a:r>
            <a:r>
              <a:rPr lang="en-US" sz="2300" dirty="0" err="1" smtClean="0"/>
              <a:t>awal</a:t>
            </a:r>
            <a:r>
              <a:rPr lang="id-ID" sz="2300" dirty="0" smtClean="0"/>
              <a:t>. </a:t>
            </a:r>
            <a:r>
              <a:rPr lang="en-US" sz="2300" dirty="0" err="1" smtClean="0"/>
              <a:t>Pengembangan</a:t>
            </a:r>
            <a:r>
              <a:rPr lang="en-US" sz="2300" dirty="0" smtClean="0"/>
              <a:t> </a:t>
            </a:r>
            <a:r>
              <a:rPr lang="en-US" sz="2300" dirty="0" err="1" smtClean="0"/>
              <a:t>dimulai</a:t>
            </a:r>
            <a:r>
              <a:rPr lang="en-US" sz="2300" dirty="0" smtClean="0"/>
              <a:t> </a:t>
            </a:r>
            <a:r>
              <a:rPr lang="en-US" sz="2300" dirty="0" err="1"/>
              <a:t>dari</a:t>
            </a:r>
            <a:r>
              <a:rPr lang="en-US" sz="2300" dirty="0"/>
              <a:t> </a:t>
            </a:r>
            <a:r>
              <a:rPr lang="en-US" sz="2300" dirty="0" err="1"/>
              <a:t>sebagian</a:t>
            </a:r>
            <a:r>
              <a:rPr lang="en-US" sz="2300" dirty="0"/>
              <a:t> </a:t>
            </a:r>
            <a:r>
              <a:rPr lang="en-US" sz="2300" dirty="0" err="1"/>
              <a:t>kebutuhan</a:t>
            </a:r>
            <a:r>
              <a:rPr lang="en-US" sz="2300" dirty="0"/>
              <a:t> yang </a:t>
            </a:r>
            <a:r>
              <a:rPr lang="en-US" sz="2300" dirty="0" err="1"/>
              <a:t>telah</a:t>
            </a:r>
            <a:r>
              <a:rPr lang="en-US" sz="2300" dirty="0"/>
              <a:t> </a:t>
            </a:r>
            <a:r>
              <a:rPr lang="en-US" sz="2300" dirty="0" err="1"/>
              <a:t>teridentifikasi</a:t>
            </a:r>
            <a:r>
              <a:rPr lang="en-US" sz="2300" dirty="0"/>
              <a:t>, </a:t>
            </a:r>
            <a:r>
              <a:rPr lang="en-US" sz="2300" dirty="0" err="1"/>
              <a:t>kemudian</a:t>
            </a:r>
            <a:r>
              <a:rPr lang="en-US" sz="2300" dirty="0"/>
              <a:t> </a:t>
            </a:r>
            <a:r>
              <a:rPr lang="en-US" sz="2300" dirty="0" err="1"/>
              <a:t>standar</a:t>
            </a:r>
            <a:r>
              <a:rPr lang="en-US" sz="2300" dirty="0"/>
              <a:t> SDLC </a:t>
            </a:r>
            <a:r>
              <a:rPr lang="en-US" sz="2300" dirty="0" err="1"/>
              <a:t>dilakukan</a:t>
            </a:r>
            <a:r>
              <a:rPr lang="en-US" sz="2300" dirty="0"/>
              <a:t> </a:t>
            </a:r>
            <a:r>
              <a:rPr lang="en-US" sz="2300" dirty="0" err="1"/>
              <a:t>untuk</a:t>
            </a:r>
            <a:r>
              <a:rPr lang="en-US" sz="2300" dirty="0"/>
              <a:t> </a:t>
            </a:r>
            <a:r>
              <a:rPr lang="en-US" sz="2300" dirty="0" err="1"/>
              <a:t>kebutuhan</a:t>
            </a:r>
            <a:r>
              <a:rPr lang="en-US" sz="2300" dirty="0"/>
              <a:t> </a:t>
            </a:r>
            <a:r>
              <a:rPr lang="en-US" sz="2300" dirty="0" err="1"/>
              <a:t>tersebut</a:t>
            </a:r>
            <a:r>
              <a:rPr lang="en-US" sz="2300" dirty="0"/>
              <a:t> (</a:t>
            </a:r>
            <a:r>
              <a:rPr lang="en-US" sz="2300" dirty="0" err="1"/>
              <a:t>desain</a:t>
            </a:r>
            <a:r>
              <a:rPr lang="en-US" sz="2300" dirty="0"/>
              <a:t> – </a:t>
            </a:r>
            <a:r>
              <a:rPr lang="en-US" sz="2300" dirty="0" err="1"/>
              <a:t>implementasi</a:t>
            </a:r>
            <a:r>
              <a:rPr lang="en-US" sz="2300" dirty="0"/>
              <a:t> - testing). </a:t>
            </a:r>
            <a:r>
              <a:rPr lang="en-US" sz="2300" dirty="0" err="1" smtClean="0"/>
              <a:t>Setelah</a:t>
            </a:r>
            <a:r>
              <a:rPr lang="en-US" sz="2300" dirty="0" smtClean="0"/>
              <a:t> </a:t>
            </a:r>
            <a:r>
              <a:rPr lang="en-US" sz="2300" dirty="0" err="1"/>
              <a:t>satu</a:t>
            </a:r>
            <a:r>
              <a:rPr lang="en-US" sz="2300" dirty="0"/>
              <a:t> </a:t>
            </a:r>
            <a:r>
              <a:rPr lang="en-US" sz="2300" dirty="0" err="1"/>
              <a:t>iterasi</a:t>
            </a:r>
            <a:r>
              <a:rPr lang="en-US" sz="2300" dirty="0"/>
              <a:t> </a:t>
            </a:r>
            <a:r>
              <a:rPr lang="en-US" sz="2300" dirty="0" err="1"/>
              <a:t>selesai</a:t>
            </a:r>
            <a:r>
              <a:rPr lang="en-US" sz="2300" dirty="0"/>
              <a:t>, </a:t>
            </a:r>
            <a:r>
              <a:rPr lang="en-US" sz="2300" dirty="0" err="1"/>
              <a:t>dilakukan</a:t>
            </a:r>
            <a:r>
              <a:rPr lang="en-US" sz="2300" dirty="0"/>
              <a:t> review </a:t>
            </a:r>
            <a:r>
              <a:rPr lang="en-US" sz="2300" dirty="0" err="1"/>
              <a:t>kembali</a:t>
            </a:r>
            <a:r>
              <a:rPr lang="en-US" sz="2300" dirty="0"/>
              <a:t> </a:t>
            </a:r>
            <a:r>
              <a:rPr lang="en-US" sz="2300" dirty="0" err="1"/>
              <a:t>untuk</a:t>
            </a:r>
            <a:r>
              <a:rPr lang="en-US" sz="2300" dirty="0"/>
              <a:t> </a:t>
            </a:r>
            <a:r>
              <a:rPr lang="en-US" sz="2300" dirty="0" err="1"/>
              <a:t>mengidentifikasi</a:t>
            </a:r>
            <a:r>
              <a:rPr lang="en-US" sz="2300" dirty="0"/>
              <a:t> </a:t>
            </a:r>
            <a:r>
              <a:rPr lang="en-US" sz="2300" dirty="0" err="1"/>
              <a:t>kebutuhan</a:t>
            </a:r>
            <a:r>
              <a:rPr lang="en-US" sz="2300" dirty="0"/>
              <a:t> </a:t>
            </a:r>
            <a:r>
              <a:rPr lang="en-US" sz="2300" dirty="0" err="1"/>
              <a:t>sistem</a:t>
            </a:r>
            <a:r>
              <a:rPr lang="en-US" sz="2300" dirty="0"/>
              <a:t>, </a:t>
            </a:r>
            <a:r>
              <a:rPr lang="en-US" sz="2300" dirty="0" err="1"/>
              <a:t>dan</a:t>
            </a:r>
            <a:r>
              <a:rPr lang="en-US" sz="2300" dirty="0"/>
              <a:t> </a:t>
            </a:r>
            <a:r>
              <a:rPr lang="en-US" sz="2300" dirty="0" err="1"/>
              <a:t>dilakukan</a:t>
            </a:r>
            <a:r>
              <a:rPr lang="en-US" sz="2300" dirty="0"/>
              <a:t> proses SDLC </a:t>
            </a:r>
            <a:r>
              <a:rPr lang="en-US" sz="2300" dirty="0" err="1"/>
              <a:t>berikutnya</a:t>
            </a:r>
            <a:r>
              <a:rPr lang="en-US" sz="2300" dirty="0"/>
              <a:t>. </a:t>
            </a:r>
            <a:endParaRPr lang="id-ID" sz="2300" dirty="0" smtClean="0"/>
          </a:p>
          <a:p>
            <a:pPr marL="0" indent="0" algn="just">
              <a:buNone/>
            </a:pPr>
            <a:r>
              <a:rPr lang="id-ID" sz="2300" dirty="0" smtClean="0">
                <a:sym typeface="Wingdings" panose="05000000000000000000" pitchFamily="2" charset="2"/>
              </a:rPr>
              <a:t></a:t>
            </a:r>
            <a:r>
              <a:rPr lang="en-US" sz="2300" dirty="0" err="1"/>
              <a:t>Pengembangan</a:t>
            </a:r>
            <a:r>
              <a:rPr lang="en-US" sz="2300" dirty="0"/>
              <a:t> software </a:t>
            </a:r>
            <a:r>
              <a:rPr lang="en-US" sz="2300" dirty="0" err="1"/>
              <a:t>pada</a:t>
            </a:r>
            <a:r>
              <a:rPr lang="en-US" sz="2300" dirty="0"/>
              <a:t> model Waterfall </a:t>
            </a:r>
            <a:r>
              <a:rPr lang="en-US" sz="2300" dirty="0" err="1"/>
              <a:t>mengikuti</a:t>
            </a:r>
            <a:r>
              <a:rPr lang="en-US" sz="2300" dirty="0"/>
              <a:t> </a:t>
            </a:r>
            <a:r>
              <a:rPr lang="en-US" sz="2300" dirty="0" err="1"/>
              <a:t>langkah-langkah</a:t>
            </a:r>
            <a:r>
              <a:rPr lang="en-US" sz="2300" dirty="0"/>
              <a:t> yang </a:t>
            </a:r>
            <a:r>
              <a:rPr lang="en-US" sz="2300" dirty="0" err="1"/>
              <a:t>ditunjukkan</a:t>
            </a:r>
            <a:r>
              <a:rPr lang="en-US" sz="2300" dirty="0"/>
              <a:t> </a:t>
            </a:r>
            <a:r>
              <a:rPr lang="en-US" sz="2300" dirty="0" err="1"/>
              <a:t>oleh</a:t>
            </a:r>
            <a:r>
              <a:rPr lang="en-US" sz="2300" dirty="0"/>
              <a:t> </a:t>
            </a:r>
            <a:r>
              <a:rPr lang="en-US" sz="2300" dirty="0" err="1"/>
              <a:t>gambar</a:t>
            </a:r>
            <a:r>
              <a:rPr lang="en-US" sz="2300" dirty="0"/>
              <a:t> di </a:t>
            </a:r>
            <a:r>
              <a:rPr lang="en-US" sz="2300" dirty="0" err="1"/>
              <a:t>atas</a:t>
            </a:r>
            <a:r>
              <a:rPr lang="en-US" sz="2300" dirty="0"/>
              <a:t>, </a:t>
            </a:r>
            <a:r>
              <a:rPr lang="en-US" sz="2300" dirty="0" err="1"/>
              <a:t>mulai</a:t>
            </a:r>
            <a:r>
              <a:rPr lang="en-US" sz="2300" dirty="0"/>
              <a:t> </a:t>
            </a:r>
            <a:r>
              <a:rPr lang="en-US" sz="2300" dirty="0" err="1"/>
              <a:t>dari</a:t>
            </a:r>
            <a:r>
              <a:rPr lang="en-US" sz="2300" dirty="0"/>
              <a:t> </a:t>
            </a:r>
            <a:r>
              <a:rPr lang="en-US" sz="2300" i="1" dirty="0"/>
              <a:t>Requirement &amp; Analysis</a:t>
            </a:r>
            <a:r>
              <a:rPr lang="en-US" sz="2300" dirty="0"/>
              <a:t> </a:t>
            </a:r>
            <a:r>
              <a:rPr lang="en-US" sz="2300" dirty="0" err="1"/>
              <a:t>hingga</a:t>
            </a:r>
            <a:r>
              <a:rPr lang="en-US" sz="2300" dirty="0"/>
              <a:t> </a:t>
            </a:r>
            <a:r>
              <a:rPr lang="en-US" sz="2300" i="1" dirty="0"/>
              <a:t>Maintenance</a:t>
            </a:r>
            <a:r>
              <a:rPr lang="en-US" sz="2300" dirty="0"/>
              <a:t>. </a:t>
            </a:r>
            <a:endParaRPr lang="id-ID" sz="2300" b="1" dirty="0"/>
          </a:p>
          <a:p>
            <a:pPr marL="0" indent="0" algn="just">
              <a:buNone/>
            </a:pPr>
            <a:endParaRPr lang="id-ID" sz="2300" dirty="0"/>
          </a:p>
        </p:txBody>
      </p:sp>
      <p:pic>
        <p:nvPicPr>
          <p:cNvPr id="4" name="Picture 3"/>
          <p:cNvPicPr/>
          <p:nvPr/>
        </p:nvPicPr>
        <p:blipFill>
          <a:blip r:embed="rId3">
            <a:extLst>
              <a:ext uri="{28A0092B-C50C-407E-A947-70E740481C1C}">
                <a14:useLocalDpi xmlns:a14="http://schemas.microsoft.com/office/drawing/2010/main" val="0"/>
              </a:ext>
            </a:extLst>
          </a:blip>
          <a:stretch>
            <a:fillRect/>
          </a:stretch>
        </p:blipFill>
        <p:spPr>
          <a:xfrm>
            <a:off x="836889" y="1344500"/>
            <a:ext cx="5259111" cy="2314499"/>
          </a:xfrm>
          <a:prstGeom prst="rect">
            <a:avLst/>
          </a:prstGeom>
        </p:spPr>
      </p:pic>
      <p:pic>
        <p:nvPicPr>
          <p:cNvPr id="5" name="Picture 4"/>
          <p:cNvPicPr/>
          <p:nvPr/>
        </p:nvPicPr>
        <p:blipFill>
          <a:blip r:embed="rId4">
            <a:extLst>
              <a:ext uri="{28A0092B-C50C-407E-A947-70E740481C1C}">
                <a14:useLocalDpi xmlns:a14="http://schemas.microsoft.com/office/drawing/2010/main" val="0"/>
              </a:ext>
            </a:extLst>
          </a:blip>
          <a:stretch>
            <a:fillRect/>
          </a:stretch>
        </p:blipFill>
        <p:spPr>
          <a:xfrm>
            <a:off x="6473010" y="1344500"/>
            <a:ext cx="4006712" cy="2623593"/>
          </a:xfrm>
          <a:prstGeom prst="rect">
            <a:avLst/>
          </a:prstGeom>
        </p:spPr>
      </p:pic>
    </p:spTree>
    <p:extLst>
      <p:ext uri="{BB962C8B-B14F-4D97-AF65-F5344CB8AC3E}">
        <p14:creationId xmlns:p14="http://schemas.microsoft.com/office/powerpoint/2010/main" val="20058740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3.6 Rancangan Sistem</a:t>
            </a:r>
            <a:endParaRPr lang="id-ID" dirty="0"/>
          </a:p>
        </p:txBody>
      </p:sp>
      <p:sp>
        <p:nvSpPr>
          <p:cNvPr id="3" name="Content Placeholder 2"/>
          <p:cNvSpPr>
            <a:spLocks noGrp="1"/>
          </p:cNvSpPr>
          <p:nvPr>
            <p:ph idx="1"/>
          </p:nvPr>
        </p:nvSpPr>
        <p:spPr/>
        <p:txBody>
          <a:bodyPr>
            <a:normAutofit fontScale="92500"/>
          </a:bodyPr>
          <a:lstStyle/>
          <a:p>
            <a:pPr marL="457200" lvl="1" indent="0" algn="just">
              <a:buNone/>
            </a:pPr>
            <a:r>
              <a:rPr lang="id-ID" dirty="0" smtClean="0"/>
              <a:t>	Sistem </a:t>
            </a:r>
            <a:r>
              <a:rPr lang="id-ID" dirty="0"/>
              <a:t>ini membutuhkan router yang dapat membaca MAC address dari setiap device yang terhubung. MAC address</a:t>
            </a:r>
            <a:r>
              <a:rPr lang="en-US" dirty="0"/>
              <a:t> filtering</a:t>
            </a:r>
            <a:r>
              <a:rPr lang="id-ID" dirty="0"/>
              <a:t> digunakan untuk memberi info tentang nomor MAC address yang menjadi kunci dari sistem ini. </a:t>
            </a:r>
            <a:r>
              <a:rPr lang="en-US" i="1" dirty="0"/>
              <a:t>Password </a:t>
            </a:r>
            <a:r>
              <a:rPr lang="en-US" dirty="0" err="1"/>
              <a:t>juga</a:t>
            </a:r>
            <a:r>
              <a:rPr lang="en-US" dirty="0"/>
              <a:t> </a:t>
            </a:r>
            <a:r>
              <a:rPr lang="en-US" dirty="0" err="1"/>
              <a:t>digunakan</a:t>
            </a:r>
            <a:r>
              <a:rPr lang="en-US" dirty="0"/>
              <a:t> </a:t>
            </a:r>
            <a:r>
              <a:rPr lang="en-US" dirty="0" err="1"/>
              <a:t>sebagai</a:t>
            </a:r>
            <a:r>
              <a:rPr lang="en-US" dirty="0"/>
              <a:t> </a:t>
            </a:r>
            <a:r>
              <a:rPr lang="en-US" i="1" dirty="0"/>
              <a:t>security system </a:t>
            </a:r>
            <a:r>
              <a:rPr lang="en-US" dirty="0" err="1"/>
              <a:t>dari</a:t>
            </a:r>
            <a:r>
              <a:rPr lang="en-US" dirty="0"/>
              <a:t> </a:t>
            </a:r>
            <a:r>
              <a:rPr lang="en-US" dirty="0" err="1"/>
              <a:t>alat</a:t>
            </a:r>
            <a:r>
              <a:rPr lang="en-US" dirty="0"/>
              <a:t> </a:t>
            </a:r>
            <a:r>
              <a:rPr lang="en-US" dirty="0" err="1"/>
              <a:t>pendeteksi</a:t>
            </a:r>
            <a:r>
              <a:rPr lang="en-US" dirty="0"/>
              <a:t> </a:t>
            </a:r>
            <a:r>
              <a:rPr lang="en-US" dirty="0" err="1"/>
              <a:t>absen</a:t>
            </a:r>
            <a:r>
              <a:rPr lang="en-US" dirty="0"/>
              <a:t> </a:t>
            </a:r>
            <a:r>
              <a:rPr lang="en-US" dirty="0" err="1"/>
              <a:t>ini</a:t>
            </a:r>
            <a:r>
              <a:rPr lang="en-US" dirty="0"/>
              <a:t>. </a:t>
            </a:r>
            <a:r>
              <a:rPr lang="id-ID" dirty="0"/>
              <a:t>Aplikasi yang digunakan untuk </a:t>
            </a:r>
            <a:r>
              <a:rPr lang="id-ID" i="1" dirty="0"/>
              <a:t>device </a:t>
            </a:r>
            <a:r>
              <a:rPr lang="id-ID" dirty="0"/>
              <a:t>merupakan aplikasi yang menjadi interface bagi user yang ingin absen. Sedangkan aplikasi yang digunakan untuk PC digunakan sebagai interface untuk admin agar dapat melihat siapa saja yang telah absen atau untuk mengetahui jumlah mahasiswa yang ada di dalam ruangan dari jarak jauh (</a:t>
            </a:r>
            <a:r>
              <a:rPr lang="id-ID" i="1" dirty="0"/>
              <a:t>remote</a:t>
            </a:r>
            <a:r>
              <a:rPr lang="id-ID" i="1" dirty="0" smtClean="0"/>
              <a:t>).</a:t>
            </a:r>
            <a:endParaRPr lang="id-ID" dirty="0" smtClean="0"/>
          </a:p>
          <a:p>
            <a:pPr marL="457200" lvl="1" indent="0" algn="just">
              <a:buNone/>
            </a:pPr>
            <a:r>
              <a:rPr lang="id-ID" dirty="0"/>
              <a:t>	</a:t>
            </a:r>
            <a:r>
              <a:rPr lang="id-ID" dirty="0" smtClean="0"/>
              <a:t>Router </a:t>
            </a:r>
            <a:r>
              <a:rPr lang="id-ID" dirty="0"/>
              <a:t>dipasang di berbagai kelas tergantung dengan kecepatan dan banyaknya user yang mengakses.</a:t>
            </a:r>
            <a:r>
              <a:rPr lang="en-US" dirty="0"/>
              <a:t> </a:t>
            </a:r>
            <a:r>
              <a:rPr lang="en-US" dirty="0" err="1"/>
              <a:t>Daftar</a:t>
            </a:r>
            <a:r>
              <a:rPr lang="en-US" dirty="0"/>
              <a:t> </a:t>
            </a:r>
            <a:r>
              <a:rPr lang="en-US" dirty="0" err="1"/>
              <a:t>absensi</a:t>
            </a:r>
            <a:r>
              <a:rPr lang="en-US" dirty="0"/>
              <a:t> </a:t>
            </a:r>
            <a:r>
              <a:rPr lang="en-US" dirty="0" err="1"/>
              <a:t>juga</a:t>
            </a:r>
            <a:r>
              <a:rPr lang="en-US" dirty="0"/>
              <a:t> </a:t>
            </a:r>
            <a:r>
              <a:rPr lang="en-US" dirty="0" err="1"/>
              <a:t>dapat</a:t>
            </a:r>
            <a:r>
              <a:rPr lang="en-US" dirty="0"/>
              <a:t> </a:t>
            </a:r>
            <a:r>
              <a:rPr lang="en-US" dirty="0" err="1"/>
              <a:t>diakses</a:t>
            </a:r>
            <a:r>
              <a:rPr lang="en-US" dirty="0"/>
              <a:t> </a:t>
            </a:r>
            <a:r>
              <a:rPr lang="en-US" dirty="0" err="1"/>
              <a:t>dengan</a:t>
            </a:r>
            <a:r>
              <a:rPr lang="en-US" dirty="0"/>
              <a:t> </a:t>
            </a:r>
            <a:r>
              <a:rPr lang="en-US" dirty="0" err="1"/>
              <a:t>mem</a:t>
            </a:r>
            <a:r>
              <a:rPr lang="en-US" i="1" dirty="0" err="1"/>
              <a:t>back</a:t>
            </a:r>
            <a:r>
              <a:rPr lang="en-US" i="1" dirty="0"/>
              <a:t>-up </a:t>
            </a:r>
            <a:r>
              <a:rPr lang="en-US" dirty="0"/>
              <a:t>data </a:t>
            </a:r>
            <a:r>
              <a:rPr lang="en-US" dirty="0" err="1"/>
              <a:t>dari</a:t>
            </a:r>
            <a:r>
              <a:rPr lang="en-US" dirty="0"/>
              <a:t> database.</a:t>
            </a:r>
            <a:endParaRPr lang="id-ID" dirty="0"/>
          </a:p>
          <a:p>
            <a:pPr algn="just"/>
            <a:endParaRPr lang="id-ID" dirty="0"/>
          </a:p>
        </p:txBody>
      </p:sp>
    </p:spTree>
    <p:extLst>
      <p:ext uri="{BB962C8B-B14F-4D97-AF65-F5344CB8AC3E}">
        <p14:creationId xmlns:p14="http://schemas.microsoft.com/office/powerpoint/2010/main" val="33122518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3.7 Peta Jalan Penelitian</a:t>
            </a:r>
            <a:endParaRPr lang="id-ID" dirty="0"/>
          </a:p>
        </p:txBody>
      </p:sp>
      <p:sp>
        <p:nvSpPr>
          <p:cNvPr id="3" name="Content Placeholder 2"/>
          <p:cNvSpPr>
            <a:spLocks noGrp="1"/>
          </p:cNvSpPr>
          <p:nvPr>
            <p:ph idx="1"/>
          </p:nvPr>
        </p:nvSpPr>
        <p:spPr/>
        <p:txBody>
          <a:bodyPr/>
          <a:lstStyle/>
          <a:p>
            <a:endParaRPr lang="id-ID"/>
          </a:p>
        </p:txBody>
      </p:sp>
      <p:grpSp>
        <p:nvGrpSpPr>
          <p:cNvPr id="4" name="Group 3"/>
          <p:cNvGrpSpPr/>
          <p:nvPr/>
        </p:nvGrpSpPr>
        <p:grpSpPr>
          <a:xfrm>
            <a:off x="1415143" y="1929267"/>
            <a:ext cx="9652000" cy="4144054"/>
            <a:chOff x="323528" y="1412776"/>
            <a:chExt cx="5760640" cy="2304256"/>
          </a:xfrm>
        </p:grpSpPr>
        <p:sp>
          <p:nvSpPr>
            <p:cNvPr id="5" name="Oval 4"/>
            <p:cNvSpPr/>
            <p:nvPr/>
          </p:nvSpPr>
          <p:spPr>
            <a:xfrm>
              <a:off x="323528" y="1844824"/>
              <a:ext cx="1498503" cy="12993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0"/>
                </a:spcAft>
              </a:pPr>
              <a:r>
                <a:rPr lang="id-ID" sz="1800" kern="1200">
                  <a:solidFill>
                    <a:srgbClr val="FFFFFF"/>
                  </a:solidFill>
                  <a:effectLst/>
                  <a:ea typeface="Times New Roman" panose="02020603050405020304" pitchFamily="18" charset="0"/>
                  <a:cs typeface="Times New Roman" panose="02020603050405020304" pitchFamily="18" charset="0"/>
                </a:rPr>
                <a:t>Wifi</a:t>
              </a:r>
              <a:endParaRPr lang="id-ID" sz="1200">
                <a:effectLst/>
                <a:latin typeface="Times New Roman" panose="02020603050405020304" pitchFamily="18" charset="0"/>
                <a:ea typeface="Times New Roman" panose="02020603050405020304" pitchFamily="18" charset="0"/>
              </a:endParaRPr>
            </a:p>
            <a:p>
              <a:pPr algn="ctr">
                <a:spcAft>
                  <a:spcPts val="0"/>
                </a:spcAft>
              </a:pPr>
              <a:r>
                <a:rPr lang="id-ID" sz="1800" kern="1200">
                  <a:solidFill>
                    <a:srgbClr val="FFFFFF"/>
                  </a:solidFill>
                  <a:effectLst/>
                  <a:ea typeface="Times New Roman" panose="02020603050405020304" pitchFamily="18" charset="0"/>
                  <a:cs typeface="Times New Roman" panose="02020603050405020304" pitchFamily="18" charset="0"/>
                </a:rPr>
                <a:t>Signal</a:t>
              </a:r>
              <a:endParaRPr lang="id-ID" sz="1200">
                <a:effectLst/>
                <a:latin typeface="Times New Roman" panose="02020603050405020304" pitchFamily="18" charset="0"/>
                <a:ea typeface="Times New Roman" panose="02020603050405020304" pitchFamily="18" charset="0"/>
              </a:endParaRPr>
            </a:p>
          </p:txBody>
        </p:sp>
        <p:sp>
          <p:nvSpPr>
            <p:cNvPr id="6" name="Rounded Rectangle 5"/>
            <p:cNvSpPr/>
            <p:nvPr/>
          </p:nvSpPr>
          <p:spPr>
            <a:xfrm>
              <a:off x="2627784" y="1916832"/>
              <a:ext cx="1512168" cy="115212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spcAft>
                  <a:spcPts val="0"/>
                </a:spcAft>
              </a:pPr>
              <a:r>
                <a:rPr lang="id-ID" sz="1400" kern="1200">
                  <a:solidFill>
                    <a:srgbClr val="FFFFFF"/>
                  </a:solidFill>
                  <a:effectLst/>
                  <a:ea typeface="Times New Roman" panose="02020603050405020304" pitchFamily="18" charset="0"/>
                  <a:cs typeface="Times New Roman" panose="02020603050405020304" pitchFamily="18" charset="0"/>
                </a:rPr>
                <a:t>Presence Detection with Wifi Signal</a:t>
              </a:r>
              <a:endParaRPr lang="id-ID" sz="1200">
                <a:effectLst/>
                <a:latin typeface="Times New Roman" panose="02020603050405020304" pitchFamily="18" charset="0"/>
                <a:ea typeface="Times New Roman" panose="02020603050405020304" pitchFamily="18" charset="0"/>
              </a:endParaRPr>
            </a:p>
          </p:txBody>
        </p:sp>
        <p:cxnSp>
          <p:nvCxnSpPr>
            <p:cNvPr id="7" name="Straight Arrow Connector 6"/>
            <p:cNvCxnSpPr/>
            <p:nvPr/>
          </p:nvCxnSpPr>
          <p:spPr>
            <a:xfrm flipV="1">
              <a:off x="4139952" y="1844824"/>
              <a:ext cx="648072" cy="61206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stCxn id="6" idx="3"/>
            </p:cNvCxnSpPr>
            <p:nvPr/>
          </p:nvCxnSpPr>
          <p:spPr>
            <a:xfrm>
              <a:off x="4139952" y="2492896"/>
              <a:ext cx="506880" cy="76122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Rounded Rectangle 8"/>
            <p:cNvSpPr/>
            <p:nvPr/>
          </p:nvSpPr>
          <p:spPr>
            <a:xfrm>
              <a:off x="4788024" y="1412776"/>
              <a:ext cx="1224136" cy="792089"/>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spcAft>
                  <a:spcPts val="0"/>
                </a:spcAft>
              </a:pPr>
              <a:r>
                <a:rPr lang="id-ID" sz="1400" kern="1200">
                  <a:solidFill>
                    <a:srgbClr val="FFFFFF"/>
                  </a:solidFill>
                  <a:effectLst/>
                  <a:ea typeface="Times New Roman" panose="02020603050405020304" pitchFamily="18" charset="0"/>
                  <a:cs typeface="Times New Roman" panose="02020603050405020304" pitchFamily="18" charset="0"/>
                </a:rPr>
                <a:t>Find Missing Person</a:t>
              </a:r>
              <a:endParaRPr lang="id-ID" sz="1200">
                <a:effectLst/>
                <a:latin typeface="Times New Roman" panose="02020603050405020304" pitchFamily="18" charset="0"/>
                <a:ea typeface="Times New Roman" panose="02020603050405020304" pitchFamily="18" charset="0"/>
              </a:endParaRPr>
            </a:p>
          </p:txBody>
        </p:sp>
        <p:sp>
          <p:nvSpPr>
            <p:cNvPr id="10" name="Rounded Rectangle 9"/>
            <p:cNvSpPr/>
            <p:nvPr/>
          </p:nvSpPr>
          <p:spPr>
            <a:xfrm>
              <a:off x="4716016" y="2780928"/>
              <a:ext cx="1368152" cy="936104"/>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spcAft>
                  <a:spcPts val="0"/>
                </a:spcAft>
              </a:pPr>
              <a:r>
                <a:rPr lang="id-ID" sz="1400" kern="1200">
                  <a:solidFill>
                    <a:srgbClr val="FFFFFF"/>
                  </a:solidFill>
                  <a:effectLst/>
                  <a:ea typeface="Times New Roman" panose="02020603050405020304" pitchFamily="18" charset="0"/>
                  <a:cs typeface="Times New Roman" panose="02020603050405020304" pitchFamily="18" charset="0"/>
                </a:rPr>
                <a:t>Detect phone by last login </a:t>
              </a:r>
              <a:endParaRPr lang="id-ID" sz="1200">
                <a:effectLst/>
                <a:latin typeface="Times New Roman" panose="02020603050405020304" pitchFamily="18" charset="0"/>
                <a:ea typeface="Times New Roman" panose="02020603050405020304" pitchFamily="18" charset="0"/>
              </a:endParaRPr>
            </a:p>
          </p:txBody>
        </p:sp>
        <p:cxnSp>
          <p:nvCxnSpPr>
            <p:cNvPr id="11" name="Straight Arrow Connector 10"/>
            <p:cNvCxnSpPr>
              <a:stCxn id="5" idx="6"/>
              <a:endCxn id="6" idx="1"/>
            </p:cNvCxnSpPr>
            <p:nvPr/>
          </p:nvCxnSpPr>
          <p:spPr>
            <a:xfrm flipV="1">
              <a:off x="1822031" y="2492896"/>
              <a:ext cx="805753" cy="159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0333570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3.8 Target Luaran</a:t>
            </a:r>
            <a:endParaRPr lang="id-ID" dirty="0"/>
          </a:p>
        </p:txBody>
      </p:sp>
      <p:sp>
        <p:nvSpPr>
          <p:cNvPr id="3" name="Content Placeholder 2"/>
          <p:cNvSpPr>
            <a:spLocks noGrp="1"/>
          </p:cNvSpPr>
          <p:nvPr>
            <p:ph idx="1"/>
          </p:nvPr>
        </p:nvSpPr>
        <p:spPr/>
        <p:txBody>
          <a:bodyPr/>
          <a:lstStyle/>
          <a:p>
            <a:r>
              <a:rPr lang="id-ID" dirty="0" smtClean="0"/>
              <a:t>Luaran </a:t>
            </a:r>
            <a:r>
              <a:rPr lang="id-ID" dirty="0"/>
              <a:t>yang diharapkan dari pembuatan sistem ini adalah dihasilkannya sebuah alat pendeteksi absen yang dapat dikontrol dari jarak jauh serta akurat. Alat ini diharapkan dapat mempermudah mahasiswa melakukan absen serta dosen yang dapat mengetahui jumlah siswa yang telah hadir. Serta diharapkannya ketertarikan mahasiswa dalam mempelajari bidang jaringan.</a:t>
            </a:r>
            <a:br>
              <a:rPr lang="id-ID" dirty="0"/>
            </a:br>
            <a:endParaRPr lang="id-ID" dirty="0"/>
          </a:p>
          <a:p>
            <a:endParaRPr lang="id-ID" dirty="0"/>
          </a:p>
        </p:txBody>
      </p:sp>
    </p:spTree>
    <p:extLst>
      <p:ext uri="{BB962C8B-B14F-4D97-AF65-F5344CB8AC3E}">
        <p14:creationId xmlns:p14="http://schemas.microsoft.com/office/powerpoint/2010/main" val="38506708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Hasil</a:t>
            </a:r>
            <a:r>
              <a:rPr lang="en-US" dirty="0" smtClean="0"/>
              <a:t> </a:t>
            </a:r>
            <a:r>
              <a:rPr lang="en-US" dirty="0" err="1" smtClean="0"/>
              <a:t>dan</a:t>
            </a:r>
            <a:r>
              <a:rPr lang="en-US" dirty="0" smtClean="0"/>
              <a:t> </a:t>
            </a:r>
            <a:r>
              <a:rPr lang="en-US" dirty="0" err="1" smtClean="0"/>
              <a:t>Pencapaian</a:t>
            </a:r>
            <a:endParaRPr lang="id-ID" dirty="0"/>
          </a:p>
        </p:txBody>
      </p:sp>
      <p:sp>
        <p:nvSpPr>
          <p:cNvPr id="8" name="Content Placeholder 7"/>
          <p:cNvSpPr>
            <a:spLocks noGrp="1"/>
          </p:cNvSpPr>
          <p:nvPr>
            <p:ph idx="1"/>
          </p:nvPr>
        </p:nvSpPr>
        <p:spPr>
          <a:xfrm>
            <a:off x="1089213" y="3775448"/>
            <a:ext cx="3092822" cy="931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85000" lnSpcReduction="20000"/>
          </a:bodyPr>
          <a:lstStyle/>
          <a:p>
            <a:pPr marL="228600" lvl="1">
              <a:spcBef>
                <a:spcPts val="1000"/>
              </a:spcBef>
            </a:pPr>
            <a:r>
              <a:rPr lang="id-ID" dirty="0"/>
              <a:t>Development Framework</a:t>
            </a:r>
            <a:endParaRPr lang="en-US" sz="2400" b="1" dirty="0">
              <a:solidFill>
                <a:prstClr val="black"/>
              </a:solidFill>
            </a:endParaRPr>
          </a:p>
        </p:txBody>
      </p:sp>
      <p:sp>
        <p:nvSpPr>
          <p:cNvPr id="4" name="Rounded Rectangle 3"/>
          <p:cNvSpPr/>
          <p:nvPr/>
        </p:nvSpPr>
        <p:spPr>
          <a:xfrm>
            <a:off x="3966882" y="2215355"/>
            <a:ext cx="4814047"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28600" lvl="1">
              <a:spcBef>
                <a:spcPts val="1000"/>
              </a:spcBef>
            </a:pPr>
            <a:r>
              <a:rPr lang="en-US" dirty="0" err="1" smtClean="0"/>
              <a:t>Tujuan</a:t>
            </a:r>
            <a:r>
              <a:rPr lang="en-US" dirty="0" smtClean="0"/>
              <a:t> </a:t>
            </a:r>
            <a:r>
              <a:rPr lang="en-US" dirty="0" err="1" smtClean="0"/>
              <a:t>dari</a:t>
            </a:r>
            <a:r>
              <a:rPr lang="en-US" dirty="0" smtClean="0"/>
              <a:t> </a:t>
            </a:r>
            <a:r>
              <a:rPr lang="en-US" dirty="0" err="1" smtClean="0"/>
              <a:t>iterasi</a:t>
            </a:r>
            <a:r>
              <a:rPr lang="en-US" dirty="0" smtClean="0"/>
              <a:t> </a:t>
            </a:r>
            <a:r>
              <a:rPr lang="en-US" dirty="0" err="1" smtClean="0"/>
              <a:t>pertama</a:t>
            </a:r>
            <a:r>
              <a:rPr lang="en-US" dirty="0" smtClean="0"/>
              <a:t> </a:t>
            </a:r>
            <a:r>
              <a:rPr lang="en-US" dirty="0" err="1" smtClean="0"/>
              <a:t>adalah</a:t>
            </a:r>
            <a:r>
              <a:rPr lang="en-US" dirty="0" smtClean="0"/>
              <a:t> </a:t>
            </a:r>
            <a:r>
              <a:rPr lang="en-US" dirty="0" err="1" smtClean="0"/>
              <a:t>untuk</a:t>
            </a:r>
            <a:r>
              <a:rPr lang="en-US" dirty="0" smtClean="0"/>
              <a:t> </a:t>
            </a:r>
            <a:r>
              <a:rPr lang="en-US" dirty="0" err="1" smtClean="0"/>
              <a:t>mengimplementasikan</a:t>
            </a:r>
            <a:r>
              <a:rPr lang="en-US" dirty="0" smtClean="0"/>
              <a:t> prototype </a:t>
            </a:r>
            <a:r>
              <a:rPr lang="en-US" dirty="0" err="1" smtClean="0"/>
              <a:t>awal</a:t>
            </a:r>
            <a:r>
              <a:rPr lang="en-US" dirty="0" smtClean="0"/>
              <a:t> </a:t>
            </a:r>
            <a:r>
              <a:rPr lang="en-US" dirty="0" err="1" smtClean="0"/>
              <a:t>dari</a:t>
            </a:r>
            <a:r>
              <a:rPr lang="en-US" dirty="0" smtClean="0"/>
              <a:t> software yang </a:t>
            </a:r>
            <a:r>
              <a:rPr lang="en-US" dirty="0" err="1" smtClean="0"/>
              <a:t>dibangun</a:t>
            </a:r>
            <a:r>
              <a:rPr lang="en-US" dirty="0" smtClean="0"/>
              <a:t>. </a:t>
            </a:r>
            <a:endParaRPr lang="id-ID" dirty="0"/>
          </a:p>
        </p:txBody>
      </p:sp>
      <p:sp>
        <p:nvSpPr>
          <p:cNvPr id="5" name="Oval 4"/>
          <p:cNvSpPr/>
          <p:nvPr/>
        </p:nvSpPr>
        <p:spPr>
          <a:xfrm>
            <a:off x="1089212" y="1825624"/>
            <a:ext cx="2124636" cy="1693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28600" lvl="1" indent="-228600">
              <a:lnSpc>
                <a:spcPct val="90000"/>
              </a:lnSpc>
              <a:spcBef>
                <a:spcPts val="1000"/>
              </a:spcBef>
              <a:buFont typeface="Arial" panose="020B0604020202020204" pitchFamily="34" charset="0"/>
              <a:buChar char="•"/>
            </a:pPr>
            <a:r>
              <a:rPr lang="en-US" sz="2400" b="1" dirty="0" err="1">
                <a:solidFill>
                  <a:prstClr val="black"/>
                </a:solidFill>
              </a:rPr>
              <a:t>Iterasi</a:t>
            </a:r>
            <a:r>
              <a:rPr lang="en-US" sz="2400" b="1" dirty="0">
                <a:solidFill>
                  <a:prstClr val="black"/>
                </a:solidFill>
              </a:rPr>
              <a:t> </a:t>
            </a:r>
            <a:r>
              <a:rPr lang="en-US" sz="2400" b="1" dirty="0" err="1">
                <a:solidFill>
                  <a:prstClr val="black"/>
                </a:solidFill>
              </a:rPr>
              <a:t>Pertama</a:t>
            </a:r>
            <a:endParaRPr lang="en-US" sz="2400" b="1" dirty="0">
              <a:solidFill>
                <a:prstClr val="black"/>
              </a:solidFill>
            </a:endParaRPr>
          </a:p>
        </p:txBody>
      </p:sp>
      <p:sp>
        <p:nvSpPr>
          <p:cNvPr id="9" name="Rounded Rectangle 8"/>
          <p:cNvSpPr/>
          <p:nvPr/>
        </p:nvSpPr>
        <p:spPr>
          <a:xfrm>
            <a:off x="4840941" y="3637799"/>
            <a:ext cx="6024282" cy="103859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a:t>Platform yang dikembangkan merupakan aplikasi web yang terhubung ke dalam database. Sebagai aplikasi web platform runtime mempergunakan PHP 5, dengan database MySQL. </a:t>
            </a:r>
          </a:p>
        </p:txBody>
      </p:sp>
      <p:sp>
        <p:nvSpPr>
          <p:cNvPr id="10" name="Content Placeholder 7"/>
          <p:cNvSpPr txBox="1">
            <a:spLocks/>
          </p:cNvSpPr>
          <p:nvPr/>
        </p:nvSpPr>
        <p:spPr>
          <a:xfrm>
            <a:off x="1089212" y="4962433"/>
            <a:ext cx="3092822" cy="931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228600" lvl="1">
              <a:spcBef>
                <a:spcPts val="1000"/>
              </a:spcBef>
            </a:pPr>
            <a:r>
              <a:rPr lang="en-US" dirty="0" err="1" smtClean="0"/>
              <a:t>Desain</a:t>
            </a:r>
            <a:r>
              <a:rPr lang="en-US" dirty="0" smtClean="0"/>
              <a:t> Database</a:t>
            </a:r>
            <a:endParaRPr lang="en-US" b="1" dirty="0">
              <a:solidFill>
                <a:prstClr val="black"/>
              </a:solidFill>
            </a:endParaRPr>
          </a:p>
        </p:txBody>
      </p:sp>
      <p:sp>
        <p:nvSpPr>
          <p:cNvPr id="11" name="Content Placeholder 7"/>
          <p:cNvSpPr txBox="1">
            <a:spLocks/>
          </p:cNvSpPr>
          <p:nvPr/>
        </p:nvSpPr>
        <p:spPr>
          <a:xfrm>
            <a:off x="4549589" y="4962433"/>
            <a:ext cx="3092822" cy="931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r>
              <a:rPr lang="en-US" sz="2400" dirty="0" err="1"/>
              <a:t>Desain</a:t>
            </a:r>
            <a:r>
              <a:rPr lang="en-US" sz="2400" dirty="0"/>
              <a:t> </a:t>
            </a:r>
            <a:r>
              <a:rPr lang="en-US" sz="2400" dirty="0" err="1"/>
              <a:t>Tampilan</a:t>
            </a:r>
            <a:endParaRPr lang="id-ID" sz="2400" dirty="0"/>
          </a:p>
        </p:txBody>
      </p:sp>
    </p:spTree>
    <p:extLst>
      <p:ext uri="{BB962C8B-B14F-4D97-AF65-F5344CB8AC3E}">
        <p14:creationId xmlns:p14="http://schemas.microsoft.com/office/powerpoint/2010/main" val="26288163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2641602" y="2548128"/>
            <a:ext cx="2151598" cy="2108566"/>
          </a:xfrm>
          <a:prstGeom prst="ellipse">
            <a:avLst/>
          </a:prstGeom>
          <a:noFill/>
          <a:ln>
            <a:solidFill>
              <a:srgbClr val="7EF9FD"/>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smtClean="0">
                <a:ln w="0"/>
                <a:solidFill>
                  <a:schemeClr val="tx1"/>
                </a:solidFill>
                <a:effectLst>
                  <a:outerShdw blurRad="38100" dist="19050" dir="2700000" algn="tl" rotWithShape="0">
                    <a:schemeClr val="dk1">
                      <a:alpha val="40000"/>
                    </a:schemeClr>
                  </a:outerShdw>
                </a:effectLst>
              </a:rPr>
              <a:t>Handphone</a:t>
            </a:r>
            <a:endParaRPr lang="id-ID" dirty="0">
              <a:ln w="0"/>
              <a:solidFill>
                <a:schemeClr val="tx1"/>
              </a:solidFill>
              <a:effectLst>
                <a:outerShdw blurRad="38100" dist="19050" dir="2700000" algn="tl" rotWithShape="0">
                  <a:schemeClr val="dk1">
                    <a:alpha val="40000"/>
                  </a:schemeClr>
                </a:outerShdw>
              </a:effectLst>
            </a:endParaRPr>
          </a:p>
        </p:txBody>
      </p:sp>
      <p:sp>
        <p:nvSpPr>
          <p:cNvPr id="6" name="Oval 5"/>
          <p:cNvSpPr/>
          <p:nvPr/>
        </p:nvSpPr>
        <p:spPr>
          <a:xfrm>
            <a:off x="5021652" y="2548128"/>
            <a:ext cx="2151598" cy="2108566"/>
          </a:xfrm>
          <a:prstGeom prst="ellipse">
            <a:avLst/>
          </a:prstGeom>
          <a:noFill/>
          <a:ln>
            <a:solidFill>
              <a:srgbClr val="7EF9FD"/>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smtClean="0">
                <a:ln w="0"/>
                <a:solidFill>
                  <a:schemeClr val="tx1"/>
                </a:solidFill>
                <a:effectLst>
                  <a:outerShdw blurRad="38100" dist="19050" dir="2700000" algn="tl" rotWithShape="0">
                    <a:schemeClr val="dk1">
                      <a:alpha val="40000"/>
                    </a:schemeClr>
                  </a:outerShdw>
                </a:effectLst>
              </a:rPr>
              <a:t>WiFi</a:t>
            </a:r>
            <a:endParaRPr lang="id-ID" dirty="0">
              <a:ln w="0"/>
              <a:solidFill>
                <a:schemeClr val="tx1"/>
              </a:solidFill>
              <a:effectLst>
                <a:outerShdw blurRad="38100" dist="19050" dir="2700000" algn="tl" rotWithShape="0">
                  <a:schemeClr val="dk1">
                    <a:alpha val="40000"/>
                  </a:schemeClr>
                </a:outerShdw>
              </a:effectLst>
            </a:endParaRPr>
          </a:p>
        </p:txBody>
      </p:sp>
      <p:sp>
        <p:nvSpPr>
          <p:cNvPr id="7" name="Oval 6"/>
          <p:cNvSpPr/>
          <p:nvPr/>
        </p:nvSpPr>
        <p:spPr>
          <a:xfrm>
            <a:off x="7394958" y="2548128"/>
            <a:ext cx="2151598" cy="2108566"/>
          </a:xfrm>
          <a:prstGeom prst="ellipse">
            <a:avLst/>
          </a:prstGeom>
          <a:noFill/>
          <a:ln>
            <a:solidFill>
              <a:srgbClr val="7EF9FD"/>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smtClean="0">
                <a:ln w="0"/>
                <a:solidFill>
                  <a:schemeClr val="tx1"/>
                </a:solidFill>
                <a:effectLst>
                  <a:outerShdw blurRad="38100" dist="19050" dir="2700000" algn="tl" rotWithShape="0">
                    <a:schemeClr val="dk1">
                      <a:alpha val="40000"/>
                    </a:schemeClr>
                  </a:outerShdw>
                </a:effectLst>
              </a:rPr>
              <a:t>Presensi</a:t>
            </a:r>
            <a:endParaRPr lang="id-ID" dirty="0">
              <a:ln w="0"/>
              <a:solidFill>
                <a:schemeClr val="tx1"/>
              </a:solidFill>
              <a:effectLst>
                <a:outerShdw blurRad="38100" dist="19050" dir="2700000" algn="tl" rotWithShape="0">
                  <a:schemeClr val="dk1">
                    <a:alpha val="40000"/>
                  </a:schemeClr>
                </a:outerShdw>
              </a:effectLst>
            </a:endParaRPr>
          </a:p>
        </p:txBody>
      </p:sp>
      <p:sp>
        <p:nvSpPr>
          <p:cNvPr id="8" name="Title 7"/>
          <p:cNvSpPr>
            <a:spLocks noGrp="1"/>
          </p:cNvSpPr>
          <p:nvPr>
            <p:ph type="title"/>
          </p:nvPr>
        </p:nvSpPr>
        <p:spPr>
          <a:xfrm>
            <a:off x="-304800" y="618518"/>
            <a:ext cx="13251543" cy="1478570"/>
          </a:xfrm>
          <a:ln w="28575">
            <a:solidFill>
              <a:srgbClr val="7EF9FD"/>
            </a:solidFill>
          </a:ln>
        </p:spPr>
        <p:txBody>
          <a:bodyPr/>
          <a:lstStyle/>
          <a:p>
            <a:r>
              <a:rPr lang="en-US" dirty="0" smtClean="0"/>
              <a:t>            </a:t>
            </a:r>
            <a:r>
              <a:rPr lang="en-US" dirty="0" err="1" smtClean="0"/>
              <a:t>Latar</a:t>
            </a:r>
            <a:r>
              <a:rPr lang="en-US" dirty="0" smtClean="0"/>
              <a:t> </a:t>
            </a:r>
            <a:r>
              <a:rPr lang="en-US" dirty="0" err="1" smtClean="0"/>
              <a:t>Belakang</a:t>
            </a:r>
            <a:endParaRPr lang="en-US" dirty="0"/>
          </a:p>
        </p:txBody>
      </p:sp>
      <p:sp>
        <p:nvSpPr>
          <p:cNvPr id="9" name="Title 7"/>
          <p:cNvSpPr txBox="1">
            <a:spLocks/>
          </p:cNvSpPr>
          <p:nvPr/>
        </p:nvSpPr>
        <p:spPr>
          <a:xfrm>
            <a:off x="-152400" y="770918"/>
            <a:ext cx="13251543" cy="1478570"/>
          </a:xfrm>
          <a:prstGeom prst="rect">
            <a:avLst/>
          </a:prstGeom>
          <a:ln w="28575">
            <a:solidFill>
              <a:srgbClr val="7EF9FD"/>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dirty="0" smtClean="0"/>
              <a:t>            </a:t>
            </a:r>
            <a:endParaRPr lang="en-US" dirty="0"/>
          </a:p>
        </p:txBody>
      </p:sp>
    </p:spTree>
    <p:extLst>
      <p:ext uri="{BB962C8B-B14F-4D97-AF65-F5344CB8AC3E}">
        <p14:creationId xmlns:p14="http://schemas.microsoft.com/office/powerpoint/2010/main" val="340194106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Hasil</a:t>
            </a:r>
            <a:r>
              <a:rPr lang="en-US" dirty="0" smtClean="0"/>
              <a:t> </a:t>
            </a:r>
            <a:r>
              <a:rPr lang="en-US" dirty="0" err="1" smtClean="0"/>
              <a:t>dan</a:t>
            </a:r>
            <a:r>
              <a:rPr lang="en-US" dirty="0" smtClean="0"/>
              <a:t> </a:t>
            </a:r>
            <a:r>
              <a:rPr lang="en-US" dirty="0" err="1" smtClean="0"/>
              <a:t>Pencapaian</a:t>
            </a:r>
            <a:endParaRPr lang="id-ID" dirty="0"/>
          </a:p>
        </p:txBody>
      </p:sp>
      <p:sp>
        <p:nvSpPr>
          <p:cNvPr id="8" name="Content Placeholder 7"/>
          <p:cNvSpPr>
            <a:spLocks noGrp="1"/>
          </p:cNvSpPr>
          <p:nvPr>
            <p:ph idx="1"/>
          </p:nvPr>
        </p:nvSpPr>
        <p:spPr>
          <a:xfrm>
            <a:off x="1089213" y="3775448"/>
            <a:ext cx="3092822" cy="931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85000" lnSpcReduction="20000"/>
          </a:bodyPr>
          <a:lstStyle/>
          <a:p>
            <a:pPr marL="228600" lvl="1">
              <a:spcBef>
                <a:spcPts val="1000"/>
              </a:spcBef>
            </a:pPr>
            <a:r>
              <a:rPr lang="en-US" dirty="0" smtClean="0"/>
              <a:t>Requirement Analysis</a:t>
            </a:r>
            <a:endParaRPr lang="en-US" sz="2400" b="1" dirty="0">
              <a:solidFill>
                <a:prstClr val="black"/>
              </a:solidFill>
            </a:endParaRPr>
          </a:p>
        </p:txBody>
      </p:sp>
      <p:sp>
        <p:nvSpPr>
          <p:cNvPr id="4" name="Rounded Rectangle 3"/>
          <p:cNvSpPr/>
          <p:nvPr/>
        </p:nvSpPr>
        <p:spPr>
          <a:xfrm>
            <a:off x="3886200" y="2215354"/>
            <a:ext cx="4894729" cy="11664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28600" lvl="1">
              <a:spcBef>
                <a:spcPts val="1000"/>
              </a:spcBef>
            </a:pPr>
            <a:r>
              <a:rPr lang="en-US" dirty="0" err="1"/>
              <a:t>Setelah</a:t>
            </a:r>
            <a:r>
              <a:rPr lang="en-US" dirty="0"/>
              <a:t> prototype </a:t>
            </a:r>
            <a:r>
              <a:rPr lang="en-US" dirty="0" err="1"/>
              <a:t>dirancang</a:t>
            </a:r>
            <a:r>
              <a:rPr lang="en-US" dirty="0"/>
              <a:t>, </a:t>
            </a:r>
            <a:r>
              <a:rPr lang="en-US" dirty="0" err="1"/>
              <a:t>selanjutnya</a:t>
            </a:r>
            <a:r>
              <a:rPr lang="en-US" dirty="0"/>
              <a:t> </a:t>
            </a:r>
            <a:r>
              <a:rPr lang="en-US" dirty="0" err="1"/>
              <a:t>dilakukan</a:t>
            </a:r>
            <a:r>
              <a:rPr lang="en-US" dirty="0"/>
              <a:t> full scale software development </a:t>
            </a:r>
            <a:r>
              <a:rPr lang="en-US" dirty="0" err="1"/>
              <a:t>berbasis</a:t>
            </a:r>
            <a:r>
              <a:rPr lang="en-US" dirty="0"/>
              <a:t> SDLC </a:t>
            </a:r>
            <a:r>
              <a:rPr lang="en-US" dirty="0" err="1"/>
              <a:t>dengan</a:t>
            </a:r>
            <a:r>
              <a:rPr lang="en-US" dirty="0"/>
              <a:t> </a:t>
            </a:r>
            <a:r>
              <a:rPr lang="en-US" dirty="0" err="1"/>
              <a:t>memberikan</a:t>
            </a:r>
            <a:r>
              <a:rPr lang="en-US" dirty="0"/>
              <a:t> </a:t>
            </a:r>
            <a:r>
              <a:rPr lang="en-US" dirty="0" err="1"/>
              <a:t>penekanan</a:t>
            </a:r>
            <a:r>
              <a:rPr lang="en-US" dirty="0"/>
              <a:t> </a:t>
            </a:r>
            <a:r>
              <a:rPr lang="en-US" dirty="0" err="1"/>
              <a:t>pada</a:t>
            </a:r>
            <a:r>
              <a:rPr lang="en-US" dirty="0"/>
              <a:t> requirement analysis </a:t>
            </a:r>
            <a:r>
              <a:rPr lang="en-US" dirty="0" err="1"/>
              <a:t>dan</a:t>
            </a:r>
            <a:r>
              <a:rPr lang="en-US" dirty="0"/>
              <a:t> </a:t>
            </a:r>
            <a:r>
              <a:rPr lang="en-US" dirty="0" err="1"/>
              <a:t>sistem</a:t>
            </a:r>
            <a:r>
              <a:rPr lang="en-US" dirty="0"/>
              <a:t> design.</a:t>
            </a:r>
            <a:endParaRPr lang="id-ID" dirty="0"/>
          </a:p>
        </p:txBody>
      </p:sp>
      <p:sp>
        <p:nvSpPr>
          <p:cNvPr id="5" name="Oval 4"/>
          <p:cNvSpPr/>
          <p:nvPr/>
        </p:nvSpPr>
        <p:spPr>
          <a:xfrm>
            <a:off x="1089212" y="1825624"/>
            <a:ext cx="2124636" cy="1693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28600" lvl="1" indent="-228600">
              <a:lnSpc>
                <a:spcPct val="90000"/>
              </a:lnSpc>
              <a:spcBef>
                <a:spcPts val="1000"/>
              </a:spcBef>
              <a:buFont typeface="Arial" panose="020B0604020202020204" pitchFamily="34" charset="0"/>
              <a:buChar char="•"/>
            </a:pPr>
            <a:r>
              <a:rPr lang="en-US" sz="2400" b="1" dirty="0" err="1" smtClean="0">
                <a:solidFill>
                  <a:prstClr val="black"/>
                </a:solidFill>
              </a:rPr>
              <a:t>Iterasi</a:t>
            </a:r>
            <a:r>
              <a:rPr lang="en-US" sz="2400" b="1" dirty="0" smtClean="0">
                <a:solidFill>
                  <a:prstClr val="black"/>
                </a:solidFill>
              </a:rPr>
              <a:t> </a:t>
            </a:r>
            <a:r>
              <a:rPr lang="en-US" sz="2400" b="1" dirty="0" err="1" smtClean="0">
                <a:solidFill>
                  <a:prstClr val="black"/>
                </a:solidFill>
              </a:rPr>
              <a:t>Kedua</a:t>
            </a:r>
            <a:endParaRPr lang="en-US" sz="2400" b="1" dirty="0">
              <a:solidFill>
                <a:prstClr val="black"/>
              </a:solidFill>
            </a:endParaRPr>
          </a:p>
        </p:txBody>
      </p:sp>
    </p:spTree>
    <p:extLst>
      <p:ext uri="{BB962C8B-B14F-4D97-AF65-F5344CB8AC3E}">
        <p14:creationId xmlns:p14="http://schemas.microsoft.com/office/powerpoint/2010/main" val="25287838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a:blip r:embed="rId2">
            <a:extLst>
              <a:ext uri="{28A0092B-C50C-407E-A947-70E740481C1C}">
                <a14:useLocalDpi xmlns:a14="http://schemas.microsoft.com/office/drawing/2010/main" val="0"/>
              </a:ext>
            </a:extLst>
          </a:blip>
          <a:stretch>
            <a:fillRect/>
          </a:stretch>
        </p:blipFill>
        <p:spPr>
          <a:xfrm>
            <a:off x="2460812" y="0"/>
            <a:ext cx="6290123" cy="5719445"/>
          </a:xfrm>
          <a:prstGeom prst="rect">
            <a:avLst/>
          </a:prstGeom>
        </p:spPr>
      </p:pic>
    </p:spTree>
    <p:extLst>
      <p:ext uri="{BB962C8B-B14F-4D97-AF65-F5344CB8AC3E}">
        <p14:creationId xmlns:p14="http://schemas.microsoft.com/office/powerpoint/2010/main" val="12471262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Identifikasi Masalah</a:t>
            </a:r>
            <a:endParaRPr lang="id-ID" dirty="0"/>
          </a:p>
        </p:txBody>
      </p:sp>
      <p:sp>
        <p:nvSpPr>
          <p:cNvPr id="3" name="Content Placeholder 2"/>
          <p:cNvSpPr>
            <a:spLocks noGrp="1"/>
          </p:cNvSpPr>
          <p:nvPr>
            <p:ph idx="1"/>
          </p:nvPr>
        </p:nvSpPr>
        <p:spPr/>
        <p:txBody>
          <a:bodyPr>
            <a:normAutofit fontScale="85000" lnSpcReduction="10000"/>
          </a:bodyPr>
          <a:lstStyle/>
          <a:p>
            <a:pPr lvl="0"/>
            <a:r>
              <a:rPr lang="en-US" dirty="0" err="1"/>
              <a:t>Presensi</a:t>
            </a:r>
            <a:r>
              <a:rPr lang="en-US" dirty="0"/>
              <a:t> </a:t>
            </a:r>
            <a:r>
              <a:rPr lang="en-US" dirty="0" err="1"/>
              <a:t>secara</a:t>
            </a:r>
            <a:r>
              <a:rPr lang="en-US" dirty="0"/>
              <a:t> manual yang </a:t>
            </a:r>
            <a:r>
              <a:rPr lang="en-US" dirty="0" err="1"/>
              <a:t>biasanya</a:t>
            </a:r>
            <a:r>
              <a:rPr lang="en-US" dirty="0"/>
              <a:t> </a:t>
            </a:r>
            <a:r>
              <a:rPr lang="en-US" dirty="0" err="1"/>
              <a:t>dilakukan</a:t>
            </a:r>
            <a:r>
              <a:rPr lang="en-US" dirty="0"/>
              <a:t> </a:t>
            </a:r>
            <a:r>
              <a:rPr lang="en-US" dirty="0" err="1"/>
              <a:t>dengan</a:t>
            </a:r>
            <a:r>
              <a:rPr lang="en-US" dirty="0"/>
              <a:t> </a:t>
            </a:r>
            <a:r>
              <a:rPr lang="en-US" dirty="0" err="1"/>
              <a:t>hanya</a:t>
            </a:r>
            <a:r>
              <a:rPr lang="en-US" dirty="0"/>
              <a:t> </a:t>
            </a:r>
            <a:r>
              <a:rPr lang="en-US" dirty="0" err="1"/>
              <a:t>menulis</a:t>
            </a:r>
            <a:r>
              <a:rPr lang="en-US" dirty="0"/>
              <a:t> </a:t>
            </a:r>
            <a:r>
              <a:rPr lang="en-US" dirty="0" err="1"/>
              <a:t>nama</a:t>
            </a:r>
            <a:r>
              <a:rPr lang="en-US" dirty="0"/>
              <a:t> </a:t>
            </a:r>
            <a:r>
              <a:rPr lang="en-US" dirty="0" err="1"/>
              <a:t>atau</a:t>
            </a:r>
            <a:r>
              <a:rPr lang="en-US" dirty="0"/>
              <a:t> </a:t>
            </a:r>
            <a:r>
              <a:rPr lang="en-US" dirty="0" err="1"/>
              <a:t>membuat</a:t>
            </a:r>
            <a:r>
              <a:rPr lang="en-US" dirty="0"/>
              <a:t> </a:t>
            </a:r>
            <a:r>
              <a:rPr lang="en-US" dirty="0" err="1"/>
              <a:t>paraf</a:t>
            </a:r>
            <a:r>
              <a:rPr lang="en-US" dirty="0"/>
              <a:t> </a:t>
            </a:r>
            <a:r>
              <a:rPr lang="en-US" dirty="0" err="1"/>
              <a:t>untuk</a:t>
            </a:r>
            <a:r>
              <a:rPr lang="en-US" dirty="0"/>
              <a:t> </a:t>
            </a:r>
            <a:r>
              <a:rPr lang="en-US" dirty="0" err="1"/>
              <a:t>menyatakan</a:t>
            </a:r>
            <a:r>
              <a:rPr lang="en-US" dirty="0"/>
              <a:t> </a:t>
            </a:r>
            <a:r>
              <a:rPr lang="en-US" dirty="0" err="1"/>
              <a:t>kehadiran</a:t>
            </a:r>
            <a:r>
              <a:rPr lang="en-US" dirty="0"/>
              <a:t>, </a:t>
            </a:r>
            <a:r>
              <a:rPr lang="en-US" dirty="0" err="1"/>
              <a:t>sedangkan</a:t>
            </a:r>
            <a:r>
              <a:rPr lang="en-US" dirty="0"/>
              <a:t> </a:t>
            </a:r>
            <a:r>
              <a:rPr lang="en-US" dirty="0" err="1"/>
              <a:t>nama</a:t>
            </a:r>
            <a:r>
              <a:rPr lang="en-US" dirty="0"/>
              <a:t> </a:t>
            </a:r>
            <a:r>
              <a:rPr lang="en-US" dirty="0" err="1"/>
              <a:t>dan</a:t>
            </a:r>
            <a:r>
              <a:rPr lang="en-US" dirty="0"/>
              <a:t> </a:t>
            </a:r>
            <a:r>
              <a:rPr lang="en-US" dirty="0" err="1"/>
              <a:t>paraf</a:t>
            </a:r>
            <a:r>
              <a:rPr lang="en-US" dirty="0"/>
              <a:t> </a:t>
            </a:r>
            <a:r>
              <a:rPr lang="en-US" dirty="0" err="1"/>
              <a:t>dapat</a:t>
            </a:r>
            <a:r>
              <a:rPr lang="en-US" dirty="0"/>
              <a:t> </a:t>
            </a:r>
            <a:r>
              <a:rPr lang="en-US" dirty="0" err="1"/>
              <a:t>ditiru</a:t>
            </a:r>
            <a:r>
              <a:rPr lang="en-US" dirty="0"/>
              <a:t> </a:t>
            </a:r>
            <a:r>
              <a:rPr lang="en-US" dirty="0" err="1"/>
              <a:t>oleh</a:t>
            </a:r>
            <a:r>
              <a:rPr lang="en-US" dirty="0"/>
              <a:t> orang lain.</a:t>
            </a:r>
            <a:endParaRPr lang="id-ID" dirty="0"/>
          </a:p>
          <a:p>
            <a:pPr lvl="0"/>
            <a:r>
              <a:rPr lang="en-US" dirty="0" err="1"/>
              <a:t>Presensi</a:t>
            </a:r>
            <a:r>
              <a:rPr lang="en-US" dirty="0"/>
              <a:t> </a:t>
            </a:r>
            <a:r>
              <a:rPr lang="en-US" dirty="0" err="1"/>
              <a:t>dengan</a:t>
            </a:r>
            <a:r>
              <a:rPr lang="en-US" dirty="0"/>
              <a:t> </a:t>
            </a:r>
            <a:r>
              <a:rPr lang="en-US" dirty="0" err="1"/>
              <a:t>menggunakan</a:t>
            </a:r>
            <a:r>
              <a:rPr lang="en-US" dirty="0"/>
              <a:t> </a:t>
            </a:r>
            <a:r>
              <a:rPr lang="en-US" i="1" dirty="0"/>
              <a:t>id card</a:t>
            </a:r>
            <a:r>
              <a:rPr lang="en-US" dirty="0"/>
              <a:t> </a:t>
            </a:r>
            <a:r>
              <a:rPr lang="en-US" dirty="0" err="1"/>
              <a:t>dapat</a:t>
            </a:r>
            <a:r>
              <a:rPr lang="en-US" dirty="0"/>
              <a:t> </a:t>
            </a:r>
            <a:r>
              <a:rPr lang="en-US" dirty="0" err="1"/>
              <a:t>memberi</a:t>
            </a:r>
            <a:r>
              <a:rPr lang="en-US" dirty="0"/>
              <a:t> </a:t>
            </a:r>
            <a:r>
              <a:rPr lang="en-US" dirty="0" err="1"/>
              <a:t>peluang</a:t>
            </a:r>
            <a:r>
              <a:rPr lang="en-US" dirty="0"/>
              <a:t> </a:t>
            </a:r>
            <a:r>
              <a:rPr lang="en-US" dirty="0" err="1"/>
              <a:t>untuk</a:t>
            </a:r>
            <a:r>
              <a:rPr lang="en-US" dirty="0"/>
              <a:t> </a:t>
            </a:r>
            <a:r>
              <a:rPr lang="en-US" dirty="0" err="1"/>
              <a:t>melakukan</a:t>
            </a:r>
            <a:r>
              <a:rPr lang="en-US" dirty="0"/>
              <a:t> </a:t>
            </a:r>
            <a:r>
              <a:rPr lang="en-US" dirty="0" err="1"/>
              <a:t>kecurangan</a:t>
            </a:r>
            <a:r>
              <a:rPr lang="en-US" dirty="0"/>
              <a:t> </a:t>
            </a:r>
            <a:r>
              <a:rPr lang="en-US" dirty="0" err="1"/>
              <a:t>dikarenakan</a:t>
            </a:r>
            <a:r>
              <a:rPr lang="en-US" dirty="0"/>
              <a:t> </a:t>
            </a:r>
            <a:r>
              <a:rPr lang="en-US" i="1" dirty="0"/>
              <a:t>id card</a:t>
            </a:r>
            <a:r>
              <a:rPr lang="en-US" dirty="0"/>
              <a:t> </a:t>
            </a:r>
            <a:r>
              <a:rPr lang="en-US" dirty="0" err="1"/>
              <a:t>dapat</a:t>
            </a:r>
            <a:r>
              <a:rPr lang="en-US" dirty="0"/>
              <a:t> </a:t>
            </a:r>
            <a:r>
              <a:rPr lang="en-US" dirty="0" err="1"/>
              <a:t>dipindah</a:t>
            </a:r>
            <a:r>
              <a:rPr lang="en-US" dirty="0"/>
              <a:t> </a:t>
            </a:r>
            <a:r>
              <a:rPr lang="en-US" dirty="0" err="1"/>
              <a:t>tangankan</a:t>
            </a:r>
            <a:r>
              <a:rPr lang="en-US" dirty="0"/>
              <a:t> </a:t>
            </a:r>
            <a:r>
              <a:rPr lang="en-US" dirty="0" err="1"/>
              <a:t>dengan</a:t>
            </a:r>
            <a:r>
              <a:rPr lang="en-US" dirty="0"/>
              <a:t> </a:t>
            </a:r>
            <a:r>
              <a:rPr lang="en-US" dirty="0" err="1"/>
              <a:t>mudah</a:t>
            </a:r>
            <a:r>
              <a:rPr lang="en-US" dirty="0"/>
              <a:t>.</a:t>
            </a:r>
            <a:endParaRPr lang="id-ID" dirty="0"/>
          </a:p>
          <a:p>
            <a:pPr lvl="0"/>
            <a:r>
              <a:rPr lang="en-US" dirty="0" err="1"/>
              <a:t>Presensi</a:t>
            </a:r>
            <a:r>
              <a:rPr lang="en-US" dirty="0"/>
              <a:t> </a:t>
            </a:r>
            <a:r>
              <a:rPr lang="en-US" dirty="0" err="1"/>
              <a:t>dengan</a:t>
            </a:r>
            <a:r>
              <a:rPr lang="en-US" dirty="0"/>
              <a:t> </a:t>
            </a:r>
            <a:r>
              <a:rPr lang="en-US" dirty="0" err="1"/>
              <a:t>menggunakan</a:t>
            </a:r>
            <a:r>
              <a:rPr lang="en-US" dirty="0"/>
              <a:t> </a:t>
            </a:r>
            <a:r>
              <a:rPr lang="en-US" i="1" dirty="0"/>
              <a:t>finger print</a:t>
            </a:r>
            <a:r>
              <a:rPr lang="en-US" dirty="0"/>
              <a:t>  </a:t>
            </a:r>
            <a:r>
              <a:rPr lang="en-US" dirty="0" err="1"/>
              <a:t>masih</a:t>
            </a:r>
            <a:r>
              <a:rPr lang="en-US" dirty="0"/>
              <a:t> </a:t>
            </a:r>
            <a:r>
              <a:rPr lang="en-US" dirty="0" err="1"/>
              <a:t>mempunyai</a:t>
            </a:r>
            <a:r>
              <a:rPr lang="en-US" dirty="0"/>
              <a:t> </a:t>
            </a:r>
            <a:r>
              <a:rPr lang="en-US" dirty="0" err="1"/>
              <a:t>kekurangan</a:t>
            </a:r>
            <a:r>
              <a:rPr lang="en-US" dirty="0"/>
              <a:t> </a:t>
            </a:r>
            <a:r>
              <a:rPr lang="en-US" dirty="0" err="1"/>
              <a:t>karena</a:t>
            </a:r>
            <a:r>
              <a:rPr lang="en-US" dirty="0"/>
              <a:t> </a:t>
            </a:r>
            <a:r>
              <a:rPr lang="en-US" dirty="0" err="1"/>
              <a:t>harus</a:t>
            </a:r>
            <a:r>
              <a:rPr lang="en-US" dirty="0"/>
              <a:t> </a:t>
            </a:r>
            <a:r>
              <a:rPr lang="en-US" dirty="0" err="1"/>
              <a:t>mengantri</a:t>
            </a:r>
            <a:r>
              <a:rPr lang="en-US" dirty="0"/>
              <a:t> </a:t>
            </a:r>
            <a:r>
              <a:rPr lang="en-US" dirty="0" err="1"/>
              <a:t>pada</a:t>
            </a:r>
            <a:r>
              <a:rPr lang="en-US" dirty="0"/>
              <a:t> </a:t>
            </a:r>
            <a:r>
              <a:rPr lang="en-US" dirty="0" err="1"/>
              <a:t>saat</a:t>
            </a:r>
            <a:r>
              <a:rPr lang="en-US" dirty="0"/>
              <a:t> </a:t>
            </a:r>
            <a:r>
              <a:rPr lang="en-US" dirty="0" err="1"/>
              <a:t>ingin</a:t>
            </a:r>
            <a:r>
              <a:rPr lang="en-US" dirty="0"/>
              <a:t> </a:t>
            </a:r>
            <a:r>
              <a:rPr lang="en-US" dirty="0" err="1"/>
              <a:t>melakukan</a:t>
            </a:r>
            <a:r>
              <a:rPr lang="en-US" dirty="0"/>
              <a:t> </a:t>
            </a:r>
            <a:r>
              <a:rPr lang="en-US" dirty="0" err="1"/>
              <a:t>presensi</a:t>
            </a:r>
            <a:r>
              <a:rPr lang="en-US" dirty="0"/>
              <a:t>.</a:t>
            </a:r>
            <a:endParaRPr lang="id-ID" dirty="0"/>
          </a:p>
          <a:p>
            <a:pPr lvl="0"/>
            <a:r>
              <a:rPr lang="en-US" dirty="0" err="1"/>
              <a:t>Presensi</a:t>
            </a:r>
            <a:r>
              <a:rPr lang="en-US" dirty="0"/>
              <a:t> </a:t>
            </a:r>
            <a:r>
              <a:rPr lang="en-US" dirty="0" err="1"/>
              <a:t>dengan</a:t>
            </a:r>
            <a:r>
              <a:rPr lang="en-US" dirty="0"/>
              <a:t> </a:t>
            </a:r>
            <a:r>
              <a:rPr lang="en-US" dirty="0" err="1"/>
              <a:t>menggunakan</a:t>
            </a:r>
            <a:r>
              <a:rPr lang="en-US" dirty="0"/>
              <a:t> </a:t>
            </a:r>
            <a:r>
              <a:rPr lang="en-US" i="1" dirty="0"/>
              <a:t>finger print </a:t>
            </a:r>
            <a:r>
              <a:rPr lang="en-US" dirty="0" err="1"/>
              <a:t>hanya</a:t>
            </a:r>
            <a:r>
              <a:rPr lang="en-US" dirty="0"/>
              <a:t> </a:t>
            </a:r>
            <a:r>
              <a:rPr lang="en-US" dirty="0" err="1"/>
              <a:t>mencatat</a:t>
            </a:r>
            <a:r>
              <a:rPr lang="en-US" dirty="0"/>
              <a:t> </a:t>
            </a:r>
            <a:r>
              <a:rPr lang="en-US" dirty="0" err="1"/>
              <a:t>waktu</a:t>
            </a:r>
            <a:r>
              <a:rPr lang="en-US" dirty="0"/>
              <a:t> </a:t>
            </a:r>
            <a:r>
              <a:rPr lang="en-US" dirty="0" err="1"/>
              <a:t>kehadiran</a:t>
            </a:r>
            <a:r>
              <a:rPr lang="en-US" dirty="0"/>
              <a:t>.</a:t>
            </a:r>
            <a:endParaRPr lang="id-ID" dirty="0"/>
          </a:p>
          <a:p>
            <a:pPr lvl="0"/>
            <a:r>
              <a:rPr lang="en-US" dirty="0" err="1"/>
              <a:t>Sulitnya</a:t>
            </a:r>
            <a:r>
              <a:rPr lang="en-US" dirty="0"/>
              <a:t> </a:t>
            </a:r>
            <a:r>
              <a:rPr lang="en-US" dirty="0" err="1"/>
              <a:t>menemukan</a:t>
            </a:r>
            <a:r>
              <a:rPr lang="en-US" dirty="0"/>
              <a:t> smartphone yang </a:t>
            </a:r>
            <a:r>
              <a:rPr lang="en-US" dirty="0" err="1"/>
              <a:t>hilang</a:t>
            </a:r>
            <a:r>
              <a:rPr lang="en-US" dirty="0"/>
              <a:t> di </a:t>
            </a:r>
            <a:r>
              <a:rPr lang="en-US" dirty="0" err="1"/>
              <a:t>daerah</a:t>
            </a:r>
            <a:r>
              <a:rPr lang="en-US" dirty="0"/>
              <a:t> </a:t>
            </a:r>
            <a:r>
              <a:rPr lang="en-US" dirty="0" err="1"/>
              <a:t>universitas</a:t>
            </a:r>
            <a:r>
              <a:rPr lang="en-US" dirty="0"/>
              <a:t>.</a:t>
            </a:r>
            <a:endParaRPr lang="id-ID" dirty="0"/>
          </a:p>
          <a:p>
            <a:endParaRPr lang="id-ID" dirty="0"/>
          </a:p>
        </p:txBody>
      </p:sp>
    </p:spTree>
    <p:extLst>
      <p:ext uri="{BB962C8B-B14F-4D97-AF65-F5344CB8AC3E}">
        <p14:creationId xmlns:p14="http://schemas.microsoft.com/office/powerpoint/2010/main" val="24034320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Pembatasan Masalah</a:t>
            </a:r>
            <a:endParaRPr lang="id-ID" dirty="0"/>
          </a:p>
        </p:txBody>
      </p:sp>
      <p:sp>
        <p:nvSpPr>
          <p:cNvPr id="3" name="Content Placeholder 2"/>
          <p:cNvSpPr>
            <a:spLocks noGrp="1"/>
          </p:cNvSpPr>
          <p:nvPr>
            <p:ph idx="1"/>
          </p:nvPr>
        </p:nvSpPr>
        <p:spPr/>
        <p:txBody>
          <a:bodyPr/>
          <a:lstStyle/>
          <a:p>
            <a:pPr lvl="0"/>
            <a:r>
              <a:rPr lang="en-US" dirty="0" err="1"/>
              <a:t>Implementasi</a:t>
            </a:r>
            <a:r>
              <a:rPr lang="en-US" dirty="0"/>
              <a:t> </a:t>
            </a:r>
            <a:r>
              <a:rPr lang="id-ID" i="1" dirty="0"/>
              <a:t>presence-detector absence</a:t>
            </a:r>
            <a:r>
              <a:rPr lang="en-US" i="1" dirty="0"/>
              <a:t> </a:t>
            </a:r>
            <a:r>
              <a:rPr lang="en-US" i="1" dirty="0" err="1"/>
              <a:t>dan</a:t>
            </a:r>
            <a:r>
              <a:rPr lang="en-US" i="1" dirty="0"/>
              <a:t> tracking device</a:t>
            </a:r>
            <a:r>
              <a:rPr lang="en-US" dirty="0"/>
              <a:t> </a:t>
            </a:r>
            <a:r>
              <a:rPr lang="en-US" dirty="0" err="1"/>
              <a:t>ini</a:t>
            </a:r>
            <a:r>
              <a:rPr lang="en-US" dirty="0"/>
              <a:t> </a:t>
            </a:r>
            <a:r>
              <a:rPr lang="en-US" dirty="0" err="1"/>
              <a:t>hanya</a:t>
            </a:r>
            <a:r>
              <a:rPr lang="en-US" dirty="0"/>
              <a:t> </a:t>
            </a:r>
            <a:r>
              <a:rPr lang="en-US" dirty="0" err="1"/>
              <a:t>dapat</a:t>
            </a:r>
            <a:r>
              <a:rPr lang="en-US" dirty="0"/>
              <a:t> </a:t>
            </a:r>
            <a:r>
              <a:rPr lang="en-US" dirty="0" err="1"/>
              <a:t>diterapkan</a:t>
            </a:r>
            <a:r>
              <a:rPr lang="en-US" dirty="0"/>
              <a:t> </a:t>
            </a:r>
            <a:r>
              <a:rPr lang="en-US" dirty="0" err="1"/>
              <a:t>pada</a:t>
            </a:r>
            <a:r>
              <a:rPr lang="en-US" dirty="0"/>
              <a:t> </a:t>
            </a:r>
            <a:r>
              <a:rPr lang="en-US" i="1" dirty="0" err="1"/>
              <a:t>handphone</a:t>
            </a:r>
            <a:r>
              <a:rPr lang="en-US" i="1" dirty="0"/>
              <a:t> </a:t>
            </a:r>
            <a:r>
              <a:rPr lang="en-US" dirty="0" err="1"/>
              <a:t>dengan</a:t>
            </a:r>
            <a:r>
              <a:rPr lang="en-US" dirty="0"/>
              <a:t> </a:t>
            </a:r>
            <a:r>
              <a:rPr lang="en-US" dirty="0" err="1"/>
              <a:t>menggunakan</a:t>
            </a:r>
            <a:r>
              <a:rPr lang="en-US" i="1" dirty="0"/>
              <a:t> MAC Address Filtering</a:t>
            </a:r>
            <a:r>
              <a:rPr lang="en-US" dirty="0"/>
              <a:t>.</a:t>
            </a:r>
            <a:endParaRPr lang="id-ID" dirty="0"/>
          </a:p>
          <a:p>
            <a:pPr lvl="0"/>
            <a:r>
              <a:rPr lang="en-US" dirty="0"/>
              <a:t>Tracking </a:t>
            </a:r>
            <a:r>
              <a:rPr lang="en-US" dirty="0" err="1"/>
              <a:t>hanya</a:t>
            </a:r>
            <a:r>
              <a:rPr lang="en-US" dirty="0"/>
              <a:t> </a:t>
            </a:r>
            <a:r>
              <a:rPr lang="en-US" dirty="0" err="1"/>
              <a:t>dapat</a:t>
            </a:r>
            <a:r>
              <a:rPr lang="en-US" dirty="0"/>
              <a:t> </a:t>
            </a:r>
            <a:r>
              <a:rPr lang="en-US" dirty="0" err="1"/>
              <a:t>dilakukan</a:t>
            </a:r>
            <a:r>
              <a:rPr lang="en-US" dirty="0"/>
              <a:t> di </a:t>
            </a:r>
            <a:r>
              <a:rPr lang="en-US" dirty="0" err="1"/>
              <a:t>daerah</a:t>
            </a:r>
            <a:r>
              <a:rPr lang="en-US" dirty="0"/>
              <a:t> yang </a:t>
            </a:r>
            <a:r>
              <a:rPr lang="en-US" dirty="0" err="1"/>
              <a:t>terhubung</a:t>
            </a:r>
            <a:r>
              <a:rPr lang="en-US" dirty="0"/>
              <a:t> </a:t>
            </a:r>
            <a:r>
              <a:rPr lang="en-US" dirty="0" err="1"/>
              <a:t>dengan</a:t>
            </a:r>
            <a:r>
              <a:rPr lang="en-US" dirty="0"/>
              <a:t> </a:t>
            </a:r>
            <a:r>
              <a:rPr lang="en-US" i="1" dirty="0"/>
              <a:t>router</a:t>
            </a:r>
            <a:r>
              <a:rPr lang="en-US" dirty="0"/>
              <a:t> </a:t>
            </a:r>
            <a:r>
              <a:rPr lang="en-US" dirty="0" err="1"/>
              <a:t>dan</a:t>
            </a:r>
            <a:r>
              <a:rPr lang="en-US" dirty="0"/>
              <a:t> </a:t>
            </a:r>
            <a:r>
              <a:rPr lang="en-US" i="1" dirty="0"/>
              <a:t>access point.</a:t>
            </a:r>
            <a:endParaRPr lang="id-ID" dirty="0"/>
          </a:p>
          <a:p>
            <a:pPr lvl="0"/>
            <a:r>
              <a:rPr lang="en-US" dirty="0" err="1"/>
              <a:t>Pengujian</a:t>
            </a:r>
            <a:r>
              <a:rPr lang="en-US" dirty="0"/>
              <a:t> WAP </a:t>
            </a:r>
            <a:r>
              <a:rPr lang="en-US" dirty="0" err="1"/>
              <a:t>hanya</a:t>
            </a:r>
            <a:r>
              <a:rPr lang="en-US" dirty="0"/>
              <a:t> </a:t>
            </a:r>
            <a:r>
              <a:rPr lang="en-US" dirty="0" err="1"/>
              <a:t>dilakukan</a:t>
            </a:r>
            <a:r>
              <a:rPr lang="en-US" dirty="0"/>
              <a:t> </a:t>
            </a:r>
            <a:r>
              <a:rPr lang="en-US" dirty="0" err="1"/>
              <a:t>pada</a:t>
            </a:r>
            <a:r>
              <a:rPr lang="en-US" dirty="0"/>
              <a:t> Laptop </a:t>
            </a:r>
            <a:r>
              <a:rPr lang="en-US" dirty="0" err="1"/>
              <a:t>atau</a:t>
            </a:r>
            <a:r>
              <a:rPr lang="en-US" dirty="0"/>
              <a:t> PC </a:t>
            </a:r>
            <a:r>
              <a:rPr lang="en-US" dirty="0" err="1"/>
              <a:t>dan</a:t>
            </a:r>
            <a:r>
              <a:rPr lang="en-US" dirty="0"/>
              <a:t> </a:t>
            </a:r>
            <a:r>
              <a:rPr lang="en-US" i="1" dirty="0" err="1"/>
              <a:t>handphone</a:t>
            </a:r>
            <a:r>
              <a:rPr lang="en-US" i="1" dirty="0"/>
              <a:t>.</a:t>
            </a:r>
            <a:endParaRPr lang="id-ID" dirty="0"/>
          </a:p>
          <a:p>
            <a:endParaRPr lang="id-ID" dirty="0"/>
          </a:p>
        </p:txBody>
      </p:sp>
    </p:spTree>
    <p:extLst>
      <p:ext uri="{BB962C8B-B14F-4D97-AF65-F5344CB8AC3E}">
        <p14:creationId xmlns:p14="http://schemas.microsoft.com/office/powerpoint/2010/main" val="32849821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Perumusan Masalah</a:t>
            </a:r>
            <a:endParaRPr lang="id-ID" dirty="0"/>
          </a:p>
        </p:txBody>
      </p:sp>
      <p:sp>
        <p:nvSpPr>
          <p:cNvPr id="3" name="Content Placeholder 2"/>
          <p:cNvSpPr>
            <a:spLocks noGrp="1"/>
          </p:cNvSpPr>
          <p:nvPr>
            <p:ph idx="1"/>
          </p:nvPr>
        </p:nvSpPr>
        <p:spPr/>
        <p:txBody>
          <a:bodyPr>
            <a:normAutofit fontScale="85000" lnSpcReduction="10000"/>
          </a:bodyPr>
          <a:lstStyle/>
          <a:p>
            <a:pPr lvl="0"/>
            <a:r>
              <a:rPr lang="en-US" dirty="0" err="1"/>
              <a:t>Metode</a:t>
            </a:r>
            <a:r>
              <a:rPr lang="en-US" dirty="0"/>
              <a:t> </a:t>
            </a:r>
            <a:r>
              <a:rPr lang="en-US" dirty="0" err="1"/>
              <a:t>apa</a:t>
            </a:r>
            <a:r>
              <a:rPr lang="en-US" dirty="0"/>
              <a:t> yang </a:t>
            </a:r>
            <a:r>
              <a:rPr lang="en-US" dirty="0" err="1"/>
              <a:t>harus</a:t>
            </a:r>
            <a:r>
              <a:rPr lang="en-US" dirty="0"/>
              <a:t> </a:t>
            </a:r>
            <a:r>
              <a:rPr lang="en-US" dirty="0" err="1"/>
              <a:t>digunakan</a:t>
            </a:r>
            <a:r>
              <a:rPr lang="en-US" dirty="0"/>
              <a:t> </a:t>
            </a:r>
            <a:r>
              <a:rPr lang="en-US" dirty="0" err="1"/>
              <a:t>untuk</a:t>
            </a:r>
            <a:r>
              <a:rPr lang="en-US" dirty="0"/>
              <a:t> </a:t>
            </a:r>
            <a:r>
              <a:rPr lang="en-US" dirty="0" err="1"/>
              <a:t>mengurangi</a:t>
            </a:r>
            <a:r>
              <a:rPr lang="en-US" dirty="0"/>
              <a:t> </a:t>
            </a:r>
            <a:r>
              <a:rPr lang="en-US" dirty="0" err="1"/>
              <a:t>kecurangan</a:t>
            </a:r>
            <a:r>
              <a:rPr lang="en-US" dirty="0"/>
              <a:t> </a:t>
            </a:r>
            <a:r>
              <a:rPr lang="en-US" dirty="0" err="1"/>
              <a:t>dalam</a:t>
            </a:r>
            <a:r>
              <a:rPr lang="en-US" dirty="0"/>
              <a:t> </a:t>
            </a:r>
            <a:r>
              <a:rPr lang="en-US" dirty="0" err="1"/>
              <a:t>pencatatan</a:t>
            </a:r>
            <a:r>
              <a:rPr lang="en-US" dirty="0"/>
              <a:t> </a:t>
            </a:r>
            <a:r>
              <a:rPr lang="en-US" dirty="0" err="1"/>
              <a:t>presensi</a:t>
            </a:r>
            <a:r>
              <a:rPr lang="en-US" dirty="0"/>
              <a:t>?</a:t>
            </a:r>
            <a:endParaRPr lang="id-ID" dirty="0"/>
          </a:p>
          <a:p>
            <a:pPr lvl="0"/>
            <a:r>
              <a:rPr lang="en-US" dirty="0" err="1"/>
              <a:t>Pengamanan</a:t>
            </a:r>
            <a:r>
              <a:rPr lang="en-US" dirty="0"/>
              <a:t> </a:t>
            </a:r>
            <a:r>
              <a:rPr lang="en-US" dirty="0" err="1"/>
              <a:t>presensi</a:t>
            </a:r>
            <a:r>
              <a:rPr lang="en-US" dirty="0"/>
              <a:t> </a:t>
            </a:r>
            <a:r>
              <a:rPr lang="en-US" dirty="0" err="1"/>
              <a:t>absen</a:t>
            </a:r>
            <a:r>
              <a:rPr lang="en-US" dirty="0"/>
              <a:t> yang </a:t>
            </a:r>
            <a:r>
              <a:rPr lang="en-US" dirty="0" err="1"/>
              <a:t>seperti</a:t>
            </a:r>
            <a:r>
              <a:rPr lang="en-US" dirty="0"/>
              <a:t> </a:t>
            </a:r>
            <a:r>
              <a:rPr lang="en-US" dirty="0" err="1"/>
              <a:t>apa</a:t>
            </a:r>
            <a:r>
              <a:rPr lang="en-US" dirty="0"/>
              <a:t> yang </a:t>
            </a:r>
            <a:r>
              <a:rPr lang="en-US" dirty="0" err="1"/>
              <a:t>cocok</a:t>
            </a:r>
            <a:r>
              <a:rPr lang="en-US" dirty="0"/>
              <a:t> </a:t>
            </a:r>
            <a:r>
              <a:rPr lang="en-US" dirty="0" err="1"/>
              <a:t>digunakan</a:t>
            </a:r>
            <a:r>
              <a:rPr lang="en-US" dirty="0"/>
              <a:t> agar </a:t>
            </a:r>
            <a:r>
              <a:rPr lang="en-US" dirty="0" err="1"/>
              <a:t>memperkecil</a:t>
            </a:r>
            <a:r>
              <a:rPr lang="en-US" dirty="0"/>
              <a:t> </a:t>
            </a:r>
            <a:r>
              <a:rPr lang="en-US" dirty="0" err="1"/>
              <a:t>kemungkinan</a:t>
            </a:r>
            <a:r>
              <a:rPr lang="en-US" dirty="0"/>
              <a:t> </a:t>
            </a:r>
            <a:r>
              <a:rPr lang="en-US" dirty="0" err="1"/>
              <a:t>kecurangan</a:t>
            </a:r>
            <a:r>
              <a:rPr lang="en-US" dirty="0"/>
              <a:t>?</a:t>
            </a:r>
            <a:endParaRPr lang="id-ID" dirty="0"/>
          </a:p>
          <a:p>
            <a:pPr lvl="0"/>
            <a:r>
              <a:rPr lang="en-US" dirty="0" err="1"/>
              <a:t>Bagaimana</a:t>
            </a:r>
            <a:r>
              <a:rPr lang="en-US" dirty="0"/>
              <a:t> </a:t>
            </a:r>
            <a:r>
              <a:rPr lang="en-US" dirty="0" err="1"/>
              <a:t>mengatasi</a:t>
            </a:r>
            <a:r>
              <a:rPr lang="en-US" dirty="0"/>
              <a:t> </a:t>
            </a:r>
            <a:r>
              <a:rPr lang="en-US" dirty="0" err="1"/>
              <a:t>kekurangefektifan</a:t>
            </a:r>
            <a:r>
              <a:rPr lang="en-US" dirty="0"/>
              <a:t> </a:t>
            </a:r>
            <a:r>
              <a:rPr lang="en-US" dirty="0" err="1"/>
              <a:t>seperti</a:t>
            </a:r>
            <a:r>
              <a:rPr lang="en-US" dirty="0"/>
              <a:t> </a:t>
            </a:r>
            <a:r>
              <a:rPr lang="en-US" dirty="0" err="1"/>
              <a:t>harus</a:t>
            </a:r>
            <a:r>
              <a:rPr lang="en-US" dirty="0"/>
              <a:t> </a:t>
            </a:r>
            <a:r>
              <a:rPr lang="en-US" dirty="0" err="1"/>
              <a:t>mengantri</a:t>
            </a:r>
            <a:r>
              <a:rPr lang="en-US" dirty="0"/>
              <a:t> </a:t>
            </a:r>
            <a:r>
              <a:rPr lang="en-US" dirty="0" err="1"/>
              <a:t>untuk</a:t>
            </a:r>
            <a:r>
              <a:rPr lang="en-US" dirty="0"/>
              <a:t> </a:t>
            </a:r>
            <a:r>
              <a:rPr lang="en-US" dirty="0" err="1"/>
              <a:t>melakukan</a:t>
            </a:r>
            <a:r>
              <a:rPr lang="en-US" dirty="0"/>
              <a:t> </a:t>
            </a:r>
            <a:r>
              <a:rPr lang="en-US" dirty="0" err="1"/>
              <a:t>absen</a:t>
            </a:r>
            <a:r>
              <a:rPr lang="en-US" dirty="0"/>
              <a:t>?</a:t>
            </a:r>
            <a:endParaRPr lang="id-ID" dirty="0"/>
          </a:p>
          <a:p>
            <a:pPr lvl="0"/>
            <a:r>
              <a:rPr lang="en-US" dirty="0" err="1"/>
              <a:t>Apakah</a:t>
            </a:r>
            <a:r>
              <a:rPr lang="en-US" dirty="0"/>
              <a:t> </a:t>
            </a:r>
            <a:r>
              <a:rPr lang="en-US" dirty="0" err="1"/>
              <a:t>presensi</a:t>
            </a:r>
            <a:r>
              <a:rPr lang="en-US" dirty="0"/>
              <a:t> </a:t>
            </a:r>
            <a:r>
              <a:rPr lang="en-US" dirty="0" err="1"/>
              <a:t>absensi</a:t>
            </a:r>
            <a:r>
              <a:rPr lang="en-US" dirty="0"/>
              <a:t> </a:t>
            </a:r>
            <a:r>
              <a:rPr lang="en-US" dirty="0" err="1"/>
              <a:t>absen</a:t>
            </a:r>
            <a:r>
              <a:rPr lang="en-US" dirty="0"/>
              <a:t> yang </a:t>
            </a:r>
            <a:r>
              <a:rPr lang="en-US" dirty="0" err="1"/>
              <a:t>sudah</a:t>
            </a:r>
            <a:r>
              <a:rPr lang="en-US" dirty="0"/>
              <a:t> </a:t>
            </a:r>
            <a:r>
              <a:rPr lang="en-US" dirty="0" err="1"/>
              <a:t>diterapkan</a:t>
            </a:r>
            <a:r>
              <a:rPr lang="en-US" dirty="0"/>
              <a:t> </a:t>
            </a:r>
            <a:r>
              <a:rPr lang="en-US" dirty="0" err="1"/>
              <a:t>dapat</a:t>
            </a:r>
            <a:r>
              <a:rPr lang="en-US" dirty="0"/>
              <a:t> </a:t>
            </a:r>
            <a:r>
              <a:rPr lang="en-US" dirty="0" err="1"/>
              <a:t>memberikan</a:t>
            </a:r>
            <a:r>
              <a:rPr lang="en-US" dirty="0"/>
              <a:t> update </a:t>
            </a:r>
            <a:r>
              <a:rPr lang="en-US" dirty="0" err="1"/>
              <a:t>secara</a:t>
            </a:r>
            <a:r>
              <a:rPr lang="en-US" dirty="0"/>
              <a:t> real time </a:t>
            </a:r>
            <a:r>
              <a:rPr lang="en-US" dirty="0" err="1"/>
              <a:t>tentang</a:t>
            </a:r>
            <a:r>
              <a:rPr lang="en-US" dirty="0"/>
              <a:t> </a:t>
            </a:r>
            <a:r>
              <a:rPr lang="en-US" dirty="0" err="1"/>
              <a:t>aspek-aspek</a:t>
            </a:r>
            <a:r>
              <a:rPr lang="en-US" dirty="0"/>
              <a:t> yang </a:t>
            </a:r>
            <a:r>
              <a:rPr lang="en-US" dirty="0" err="1"/>
              <a:t>bersangkutan</a:t>
            </a:r>
            <a:r>
              <a:rPr lang="en-US" dirty="0"/>
              <a:t> </a:t>
            </a:r>
            <a:r>
              <a:rPr lang="en-US" dirty="0" err="1"/>
              <a:t>seperti</a:t>
            </a:r>
            <a:r>
              <a:rPr lang="en-US" dirty="0"/>
              <a:t> </a:t>
            </a:r>
            <a:r>
              <a:rPr lang="en-US" dirty="0" err="1"/>
              <a:t>presensi</a:t>
            </a:r>
            <a:r>
              <a:rPr lang="en-US" dirty="0"/>
              <a:t> </a:t>
            </a:r>
            <a:r>
              <a:rPr lang="en-US" dirty="0" err="1"/>
              <a:t>absen</a:t>
            </a:r>
            <a:r>
              <a:rPr lang="en-US" dirty="0"/>
              <a:t> </a:t>
            </a:r>
            <a:r>
              <a:rPr lang="en-US" dirty="0" err="1"/>
              <a:t>kepada</a:t>
            </a:r>
            <a:r>
              <a:rPr lang="en-US" dirty="0"/>
              <a:t> supervisor?</a:t>
            </a:r>
            <a:endParaRPr lang="id-ID" dirty="0"/>
          </a:p>
          <a:p>
            <a:pPr lvl="0"/>
            <a:r>
              <a:rPr lang="en-US" dirty="0" err="1"/>
              <a:t>Apakah</a:t>
            </a:r>
            <a:r>
              <a:rPr lang="en-US" dirty="0"/>
              <a:t> </a:t>
            </a:r>
            <a:r>
              <a:rPr lang="en-US" dirty="0" err="1"/>
              <a:t>dapat</a:t>
            </a:r>
            <a:r>
              <a:rPr lang="en-US" dirty="0"/>
              <a:t> </a:t>
            </a:r>
            <a:r>
              <a:rPr lang="en-US" dirty="0" err="1"/>
              <a:t>menentukan</a:t>
            </a:r>
            <a:r>
              <a:rPr lang="en-US" dirty="0"/>
              <a:t> </a:t>
            </a:r>
            <a:r>
              <a:rPr lang="en-US" dirty="0" err="1"/>
              <a:t>letak</a:t>
            </a:r>
            <a:r>
              <a:rPr lang="en-US" dirty="0"/>
              <a:t> device yang </a:t>
            </a:r>
            <a:r>
              <a:rPr lang="en-US" dirty="0" err="1"/>
              <a:t>terhubung</a:t>
            </a:r>
            <a:r>
              <a:rPr lang="en-US" dirty="0"/>
              <a:t> </a:t>
            </a:r>
            <a:r>
              <a:rPr lang="en-US" dirty="0" err="1"/>
              <a:t>dengan</a:t>
            </a:r>
            <a:r>
              <a:rPr lang="en-US" dirty="0"/>
              <a:t> </a:t>
            </a:r>
            <a:r>
              <a:rPr lang="en-US" i="1" dirty="0"/>
              <a:t>Access Point?</a:t>
            </a:r>
            <a:endParaRPr lang="id-ID" dirty="0"/>
          </a:p>
          <a:p>
            <a:endParaRPr lang="id-ID" dirty="0"/>
          </a:p>
        </p:txBody>
      </p:sp>
    </p:spTree>
    <p:extLst>
      <p:ext uri="{BB962C8B-B14F-4D97-AF65-F5344CB8AC3E}">
        <p14:creationId xmlns:p14="http://schemas.microsoft.com/office/powerpoint/2010/main" val="6982808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Tujuan</a:t>
            </a:r>
            <a:r>
              <a:rPr lang="en-US" dirty="0" smtClean="0"/>
              <a:t> </a:t>
            </a:r>
            <a:r>
              <a:rPr lang="en-US" dirty="0" err="1" smtClean="0"/>
              <a:t>Penelitian</a:t>
            </a:r>
            <a:endParaRPr lang="id-ID" dirty="0"/>
          </a:p>
        </p:txBody>
      </p:sp>
      <p:sp>
        <p:nvSpPr>
          <p:cNvPr id="3" name="Content Placeholder 2"/>
          <p:cNvSpPr>
            <a:spLocks noGrp="1"/>
          </p:cNvSpPr>
          <p:nvPr>
            <p:ph idx="1"/>
          </p:nvPr>
        </p:nvSpPr>
        <p:spPr/>
        <p:txBody>
          <a:bodyPr/>
          <a:lstStyle/>
          <a:p>
            <a:r>
              <a:rPr lang="en-US" dirty="0" err="1"/>
              <a:t>Tujuan</a:t>
            </a:r>
            <a:r>
              <a:rPr lang="en-US" dirty="0"/>
              <a:t> </a:t>
            </a:r>
            <a:r>
              <a:rPr lang="en-US" dirty="0" err="1"/>
              <a:t>Penelitian</a:t>
            </a:r>
            <a:r>
              <a:rPr lang="en-US" dirty="0"/>
              <a:t> </a:t>
            </a:r>
            <a:r>
              <a:rPr lang="en-US" dirty="0" err="1"/>
              <a:t>ini</a:t>
            </a:r>
            <a:r>
              <a:rPr lang="en-US" dirty="0"/>
              <a:t> </a:t>
            </a:r>
            <a:r>
              <a:rPr lang="en-US" dirty="0" err="1"/>
              <a:t>adalah</a:t>
            </a:r>
            <a:r>
              <a:rPr lang="en-US" dirty="0"/>
              <a:t> </a:t>
            </a:r>
            <a:r>
              <a:rPr lang="en-US" dirty="0" err="1"/>
              <a:t>untuk</a:t>
            </a:r>
            <a:r>
              <a:rPr lang="en-US" dirty="0"/>
              <a:t> </a:t>
            </a:r>
            <a:r>
              <a:rPr lang="en-US" dirty="0" err="1"/>
              <a:t>membangun</a:t>
            </a:r>
            <a:r>
              <a:rPr lang="en-US" dirty="0"/>
              <a:t> </a:t>
            </a:r>
            <a:r>
              <a:rPr lang="en-US" dirty="0" err="1"/>
              <a:t>sistem</a:t>
            </a:r>
            <a:r>
              <a:rPr lang="en-US" dirty="0"/>
              <a:t> yang </a:t>
            </a:r>
            <a:r>
              <a:rPr lang="en-US" dirty="0" err="1"/>
              <a:t>dapat</a:t>
            </a:r>
            <a:r>
              <a:rPr lang="en-US" dirty="0"/>
              <a:t> </a:t>
            </a:r>
            <a:r>
              <a:rPr lang="en-US" dirty="0" err="1"/>
              <a:t>mendeteksi</a:t>
            </a:r>
            <a:r>
              <a:rPr lang="en-US" dirty="0"/>
              <a:t> </a:t>
            </a:r>
            <a:r>
              <a:rPr lang="en-US" dirty="0" err="1"/>
              <a:t>absen</a:t>
            </a:r>
            <a:r>
              <a:rPr lang="en-US" dirty="0"/>
              <a:t> </a:t>
            </a:r>
            <a:r>
              <a:rPr lang="en-US" dirty="0" err="1"/>
              <a:t>secara</a:t>
            </a:r>
            <a:r>
              <a:rPr lang="en-US" dirty="0"/>
              <a:t> </a:t>
            </a:r>
            <a:r>
              <a:rPr lang="en-US" dirty="0" err="1"/>
              <a:t>tidak</a:t>
            </a:r>
            <a:r>
              <a:rPr lang="en-US" dirty="0"/>
              <a:t> </a:t>
            </a:r>
            <a:r>
              <a:rPr lang="en-US" dirty="0" err="1"/>
              <a:t>langsung</a:t>
            </a:r>
            <a:r>
              <a:rPr lang="en-US" dirty="0"/>
              <a:t> </a:t>
            </a:r>
            <a:r>
              <a:rPr lang="en-US" dirty="0" err="1"/>
              <a:t>dengan</a:t>
            </a:r>
            <a:r>
              <a:rPr lang="en-US" dirty="0"/>
              <a:t> </a:t>
            </a:r>
            <a:r>
              <a:rPr lang="en-US" dirty="0" err="1"/>
              <a:t>menggunakan</a:t>
            </a:r>
            <a:r>
              <a:rPr lang="en-US" dirty="0"/>
              <a:t> </a:t>
            </a:r>
            <a:r>
              <a:rPr lang="en-US" dirty="0" err="1"/>
              <a:t>perangkat</a:t>
            </a:r>
            <a:r>
              <a:rPr lang="en-US" dirty="0"/>
              <a:t> </a:t>
            </a:r>
            <a:r>
              <a:rPr lang="en-US" i="1" dirty="0"/>
              <a:t>mobile</a:t>
            </a:r>
            <a:r>
              <a:rPr lang="en-US" dirty="0"/>
              <a:t> </a:t>
            </a:r>
            <a:r>
              <a:rPr lang="en-US" dirty="0" err="1"/>
              <a:t>melalui</a:t>
            </a:r>
            <a:r>
              <a:rPr lang="en-US" dirty="0"/>
              <a:t> medium </a:t>
            </a:r>
            <a:r>
              <a:rPr lang="en-US" dirty="0" err="1"/>
              <a:t>WiFi</a:t>
            </a:r>
            <a:r>
              <a:rPr lang="en-US" dirty="0"/>
              <a:t> </a:t>
            </a:r>
            <a:r>
              <a:rPr lang="en-US" dirty="0" err="1"/>
              <a:t>untuk</a:t>
            </a:r>
            <a:r>
              <a:rPr lang="en-US" dirty="0"/>
              <a:t> monitoring </a:t>
            </a:r>
            <a:r>
              <a:rPr lang="en-US" dirty="0" err="1"/>
              <a:t>kehadiran</a:t>
            </a:r>
            <a:r>
              <a:rPr lang="en-US" dirty="0"/>
              <a:t> </a:t>
            </a:r>
            <a:r>
              <a:rPr lang="en-US" dirty="0" err="1"/>
              <a:t>secara</a:t>
            </a:r>
            <a:r>
              <a:rPr lang="en-US" dirty="0"/>
              <a:t> </a:t>
            </a:r>
            <a:r>
              <a:rPr lang="en-US" i="1" dirty="0"/>
              <a:t>real time</a:t>
            </a:r>
            <a:r>
              <a:rPr lang="en-US" dirty="0"/>
              <a:t>. </a:t>
            </a:r>
            <a:r>
              <a:rPr lang="en-US" dirty="0" err="1"/>
              <a:t>Penekanan</a:t>
            </a:r>
            <a:r>
              <a:rPr lang="en-US" dirty="0"/>
              <a:t> </a:t>
            </a:r>
            <a:r>
              <a:rPr lang="en-US" dirty="0" err="1"/>
              <a:t>penelitian</a:t>
            </a:r>
            <a:r>
              <a:rPr lang="en-US" dirty="0"/>
              <a:t> </a:t>
            </a:r>
            <a:r>
              <a:rPr lang="en-US" dirty="0" err="1"/>
              <a:t>ini</a:t>
            </a:r>
            <a:r>
              <a:rPr lang="en-US" dirty="0"/>
              <a:t> </a:t>
            </a:r>
            <a:r>
              <a:rPr lang="en-US" dirty="0" err="1"/>
              <a:t>adalah</a:t>
            </a:r>
            <a:r>
              <a:rPr lang="en-US" dirty="0"/>
              <a:t> </a:t>
            </a:r>
            <a:r>
              <a:rPr lang="en-US" dirty="0" err="1"/>
              <a:t>pada</a:t>
            </a:r>
            <a:r>
              <a:rPr lang="en-US" dirty="0"/>
              <a:t> </a:t>
            </a:r>
            <a:r>
              <a:rPr lang="en-US" dirty="0" err="1"/>
              <a:t>otomatisasi</a:t>
            </a:r>
            <a:r>
              <a:rPr lang="en-US" dirty="0"/>
              <a:t> </a:t>
            </a:r>
            <a:r>
              <a:rPr lang="en-US" dirty="0" err="1"/>
              <a:t>meskipun</a:t>
            </a:r>
            <a:r>
              <a:rPr lang="en-US" dirty="0"/>
              <a:t> data yang </a:t>
            </a:r>
            <a:r>
              <a:rPr lang="en-US" dirty="0" err="1"/>
              <a:t>didapatkan</a:t>
            </a:r>
            <a:r>
              <a:rPr lang="en-US" dirty="0"/>
              <a:t> </a:t>
            </a:r>
            <a:r>
              <a:rPr lang="en-US" dirty="0" err="1"/>
              <a:t>mungkin</a:t>
            </a:r>
            <a:r>
              <a:rPr lang="en-US" dirty="0"/>
              <a:t> </a:t>
            </a:r>
            <a:r>
              <a:rPr lang="en-US" dirty="0" err="1"/>
              <a:t>tidak</a:t>
            </a:r>
            <a:r>
              <a:rPr lang="en-US" dirty="0"/>
              <a:t> </a:t>
            </a:r>
            <a:r>
              <a:rPr lang="en-US" dirty="0" err="1"/>
              <a:t>akurat</a:t>
            </a:r>
            <a:r>
              <a:rPr lang="en-US" dirty="0"/>
              <a:t>.</a:t>
            </a:r>
            <a:endParaRPr lang="id-ID" dirty="0"/>
          </a:p>
          <a:p>
            <a:endParaRPr lang="id-ID" dirty="0"/>
          </a:p>
        </p:txBody>
      </p:sp>
    </p:spTree>
    <p:extLst>
      <p:ext uri="{BB962C8B-B14F-4D97-AF65-F5344CB8AC3E}">
        <p14:creationId xmlns:p14="http://schemas.microsoft.com/office/powerpoint/2010/main" val="28086915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Manfaat</a:t>
            </a:r>
            <a:r>
              <a:rPr lang="en-US" dirty="0" smtClean="0"/>
              <a:t> </a:t>
            </a:r>
            <a:r>
              <a:rPr lang="en-US" dirty="0" err="1" smtClean="0"/>
              <a:t>Penelitian</a:t>
            </a:r>
            <a:endParaRPr lang="id-ID" dirty="0"/>
          </a:p>
        </p:txBody>
      </p:sp>
      <p:sp>
        <p:nvSpPr>
          <p:cNvPr id="3" name="Content Placeholder 2"/>
          <p:cNvSpPr>
            <a:spLocks noGrp="1"/>
          </p:cNvSpPr>
          <p:nvPr>
            <p:ph idx="1"/>
          </p:nvPr>
        </p:nvSpPr>
        <p:spPr/>
        <p:txBody>
          <a:bodyPr>
            <a:normAutofit fontScale="92500" lnSpcReduction="20000"/>
          </a:bodyPr>
          <a:lstStyle/>
          <a:p>
            <a:r>
              <a:rPr lang="en-US" dirty="0" err="1"/>
              <a:t>Manfaat</a:t>
            </a:r>
            <a:r>
              <a:rPr lang="en-US" dirty="0"/>
              <a:t> </a:t>
            </a:r>
            <a:r>
              <a:rPr lang="en-US" dirty="0" err="1"/>
              <a:t>dalam</a:t>
            </a:r>
            <a:r>
              <a:rPr lang="en-US" dirty="0"/>
              <a:t> </a:t>
            </a:r>
            <a:r>
              <a:rPr lang="en-US" dirty="0" err="1"/>
              <a:t>penelitian</a:t>
            </a:r>
            <a:r>
              <a:rPr lang="en-US" dirty="0"/>
              <a:t> </a:t>
            </a:r>
            <a:r>
              <a:rPr lang="en-US" dirty="0" err="1"/>
              <a:t>ini</a:t>
            </a:r>
            <a:r>
              <a:rPr lang="en-US" dirty="0"/>
              <a:t> </a:t>
            </a:r>
            <a:r>
              <a:rPr lang="en-US" dirty="0" err="1"/>
              <a:t>adalah</a:t>
            </a:r>
            <a:r>
              <a:rPr lang="en-US" dirty="0"/>
              <a:t> </a:t>
            </a:r>
            <a:r>
              <a:rPr lang="en-US" dirty="0" err="1"/>
              <a:t>untuk</a:t>
            </a:r>
            <a:r>
              <a:rPr lang="en-US" dirty="0"/>
              <a:t> </a:t>
            </a:r>
            <a:r>
              <a:rPr lang="en-US" dirty="0" err="1"/>
              <a:t>mengembangkan</a:t>
            </a:r>
            <a:r>
              <a:rPr lang="en-US" dirty="0"/>
              <a:t> </a:t>
            </a:r>
            <a:r>
              <a:rPr lang="en-US" dirty="0" err="1"/>
              <a:t>kegunaan</a:t>
            </a:r>
            <a:r>
              <a:rPr lang="en-US" dirty="0"/>
              <a:t> wireless </a:t>
            </a:r>
            <a:r>
              <a:rPr lang="en-US" dirty="0" err="1"/>
              <a:t>dengan</a:t>
            </a:r>
            <a:r>
              <a:rPr lang="en-US" dirty="0"/>
              <a:t> me</a:t>
            </a:r>
            <a:r>
              <a:rPr lang="id-ID" dirty="0"/>
              <a:t>nerap</a:t>
            </a:r>
            <a:r>
              <a:rPr lang="en-US" dirty="0"/>
              <a:t>k</a:t>
            </a:r>
            <a:r>
              <a:rPr lang="id-ID" dirty="0"/>
              <a:t>an </a:t>
            </a:r>
            <a:r>
              <a:rPr lang="id-ID" i="1" dirty="0"/>
              <a:t>presence-detector absence</a:t>
            </a:r>
            <a:r>
              <a:rPr lang="id-ID" dirty="0"/>
              <a:t> </a:t>
            </a:r>
            <a:r>
              <a:rPr lang="en-US" dirty="0"/>
              <a:t>agar </a:t>
            </a:r>
            <a:r>
              <a:rPr lang="en-US" dirty="0" err="1"/>
              <a:t>dapat</a:t>
            </a:r>
            <a:r>
              <a:rPr lang="en-US" dirty="0"/>
              <a:t> </a:t>
            </a:r>
            <a:r>
              <a:rPr lang="en-US" dirty="0" err="1"/>
              <a:t>membantu</a:t>
            </a:r>
            <a:r>
              <a:rPr lang="en-US" dirty="0"/>
              <a:t> proses </a:t>
            </a:r>
            <a:r>
              <a:rPr lang="en-US" dirty="0" err="1"/>
              <a:t>absen</a:t>
            </a:r>
            <a:r>
              <a:rPr lang="en-US" dirty="0"/>
              <a:t> </a:t>
            </a:r>
            <a:r>
              <a:rPr lang="en-US" dirty="0" err="1"/>
              <a:t>secara</a:t>
            </a:r>
            <a:r>
              <a:rPr lang="en-US" dirty="0"/>
              <a:t> </a:t>
            </a:r>
            <a:r>
              <a:rPr lang="id-ID" dirty="0"/>
              <a:t>cepat. Sistem ini dapat dengan aman, efektif, dan efisien untuk mengabsen member </a:t>
            </a:r>
            <a:r>
              <a:rPr lang="en-US" dirty="0" err="1"/>
              <a:t>daripada</a:t>
            </a:r>
            <a:r>
              <a:rPr lang="en-US" dirty="0"/>
              <a:t> </a:t>
            </a:r>
            <a:r>
              <a:rPr lang="en-US" dirty="0" err="1"/>
              <a:t>presensi</a:t>
            </a:r>
            <a:r>
              <a:rPr lang="en-US" dirty="0"/>
              <a:t> manual yang </a:t>
            </a:r>
            <a:r>
              <a:rPr lang="en-US" dirty="0" err="1"/>
              <a:t>selama</a:t>
            </a:r>
            <a:r>
              <a:rPr lang="en-US" dirty="0"/>
              <a:t> </a:t>
            </a:r>
            <a:r>
              <a:rPr lang="en-US" dirty="0" err="1"/>
              <a:t>ini</a:t>
            </a:r>
            <a:r>
              <a:rPr lang="en-US" dirty="0"/>
              <a:t> </a:t>
            </a:r>
            <a:r>
              <a:rPr lang="en-US" dirty="0" err="1"/>
              <a:t>digunakan</a:t>
            </a:r>
            <a:r>
              <a:rPr lang="en-US" dirty="0"/>
              <a:t> </a:t>
            </a:r>
            <a:r>
              <a:rPr lang="en-US" dirty="0" err="1"/>
              <a:t>oleh</a:t>
            </a:r>
            <a:r>
              <a:rPr lang="en-US" dirty="0"/>
              <a:t> </a:t>
            </a:r>
            <a:r>
              <a:rPr lang="en-US" dirty="0" err="1"/>
              <a:t>banyak</a:t>
            </a:r>
            <a:r>
              <a:rPr lang="en-US" dirty="0"/>
              <a:t> </a:t>
            </a:r>
            <a:r>
              <a:rPr lang="en-US" dirty="0" err="1"/>
              <a:t>instansi</a:t>
            </a:r>
            <a:r>
              <a:rPr lang="en-US" dirty="0"/>
              <a:t>, </a:t>
            </a:r>
            <a:r>
              <a:rPr lang="en-US" dirty="0" err="1"/>
              <a:t>dengan</a:t>
            </a:r>
            <a:r>
              <a:rPr lang="en-US" dirty="0"/>
              <a:t> </a:t>
            </a:r>
            <a:r>
              <a:rPr lang="en-US" dirty="0" err="1"/>
              <a:t>kelebihannya</a:t>
            </a:r>
            <a:r>
              <a:rPr lang="en-US" dirty="0"/>
              <a:t> </a:t>
            </a:r>
            <a:r>
              <a:rPr lang="en-US" dirty="0" err="1"/>
              <a:t>tersebut</a:t>
            </a:r>
            <a:r>
              <a:rPr lang="en-US" dirty="0"/>
              <a:t> </a:t>
            </a:r>
            <a:r>
              <a:rPr lang="en-US" dirty="0" err="1"/>
              <a:t>maka</a:t>
            </a:r>
            <a:r>
              <a:rPr lang="en-US" dirty="0"/>
              <a:t> </a:t>
            </a:r>
            <a:r>
              <a:rPr lang="en-US" dirty="0" err="1"/>
              <a:t>dapat</a:t>
            </a:r>
            <a:r>
              <a:rPr lang="en-US" dirty="0"/>
              <a:t> </a:t>
            </a:r>
            <a:r>
              <a:rPr lang="en-US" dirty="0" err="1"/>
              <a:t>dipastikan</a:t>
            </a:r>
            <a:r>
              <a:rPr lang="en-US" dirty="0"/>
              <a:t> </a:t>
            </a:r>
            <a:r>
              <a:rPr lang="en-US" dirty="0" err="1"/>
              <a:t>mahasiswa</a:t>
            </a:r>
            <a:r>
              <a:rPr lang="en-US" dirty="0"/>
              <a:t>, </a:t>
            </a:r>
            <a:r>
              <a:rPr lang="en-US" dirty="0" err="1"/>
              <a:t>karyawan</a:t>
            </a:r>
            <a:r>
              <a:rPr lang="en-US" dirty="0"/>
              <a:t>, </a:t>
            </a:r>
            <a:r>
              <a:rPr lang="en-US" dirty="0" err="1"/>
              <a:t>dan</a:t>
            </a:r>
            <a:r>
              <a:rPr lang="en-US" dirty="0"/>
              <a:t> </a:t>
            </a:r>
            <a:r>
              <a:rPr lang="en-US" dirty="0" err="1"/>
              <a:t>dosen</a:t>
            </a:r>
            <a:r>
              <a:rPr lang="en-US" dirty="0"/>
              <a:t> </a:t>
            </a:r>
            <a:r>
              <a:rPr lang="id-ID" dirty="0"/>
              <a:t>tidak dapat melakukan kecurangan absen</a:t>
            </a:r>
            <a:r>
              <a:rPr lang="en-US" dirty="0"/>
              <a:t> </a:t>
            </a:r>
            <a:r>
              <a:rPr lang="en-US" dirty="0" err="1"/>
              <a:t>dengan</a:t>
            </a:r>
            <a:r>
              <a:rPr lang="en-US" dirty="0"/>
              <a:t> </a:t>
            </a:r>
            <a:r>
              <a:rPr lang="en-US" i="1" dirty="0"/>
              <a:t>real-time update</a:t>
            </a:r>
            <a:r>
              <a:rPr lang="en-US" dirty="0"/>
              <a:t> yang </a:t>
            </a:r>
            <a:r>
              <a:rPr lang="en-US" dirty="0" err="1"/>
              <a:t>dimiliki</a:t>
            </a:r>
            <a:r>
              <a:rPr lang="en-US" dirty="0"/>
              <a:t> </a:t>
            </a:r>
            <a:r>
              <a:rPr lang="en-US" i="1" dirty="0"/>
              <a:t>presence-detector absence</a:t>
            </a:r>
            <a:r>
              <a:rPr lang="en-US" dirty="0"/>
              <a:t> </a:t>
            </a:r>
            <a:r>
              <a:rPr lang="en-US" dirty="0" err="1"/>
              <a:t>tersebut</a:t>
            </a:r>
            <a:r>
              <a:rPr lang="en-US" dirty="0"/>
              <a:t>. </a:t>
            </a:r>
            <a:r>
              <a:rPr lang="en-US" dirty="0" err="1"/>
              <a:t>Kelebihan</a:t>
            </a:r>
            <a:r>
              <a:rPr lang="en-US" dirty="0"/>
              <a:t> </a:t>
            </a:r>
            <a:r>
              <a:rPr lang="en-US" dirty="0" err="1"/>
              <a:t>lainnya</a:t>
            </a:r>
            <a:r>
              <a:rPr lang="en-US" dirty="0"/>
              <a:t> </a:t>
            </a:r>
            <a:r>
              <a:rPr lang="en-US" i="1" dirty="0"/>
              <a:t>presence-detector absence </a:t>
            </a:r>
            <a:r>
              <a:rPr lang="en-US" dirty="0" err="1"/>
              <a:t>ini</a:t>
            </a:r>
            <a:r>
              <a:rPr lang="en-US" dirty="0"/>
              <a:t> </a:t>
            </a:r>
            <a:r>
              <a:rPr lang="en-US" dirty="0" err="1"/>
              <a:t>memiliki</a:t>
            </a:r>
            <a:r>
              <a:rPr lang="en-US" dirty="0"/>
              <a:t> </a:t>
            </a:r>
            <a:r>
              <a:rPr lang="en-US" dirty="0" err="1"/>
              <a:t>fitur</a:t>
            </a:r>
            <a:r>
              <a:rPr lang="en-US" dirty="0"/>
              <a:t> </a:t>
            </a:r>
            <a:r>
              <a:rPr lang="en-US" dirty="0" err="1"/>
              <a:t>utama</a:t>
            </a:r>
            <a:r>
              <a:rPr lang="en-US" dirty="0"/>
              <a:t> </a:t>
            </a:r>
            <a:r>
              <a:rPr lang="en-US" dirty="0" err="1"/>
              <a:t>yaitu</a:t>
            </a:r>
            <a:r>
              <a:rPr lang="en-US" dirty="0"/>
              <a:t> </a:t>
            </a:r>
            <a:r>
              <a:rPr lang="en-US" i="1" dirty="0"/>
              <a:t>tracking device</a:t>
            </a:r>
            <a:r>
              <a:rPr lang="en-US" dirty="0"/>
              <a:t> yang </a:t>
            </a:r>
            <a:r>
              <a:rPr lang="en-US" dirty="0" err="1"/>
              <a:t>dapat</a:t>
            </a:r>
            <a:r>
              <a:rPr lang="en-US" dirty="0"/>
              <a:t> </a:t>
            </a:r>
            <a:r>
              <a:rPr lang="en-US" dirty="0" err="1"/>
              <a:t>membantu</a:t>
            </a:r>
            <a:r>
              <a:rPr lang="en-US" dirty="0"/>
              <a:t> </a:t>
            </a:r>
            <a:r>
              <a:rPr lang="en-US" dirty="0" err="1"/>
              <a:t>menemukan</a:t>
            </a:r>
            <a:r>
              <a:rPr lang="en-US" dirty="0"/>
              <a:t> </a:t>
            </a:r>
            <a:r>
              <a:rPr lang="en-US" dirty="0" err="1"/>
              <a:t>letak</a:t>
            </a:r>
            <a:r>
              <a:rPr lang="en-US" dirty="0"/>
              <a:t> smartphone yang </a:t>
            </a:r>
            <a:r>
              <a:rPr lang="en-US" dirty="0" err="1"/>
              <a:t>terhubung</a:t>
            </a:r>
            <a:r>
              <a:rPr lang="en-US" dirty="0"/>
              <a:t> </a:t>
            </a:r>
            <a:r>
              <a:rPr lang="en-US" dirty="0" err="1"/>
              <a:t>disekitar</a:t>
            </a:r>
            <a:r>
              <a:rPr lang="en-US" i="1" dirty="0"/>
              <a:t> Access Point </a:t>
            </a:r>
            <a:r>
              <a:rPr lang="en-US" dirty="0" err="1"/>
              <a:t>apabila</a:t>
            </a:r>
            <a:r>
              <a:rPr lang="en-US" dirty="0"/>
              <a:t> </a:t>
            </a:r>
            <a:r>
              <a:rPr lang="en-US" dirty="0" err="1"/>
              <a:t>mengalami</a:t>
            </a:r>
            <a:r>
              <a:rPr lang="en-US" dirty="0"/>
              <a:t> </a:t>
            </a:r>
            <a:r>
              <a:rPr lang="en-US" dirty="0" err="1"/>
              <a:t>kehilangan</a:t>
            </a:r>
            <a:r>
              <a:rPr lang="en-US" dirty="0"/>
              <a:t>.</a:t>
            </a:r>
            <a:endParaRPr lang="id-ID" dirty="0"/>
          </a:p>
        </p:txBody>
      </p:sp>
    </p:spTree>
    <p:extLst>
      <p:ext uri="{BB962C8B-B14F-4D97-AF65-F5344CB8AC3E}">
        <p14:creationId xmlns:p14="http://schemas.microsoft.com/office/powerpoint/2010/main" val="23156674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b="1" dirty="0" smtClean="0"/>
              <a:t>Metode Penelitian</a:t>
            </a:r>
            <a:endParaRPr lang="id-ID" b="1" dirty="0"/>
          </a:p>
        </p:txBody>
      </p:sp>
      <p:pic>
        <p:nvPicPr>
          <p:cNvPr id="4" name="Content Placeholder 3" descr="Langkah-langkah Penelitian.jpg"/>
          <p:cNvPicPr>
            <a:picLocks noGrp="1"/>
          </p:cNvPicPr>
          <p:nvPr>
            <p:ph idx="1"/>
          </p:nvPr>
        </p:nvPicPr>
        <p:blipFill>
          <a:blip r:embed="rId2" cstate="print"/>
          <a:stretch>
            <a:fillRect/>
          </a:stretch>
        </p:blipFill>
        <p:spPr>
          <a:xfrm>
            <a:off x="3360069" y="2249488"/>
            <a:ext cx="5468688" cy="354171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4939714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3.1 Tujuan Penelitian</a:t>
            </a:r>
            <a:endParaRPr lang="id-ID" dirty="0"/>
          </a:p>
        </p:txBody>
      </p:sp>
      <p:sp>
        <p:nvSpPr>
          <p:cNvPr id="3" name="Content Placeholder 2"/>
          <p:cNvSpPr>
            <a:spLocks noGrp="1"/>
          </p:cNvSpPr>
          <p:nvPr>
            <p:ph idx="1"/>
          </p:nvPr>
        </p:nvSpPr>
        <p:spPr/>
        <p:txBody>
          <a:bodyPr/>
          <a:lstStyle/>
          <a:p>
            <a:r>
              <a:rPr lang="id-ID" dirty="0"/>
              <a:t>Tujuan dalam penelitian ini adalah untuk mengembangkan kegunaan wireless menjadi alat pendeteksi absen dan memudahkan proses absensi secara cepat dan akurat. Sistem ini memungkinkan proses absen dengan sistem </a:t>
            </a:r>
            <a:r>
              <a:rPr lang="id-ID" i="1" dirty="0"/>
              <a:t>remote</a:t>
            </a:r>
            <a:r>
              <a:rPr lang="id-ID" dirty="0"/>
              <a:t> atau dapat dilaksanakan dari jarak tertentu dan dapat efisiensi waktu.</a:t>
            </a:r>
          </a:p>
          <a:p>
            <a:endParaRPr lang="id-ID" dirty="0"/>
          </a:p>
        </p:txBody>
      </p:sp>
    </p:spTree>
    <p:extLst>
      <p:ext uri="{BB962C8B-B14F-4D97-AF65-F5344CB8AC3E}">
        <p14:creationId xmlns:p14="http://schemas.microsoft.com/office/powerpoint/2010/main" val="383123685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27</TotalTime>
  <Words>1215</Words>
  <Application>Microsoft Office PowerPoint</Application>
  <PresentationFormat>Widescreen</PresentationFormat>
  <Paragraphs>101</Paragraphs>
  <Slides>21</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Times New Roman</vt:lpstr>
      <vt:lpstr>Trebuchet MS</vt:lpstr>
      <vt:lpstr>Tw Cen MT</vt:lpstr>
      <vt:lpstr>Wingdings</vt:lpstr>
      <vt:lpstr>Circuit</vt:lpstr>
      <vt:lpstr>Laporan Kemajuan</vt:lpstr>
      <vt:lpstr>            Latar Belakang</vt:lpstr>
      <vt:lpstr>Identifikasi Masalah</vt:lpstr>
      <vt:lpstr>Pembatasan Masalah</vt:lpstr>
      <vt:lpstr>Perumusan Masalah</vt:lpstr>
      <vt:lpstr>Tujuan Penelitian</vt:lpstr>
      <vt:lpstr>Manfaat Penelitian</vt:lpstr>
      <vt:lpstr>Metode Penelitian</vt:lpstr>
      <vt:lpstr>3.1 Tujuan Penelitian</vt:lpstr>
      <vt:lpstr>3.2 Tempat dan Waktu Penelitian</vt:lpstr>
      <vt:lpstr>PowerPoint Presentation</vt:lpstr>
      <vt:lpstr>2. Prosedur pemodelan</vt:lpstr>
      <vt:lpstr>PowerPoint Presentation</vt:lpstr>
      <vt:lpstr>3.5 Metodologi Pengembangan Software</vt:lpstr>
      <vt:lpstr>Iterative Model vs Waterfall Model</vt:lpstr>
      <vt:lpstr>3.6 Rancangan Sistem</vt:lpstr>
      <vt:lpstr>3.7 Peta Jalan Penelitian</vt:lpstr>
      <vt:lpstr>3.8 Target Luaran</vt:lpstr>
      <vt:lpstr>Hasil dan Pencapaian</vt:lpstr>
      <vt:lpstr>Hasil dan Pencapaian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Laporan Kemajuan</dc:title>
  <dc:creator>febri</dc:creator>
  <cp:lastModifiedBy>febri</cp:lastModifiedBy>
  <cp:revision>4</cp:revision>
  <dcterms:created xsi:type="dcterms:W3CDTF">2015-11-05T11:59:24Z</dcterms:created>
  <dcterms:modified xsi:type="dcterms:W3CDTF">2015-11-05T12:27:11Z</dcterms:modified>
</cp:coreProperties>
</file>