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7" d="100"/>
          <a:sy n="67" d="100"/>
        </p:scale>
        <p:origin x="2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2558EB-ACCA-4A0B-8049-E55C5A754919}" type="datetimeFigureOut">
              <a:rPr lang="en-US" smtClean="0"/>
              <a:t>11/5/2015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F7D651-0E75-46D3-8DED-45385099AB07}" type="slidenum">
              <a:rPr lang="en-US" smtClean="0"/>
              <a:t>‹#›</a:t>
            </a:fld>
            <a:endParaRPr lang="en-US"/>
          </a:p>
        </p:txBody>
      </p:sp>
    </p:spTree>
    <p:extLst>
      <p:ext uri="{BB962C8B-B14F-4D97-AF65-F5344CB8AC3E}">
        <p14:creationId xmlns:p14="http://schemas.microsoft.com/office/powerpoint/2010/main" val="1466857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id.wikipedia.org/wiki/3G" TargetMode="External"/><Relationship Id="rId3" Type="http://schemas.openxmlformats.org/officeDocument/2006/relationships/hyperlink" Target="http://id.wikipedia.org/wiki/Radio" TargetMode="External"/><Relationship Id="rId7" Type="http://schemas.openxmlformats.org/officeDocument/2006/relationships/hyperlink" Target="http://id.wikipedia.org/wiki/GPRS"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id.wikipedia.org/wiki/WAP" TargetMode="External"/><Relationship Id="rId5" Type="http://schemas.openxmlformats.org/officeDocument/2006/relationships/hyperlink" Target="http://id.wikipedia.org/wiki/Internet" TargetMode="External"/><Relationship Id="rId4" Type="http://schemas.openxmlformats.org/officeDocument/2006/relationships/hyperlink" Target="http://id.wikipedia.org/wiki/Televisi" TargetMode="External"/><Relationship Id="rId9" Type="http://schemas.openxmlformats.org/officeDocument/2006/relationships/hyperlink" Target="http://id.wikipedia.org/wiki/Jaringan_nirkabel"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Handphone</a:t>
            </a:r>
            <a:r>
              <a:rPr lang="en-US" baseline="0" dirty="0" smtClean="0"/>
              <a:t> - </a:t>
            </a:r>
            <a:r>
              <a:rPr lang="id-ID" sz="1200" i="1" kern="1200" dirty="0" smtClean="0">
                <a:solidFill>
                  <a:schemeClr val="tx1"/>
                </a:solidFill>
                <a:effectLst/>
                <a:latin typeface="+mn-lt"/>
                <a:ea typeface="+mn-ea"/>
                <a:cs typeface="+mn-cs"/>
              </a:rPr>
              <a:t>Handphone</a:t>
            </a:r>
            <a:r>
              <a:rPr lang="id-ID" sz="1200" kern="1200" dirty="0" smtClean="0">
                <a:solidFill>
                  <a:schemeClr val="tx1"/>
                </a:solidFill>
                <a:effectLst/>
                <a:latin typeface="+mn-lt"/>
                <a:ea typeface="+mn-ea"/>
                <a:cs typeface="+mn-cs"/>
              </a:rPr>
              <a:t> mulanya hanya digunakan sebagai alat komunikasi antar manusia, pada era gl</a:t>
            </a:r>
            <a:r>
              <a:rPr lang="en-US" sz="1200" kern="120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obalisasi seperti sekarang kebanyakan orang sudah menggunakan </a:t>
            </a:r>
            <a:r>
              <a:rPr lang="id-ID" sz="1200" i="1" kern="1200" dirty="0" smtClean="0">
                <a:solidFill>
                  <a:schemeClr val="tx1"/>
                </a:solidFill>
                <a:effectLst/>
                <a:latin typeface="+mn-lt"/>
                <a:ea typeface="+mn-ea"/>
                <a:cs typeface="+mn-cs"/>
              </a:rPr>
              <a:t>smartphone</a:t>
            </a:r>
            <a:r>
              <a:rPr lang="id-ID" sz="1200" kern="1200" dirty="0" smtClean="0">
                <a:solidFill>
                  <a:schemeClr val="tx1"/>
                </a:solidFill>
                <a:effectLst/>
                <a:latin typeface="+mn-lt"/>
                <a:ea typeface="+mn-ea"/>
                <a:cs typeface="+mn-cs"/>
              </a:rPr>
              <a:t> guna menunjang kebutuhan informasi dan komunikasi. smartphone dilengkapi dengan berbagai pilihan fitur, seperti bisa menangkap siaran </a:t>
            </a:r>
            <a:r>
              <a:rPr lang="id-ID" sz="1200" u="sng" kern="1200" dirty="0" smtClean="0">
                <a:solidFill>
                  <a:schemeClr val="tx1"/>
                </a:solidFill>
                <a:effectLst/>
                <a:latin typeface="+mn-lt"/>
                <a:ea typeface="+mn-ea"/>
                <a:cs typeface="+mn-cs"/>
                <a:hlinkClick r:id="rId3" tooltip="Radio"/>
              </a:rPr>
              <a:t>radio</a:t>
            </a:r>
            <a:r>
              <a:rPr lang="id-ID" sz="1200" kern="1200" dirty="0" smtClean="0">
                <a:solidFill>
                  <a:schemeClr val="tx1"/>
                </a:solidFill>
                <a:effectLst/>
                <a:latin typeface="+mn-lt"/>
                <a:ea typeface="+mn-ea"/>
                <a:cs typeface="+mn-cs"/>
              </a:rPr>
              <a:t> dan </a:t>
            </a:r>
            <a:r>
              <a:rPr lang="id-ID" sz="1200" u="sng" kern="1200" dirty="0" smtClean="0">
                <a:solidFill>
                  <a:schemeClr val="tx1"/>
                </a:solidFill>
                <a:effectLst/>
                <a:latin typeface="+mn-lt"/>
                <a:ea typeface="+mn-ea"/>
                <a:cs typeface="+mn-cs"/>
                <a:hlinkClick r:id="rId4" tooltip="Televisi"/>
              </a:rPr>
              <a:t>televisi</a:t>
            </a:r>
            <a:r>
              <a:rPr lang="id-ID" sz="1200" kern="1200" dirty="0" smtClean="0">
                <a:solidFill>
                  <a:schemeClr val="tx1"/>
                </a:solidFill>
                <a:effectLst/>
                <a:latin typeface="+mn-lt"/>
                <a:ea typeface="+mn-ea"/>
                <a:cs typeface="+mn-cs"/>
              </a:rPr>
              <a:t>, </a:t>
            </a:r>
            <a:r>
              <a:rPr lang="id-ID" sz="1200" i="1" kern="1200" dirty="0" smtClean="0">
                <a:solidFill>
                  <a:schemeClr val="tx1"/>
                </a:solidFill>
                <a:effectLst/>
                <a:latin typeface="+mn-lt"/>
                <a:ea typeface="+mn-ea"/>
                <a:cs typeface="+mn-cs"/>
              </a:rPr>
              <a:t>game</a:t>
            </a:r>
            <a:r>
              <a:rPr lang="id-ID"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Bluetooth</a:t>
            </a:r>
            <a:r>
              <a:rPr lang="id-ID" sz="1200" kern="1200" dirty="0" smtClean="0">
                <a:solidFill>
                  <a:schemeClr val="tx1"/>
                </a:solidFill>
                <a:effectLst/>
                <a:latin typeface="+mn-lt"/>
                <a:ea typeface="+mn-ea"/>
                <a:cs typeface="+mn-cs"/>
              </a:rPr>
              <a:t> dan layanan </a:t>
            </a:r>
            <a:r>
              <a:rPr lang="id-ID" sz="1200" u="sng" kern="1200" dirty="0" smtClean="0">
                <a:solidFill>
                  <a:schemeClr val="tx1"/>
                </a:solidFill>
                <a:effectLst/>
                <a:latin typeface="+mn-lt"/>
                <a:ea typeface="+mn-ea"/>
                <a:cs typeface="+mn-cs"/>
                <a:hlinkClick r:id="rId5" tooltip="Internet"/>
              </a:rPr>
              <a:t>internet</a:t>
            </a:r>
            <a:r>
              <a:rPr lang="id-ID" sz="1200" kern="1200" dirty="0" smtClean="0">
                <a:solidFill>
                  <a:schemeClr val="tx1"/>
                </a:solidFill>
                <a:effectLst/>
                <a:latin typeface="+mn-lt"/>
                <a:ea typeface="+mn-ea"/>
                <a:cs typeface="+mn-cs"/>
              </a:rPr>
              <a:t> (</a:t>
            </a:r>
            <a:r>
              <a:rPr lang="id-ID" sz="1200" u="sng" kern="1200" dirty="0" smtClean="0">
                <a:solidFill>
                  <a:schemeClr val="tx1"/>
                </a:solidFill>
                <a:effectLst/>
                <a:latin typeface="+mn-lt"/>
                <a:ea typeface="+mn-ea"/>
                <a:cs typeface="+mn-cs"/>
                <a:hlinkClick r:id="rId6" tooltip="WAP"/>
              </a:rPr>
              <a:t>WAP</a:t>
            </a:r>
            <a:r>
              <a:rPr lang="id-ID" sz="1200" kern="1200" dirty="0" smtClean="0">
                <a:solidFill>
                  <a:schemeClr val="tx1"/>
                </a:solidFill>
                <a:effectLst/>
                <a:latin typeface="+mn-lt"/>
                <a:ea typeface="+mn-ea"/>
                <a:cs typeface="+mn-cs"/>
              </a:rPr>
              <a:t>, </a:t>
            </a:r>
            <a:r>
              <a:rPr lang="id-ID" sz="1200" u="sng" kern="1200" dirty="0" smtClean="0">
                <a:solidFill>
                  <a:schemeClr val="tx1"/>
                </a:solidFill>
                <a:effectLst/>
                <a:latin typeface="+mn-lt"/>
                <a:ea typeface="+mn-ea"/>
                <a:cs typeface="+mn-cs"/>
                <a:hlinkClick r:id="rId7" tooltip="GPRS"/>
              </a:rPr>
              <a:t>GPRS</a:t>
            </a:r>
            <a:r>
              <a:rPr lang="id-ID" sz="1200" kern="1200" dirty="0" smtClean="0">
                <a:solidFill>
                  <a:schemeClr val="tx1"/>
                </a:solidFill>
                <a:effectLst/>
                <a:latin typeface="+mn-lt"/>
                <a:ea typeface="+mn-ea"/>
                <a:cs typeface="+mn-cs"/>
              </a:rPr>
              <a:t>, </a:t>
            </a:r>
            <a:r>
              <a:rPr lang="id-ID" sz="1200" u="sng" kern="1200" dirty="0" smtClean="0">
                <a:solidFill>
                  <a:schemeClr val="tx1"/>
                </a:solidFill>
                <a:effectLst/>
                <a:latin typeface="+mn-lt"/>
                <a:ea typeface="+mn-ea"/>
                <a:cs typeface="+mn-cs"/>
                <a:hlinkClick r:id="rId8" tooltip="3G"/>
              </a:rPr>
              <a:t>3G</a:t>
            </a:r>
            <a:r>
              <a:rPr lang="id-ID" sz="1200" kern="1200" dirty="0" smtClean="0">
                <a:solidFill>
                  <a:schemeClr val="tx1"/>
                </a:solidFill>
                <a:effectLst/>
                <a:latin typeface="+mn-lt"/>
                <a:ea typeface="+mn-ea"/>
                <a:cs typeface="+mn-cs"/>
              </a:rPr>
              <a:t>), dan </a:t>
            </a:r>
            <a:r>
              <a:rPr lang="en-US" sz="1200" i="1" kern="1200" dirty="0" err="1" smtClean="0">
                <a:solidFill>
                  <a:schemeClr val="tx1"/>
                </a:solidFill>
                <a:effectLst/>
                <a:latin typeface="+mn-lt"/>
                <a:ea typeface="+mn-ea"/>
                <a:cs typeface="+mn-cs"/>
              </a:rPr>
              <a:t>wifi</a:t>
            </a:r>
            <a:r>
              <a:rPr lang="en-US" sz="1200" i="1" kern="1200" dirty="0" smtClean="0">
                <a:solidFill>
                  <a:schemeClr val="tx1"/>
                </a:solidFill>
                <a:effectLst/>
                <a:latin typeface="+mn-lt"/>
                <a:ea typeface="+mn-ea"/>
                <a:cs typeface="+mn-cs"/>
              </a:rPr>
              <a:t> signal.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err="1" smtClean="0">
                <a:solidFill>
                  <a:schemeClr val="tx1"/>
                </a:solidFill>
                <a:effectLst/>
                <a:latin typeface="+mn-lt"/>
                <a:ea typeface="+mn-ea"/>
                <a:cs typeface="+mn-cs"/>
              </a:rPr>
              <a:t>WiFi</a:t>
            </a:r>
            <a:r>
              <a:rPr lang="en-US" sz="1200" i="1" kern="1200" dirty="0" smtClean="0">
                <a:solidFill>
                  <a:schemeClr val="tx1"/>
                </a:solidFill>
                <a:effectLst/>
                <a:latin typeface="+mn-lt"/>
                <a:ea typeface="+mn-ea"/>
                <a:cs typeface="+mn-cs"/>
              </a:rPr>
              <a:t> - </a:t>
            </a:r>
            <a:r>
              <a:rPr lang="id-ID" sz="1200" b="1" i="1" u="sng" kern="1200" dirty="0" smtClean="0">
                <a:solidFill>
                  <a:schemeClr val="tx1"/>
                </a:solidFill>
                <a:effectLst/>
                <a:latin typeface="+mn-lt"/>
                <a:ea typeface="+mn-ea"/>
                <a:cs typeface="+mn-cs"/>
              </a:rPr>
              <a:t>Wi-Fi</a:t>
            </a:r>
            <a:r>
              <a:rPr lang="id-ID" sz="1200" i="1" u="sng" kern="1200" dirty="0" smtClean="0">
                <a:solidFill>
                  <a:schemeClr val="tx1"/>
                </a:solidFill>
                <a:effectLst/>
                <a:latin typeface="+mn-lt"/>
                <a:ea typeface="+mn-ea"/>
                <a:cs typeface="+mn-cs"/>
              </a:rPr>
              <a:t> adalah sebuah teknologi terkenal yang memanfaatkan peralatan elektronik untuk bertukar data </a:t>
            </a:r>
            <a:r>
              <a:rPr lang="id-ID" sz="1200" i="1" u="sng" kern="1200" dirty="0" smtClean="0">
                <a:solidFill>
                  <a:schemeClr val="tx1"/>
                </a:solidFill>
                <a:effectLst/>
                <a:latin typeface="+mn-lt"/>
                <a:ea typeface="+mn-ea"/>
                <a:cs typeface="+mn-cs"/>
                <a:hlinkClick r:id="rId9" tooltip="Jaringan nirkabel"/>
              </a:rPr>
              <a:t>secara nirkabel</a:t>
            </a:r>
            <a:r>
              <a:rPr lang="en-US" sz="1200" i="0" u="none" kern="1200" dirty="0" smtClean="0">
                <a:solidFill>
                  <a:schemeClr val="tx1"/>
                </a:solidFill>
                <a:effectLst/>
                <a:latin typeface="+mn-lt"/>
                <a:ea typeface="+mn-ea"/>
                <a:cs typeface="+mn-cs"/>
              </a:rPr>
              <a:t>.</a:t>
            </a:r>
            <a:r>
              <a:rPr lang="en-US" sz="1200" i="0" u="none" kern="1200" baseline="0" dirty="0" smtClean="0">
                <a:solidFill>
                  <a:schemeClr val="tx1"/>
                </a:solidFill>
                <a:effectLst/>
                <a:latin typeface="+mn-lt"/>
                <a:ea typeface="+mn-ea"/>
                <a:cs typeface="+mn-cs"/>
              </a:rPr>
              <a:t> </a:t>
            </a:r>
            <a:r>
              <a:rPr lang="en-US" sz="1200" i="1" u="none" kern="1200" baseline="0" dirty="0" smtClean="0">
                <a:solidFill>
                  <a:schemeClr val="tx1"/>
                </a:solidFill>
                <a:effectLst/>
                <a:latin typeface="+mn-lt"/>
                <a:ea typeface="+mn-ea"/>
                <a:cs typeface="+mn-cs"/>
              </a:rPr>
              <a:t>S</a:t>
            </a:r>
            <a:r>
              <a:rPr lang="id-ID" sz="1200" i="1" kern="1200" dirty="0" smtClean="0">
                <a:solidFill>
                  <a:schemeClr val="tx1"/>
                </a:solidFill>
                <a:effectLst/>
                <a:latin typeface="+mn-lt"/>
                <a:ea typeface="+mn-ea"/>
                <a:cs typeface="+mn-cs"/>
              </a:rPr>
              <a:t>ignal wifi</a:t>
            </a:r>
            <a:r>
              <a:rPr lang="id-ID" sz="1200" kern="1200" dirty="0" smtClean="0">
                <a:solidFill>
                  <a:schemeClr val="tx1"/>
                </a:solidFill>
                <a:effectLst/>
                <a:latin typeface="+mn-lt"/>
                <a:ea typeface="+mn-ea"/>
                <a:cs typeface="+mn-cs"/>
              </a:rPr>
              <a:t>, juga dapat </a:t>
            </a:r>
            <a:r>
              <a:rPr lang="en-US" sz="1200" kern="1200" dirty="0" err="1" smtClean="0">
                <a:solidFill>
                  <a:schemeClr val="tx1"/>
                </a:solidFill>
                <a:effectLst/>
                <a:latin typeface="+mn-lt"/>
                <a:ea typeface="+mn-ea"/>
                <a:cs typeface="+mn-cs"/>
              </a:rPr>
              <a:t>dikembangkan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untuk</a:t>
            </a:r>
            <a:r>
              <a:rPr lang="en-US" sz="1200" kern="120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dimanfaatkan sebagai</a:t>
            </a:r>
            <a:r>
              <a:rPr lang="en-US" sz="1200" i="1" kern="1200" dirty="0" smtClean="0">
                <a:solidFill>
                  <a:schemeClr val="tx1"/>
                </a:solidFill>
                <a:effectLst/>
                <a:latin typeface="+mn-lt"/>
                <a:ea typeface="+mn-ea"/>
                <a:cs typeface="+mn-cs"/>
              </a:rPr>
              <a:t> tracking device</a:t>
            </a:r>
            <a:r>
              <a:rPr lang="en-US" sz="1200"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dan</a:t>
            </a:r>
            <a:r>
              <a:rPr lang="en-US" sz="1200" i="1" kern="1200" dirty="0" smtClean="0">
                <a:solidFill>
                  <a:schemeClr val="tx1"/>
                </a:solidFill>
                <a:effectLst/>
                <a:latin typeface="+mn-lt"/>
                <a:ea typeface="+mn-ea"/>
                <a:cs typeface="+mn-cs"/>
              </a:rPr>
              <a:t> </a:t>
            </a:r>
            <a:r>
              <a:rPr lang="id-ID" sz="1200" i="1" kern="1200" dirty="0" smtClean="0">
                <a:solidFill>
                  <a:schemeClr val="tx1"/>
                </a:solidFill>
                <a:effectLst/>
                <a:latin typeface="+mn-lt"/>
                <a:ea typeface="+mn-ea"/>
                <a:cs typeface="+mn-cs"/>
              </a:rPr>
              <a:t>presence-detector absence</a:t>
            </a:r>
            <a:r>
              <a:rPr lang="id-ID" sz="1200" kern="1200" dirty="0" smtClean="0">
                <a:solidFill>
                  <a:schemeClr val="tx1"/>
                </a:solidFill>
                <a:effectLst/>
                <a:latin typeface="+mn-lt"/>
                <a:ea typeface="+mn-ea"/>
                <a:cs typeface="+mn-cs"/>
              </a:rPr>
              <a:t> dalam berbagai instansi, dalam hal ini Universitas</a:t>
            </a:r>
            <a:r>
              <a:rPr lang="en-US" sz="1200" kern="1200" dirty="0" smtClean="0">
                <a:solidFill>
                  <a:schemeClr val="tx1"/>
                </a:solidFill>
                <a:effectLst/>
                <a:latin typeface="+mn-lt"/>
                <a:ea typeface="+mn-ea"/>
                <a:cs typeface="+mn-cs"/>
              </a:rPr>
              <a:t>. kami </a:t>
            </a:r>
            <a:r>
              <a:rPr lang="en-US" sz="1200" kern="1200" dirty="0" err="1" smtClean="0">
                <a:solidFill>
                  <a:schemeClr val="tx1"/>
                </a:solidFill>
                <a:effectLst/>
                <a:latin typeface="+mn-lt"/>
                <a:ea typeface="+mn-ea"/>
                <a:cs typeface="+mn-cs"/>
              </a:rPr>
              <a:t>lebih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memilih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untuk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memanfaatkan</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Access point </a:t>
            </a:r>
            <a:r>
              <a:rPr lang="en-US" sz="1200" i="1"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id-ID" sz="1200" i="1" kern="1200" dirty="0" smtClean="0">
                <a:solidFill>
                  <a:schemeClr val="tx1"/>
                </a:solidFill>
                <a:effectLst/>
                <a:latin typeface="+mn-lt"/>
                <a:ea typeface="+mn-ea"/>
                <a:cs typeface="+mn-cs"/>
              </a:rPr>
              <a:t>wireless</a:t>
            </a:r>
            <a:r>
              <a:rPr lang="id-ID"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untuk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digunakan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sebagai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presensi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absen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karena</a:t>
            </a:r>
            <a:r>
              <a:rPr lang="en-US" sz="1200" kern="1200" dirty="0" smtClean="0">
                <a:solidFill>
                  <a:schemeClr val="tx1"/>
                </a:solidFill>
                <a:effectLst/>
                <a:latin typeface="+mn-lt"/>
                <a:ea typeface="+mn-ea"/>
                <a:cs typeface="+mn-cs"/>
              </a:rPr>
              <a:t> wireless </a:t>
            </a:r>
            <a:r>
              <a:rPr lang="en-US" sz="1200" kern="1200" dirty="0" err="1" smtClean="0">
                <a:solidFill>
                  <a:schemeClr val="tx1"/>
                </a:solidFill>
                <a:effectLst/>
                <a:latin typeface="+mn-lt"/>
                <a:ea typeface="+mn-ea"/>
                <a:cs typeface="+mn-cs"/>
              </a:rPr>
              <a:t>mempunyai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beberapa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keunggulan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diantaranya</a:t>
            </a:r>
            <a:r>
              <a:rPr lang="en-US" sz="1200" kern="120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adalah </a:t>
            </a:r>
            <a:r>
              <a:rPr lang="id-ID" sz="1200" i="1" kern="1200" dirty="0" smtClean="0">
                <a:solidFill>
                  <a:schemeClr val="tx1"/>
                </a:solidFill>
                <a:effectLst/>
                <a:latin typeface="+mn-lt"/>
                <a:ea typeface="+mn-ea"/>
                <a:cs typeface="+mn-cs"/>
              </a:rPr>
              <a:t>real time</a:t>
            </a:r>
            <a:r>
              <a:rPr lang="id-ID"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sehingga</a:t>
            </a:r>
            <a:r>
              <a:rPr lang="en-US" sz="1200" kern="1200" dirty="0" smtClean="0">
                <a:solidFill>
                  <a:schemeClr val="tx1"/>
                </a:solidFill>
                <a:effectLst/>
                <a:latin typeface="+mn-lt"/>
                <a:ea typeface="+mn-ea"/>
                <a:cs typeface="+mn-cs"/>
              </a:rPr>
              <a:t> supervisor </a:t>
            </a:r>
            <a:r>
              <a:rPr lang="id-ID" sz="1200" kern="1200" dirty="0" smtClean="0">
                <a:solidFill>
                  <a:schemeClr val="tx1"/>
                </a:solidFill>
                <a:effectLst/>
                <a:latin typeface="+mn-lt"/>
                <a:ea typeface="+mn-ea"/>
                <a:cs typeface="+mn-cs"/>
              </a:rPr>
              <a:t>dapat mengetahui jumlah karyawan</a:t>
            </a:r>
            <a:r>
              <a:rPr lang="en-US" sz="1200" kern="1200" dirty="0" smtClean="0">
                <a:solidFill>
                  <a:schemeClr val="tx1"/>
                </a:solidFill>
                <a:effectLst/>
                <a:latin typeface="+mn-lt"/>
                <a:ea typeface="+mn-ea"/>
                <a:cs typeface="+mn-cs"/>
              </a:rPr>
              <a:t>,</a:t>
            </a:r>
            <a:r>
              <a:rPr lang="id-ID" sz="1200" kern="1200" dirty="0" smtClean="0">
                <a:solidFill>
                  <a:schemeClr val="tx1"/>
                </a:solidFill>
                <a:effectLst/>
                <a:latin typeface="+mn-lt"/>
                <a:ea typeface="+mn-ea"/>
                <a:cs typeface="+mn-cs"/>
              </a:rPr>
              <a:t> dosen </a:t>
            </a:r>
            <a:r>
              <a:rPr lang="en-US" sz="1200" kern="1200" dirty="0" err="1" smtClean="0">
                <a:solidFill>
                  <a:schemeClr val="tx1"/>
                </a:solidFill>
                <a:effectLst/>
                <a:latin typeface="+mn-lt"/>
                <a:ea typeface="+mn-ea"/>
                <a:cs typeface="+mn-cs"/>
              </a:rPr>
              <a:t>dan</a:t>
            </a:r>
            <a:r>
              <a:rPr lang="id-ID" sz="1200" kern="1200" dirty="0" smtClean="0">
                <a:solidFill>
                  <a:schemeClr val="tx1"/>
                </a:solidFill>
                <a:effectLst/>
                <a:latin typeface="+mn-lt"/>
                <a:ea typeface="+mn-ea"/>
                <a:cs typeface="+mn-cs"/>
              </a:rPr>
              <a:t> mahasiswa yang sudah hadir, </a:t>
            </a:r>
            <a:r>
              <a:rPr lang="en-US" sz="1200" kern="1200" dirty="0" err="1" smtClean="0">
                <a:solidFill>
                  <a:schemeClr val="tx1"/>
                </a:solidFill>
                <a:effectLst/>
                <a:latin typeface="+mn-lt"/>
                <a:ea typeface="+mn-ea"/>
                <a:cs typeface="+mn-cs"/>
              </a:rPr>
              <a:t>serta</a:t>
            </a:r>
            <a:r>
              <a:rPr lang="en-US" sz="1200" kern="120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supervisor d</a:t>
            </a:r>
            <a:r>
              <a:rPr lang="en-US" sz="1200" kern="1200" dirty="0" smtClean="0">
                <a:solidFill>
                  <a:schemeClr val="tx1"/>
                </a:solidFill>
                <a:effectLst/>
                <a:latin typeface="+mn-lt"/>
                <a:ea typeface="+mn-ea"/>
                <a:cs typeface="+mn-cs"/>
              </a:rPr>
              <a:t>a</a:t>
            </a:r>
            <a:r>
              <a:rPr lang="id-ID" sz="1200" kern="1200" dirty="0" smtClean="0">
                <a:solidFill>
                  <a:schemeClr val="tx1"/>
                </a:solidFill>
                <a:effectLst/>
                <a:latin typeface="+mn-lt"/>
                <a:ea typeface="+mn-ea"/>
                <a:cs typeface="+mn-cs"/>
              </a:rPr>
              <a:t>p</a:t>
            </a:r>
            <a:r>
              <a:rPr lang="en-US" sz="1200" kern="1200" dirty="0" smtClean="0">
                <a:solidFill>
                  <a:schemeClr val="tx1"/>
                </a:solidFill>
                <a:effectLst/>
                <a:latin typeface="+mn-lt"/>
                <a:ea typeface="+mn-ea"/>
                <a:cs typeface="+mn-cs"/>
              </a:rPr>
              <a:t>a</a:t>
            </a:r>
            <a:r>
              <a:rPr lang="id-ID" sz="1200" kern="1200" dirty="0" smtClean="0">
                <a:solidFill>
                  <a:schemeClr val="tx1"/>
                </a:solidFill>
                <a:effectLst/>
                <a:latin typeface="+mn-lt"/>
                <a:ea typeface="+mn-ea"/>
                <a:cs typeface="+mn-cs"/>
              </a:rPr>
              <a:t>t meng</a:t>
            </a:r>
            <a:r>
              <a:rPr lang="en-US" sz="1200" kern="1200" dirty="0" err="1" smtClean="0">
                <a:solidFill>
                  <a:schemeClr val="tx1"/>
                </a:solidFill>
                <a:effectLst/>
                <a:latin typeface="+mn-lt"/>
                <a:ea typeface="+mn-ea"/>
                <a:cs typeface="+mn-cs"/>
              </a:rPr>
              <a:t>ontrol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dari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jarak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jauh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juga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memungkinkan</a:t>
            </a:r>
            <a:r>
              <a:rPr lang="en-US" sz="1200" kern="120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member dapat melakukan pengabsenan </a:t>
            </a:r>
            <a:r>
              <a:rPr lang="en-US" sz="1200" kern="1200" dirty="0" err="1" smtClean="0">
                <a:solidFill>
                  <a:schemeClr val="tx1"/>
                </a:solidFill>
                <a:effectLst/>
                <a:latin typeface="+mn-lt"/>
                <a:ea typeface="+mn-ea"/>
                <a:cs typeface="+mn-cs"/>
              </a:rPr>
              <a:t>jika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berada</a:t>
            </a:r>
            <a:r>
              <a:rPr lang="en-US" sz="1200" kern="120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dalam </a:t>
            </a:r>
            <a:r>
              <a:rPr lang="id-ID" sz="1200" i="1" kern="1200" dirty="0" smtClean="0">
                <a:solidFill>
                  <a:schemeClr val="tx1"/>
                </a:solidFill>
                <a:effectLst/>
                <a:latin typeface="+mn-lt"/>
                <a:ea typeface="+mn-ea"/>
                <a:cs typeface="+mn-cs"/>
              </a:rPr>
              <a:t>coverage area</a:t>
            </a:r>
            <a:r>
              <a:rPr lang="id-ID" sz="1200" kern="1200" dirty="0" smtClean="0">
                <a:solidFill>
                  <a:schemeClr val="tx1"/>
                </a:solidFill>
                <a:effectLst/>
                <a:latin typeface="+mn-lt"/>
                <a:ea typeface="+mn-ea"/>
                <a:cs typeface="+mn-cs"/>
              </a:rPr>
              <a:t> WLAN, </a:t>
            </a:r>
            <a:r>
              <a:rPr lang="id-ID" sz="1200" i="1" kern="1200" dirty="0" smtClean="0">
                <a:solidFill>
                  <a:schemeClr val="tx1"/>
                </a:solidFill>
                <a:effectLst/>
                <a:latin typeface="+mn-lt"/>
                <a:ea typeface="+mn-ea"/>
                <a:cs typeface="+mn-cs"/>
              </a:rPr>
              <a:t>remote</a:t>
            </a:r>
            <a:r>
              <a:rPr lang="id-ID"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sehingga</a:t>
            </a:r>
            <a:r>
              <a:rPr lang="en-US" sz="1200" kern="1200" dirty="0" smtClean="0">
                <a:solidFill>
                  <a:schemeClr val="tx1"/>
                </a:solidFill>
                <a:effectLst/>
                <a:latin typeface="+mn-lt"/>
                <a:ea typeface="+mn-ea"/>
                <a:cs typeface="+mn-cs"/>
              </a:rPr>
              <a:t> member </a:t>
            </a:r>
            <a:r>
              <a:rPr lang="id-ID" sz="1200" kern="1200" dirty="0" smtClean="0">
                <a:solidFill>
                  <a:schemeClr val="tx1"/>
                </a:solidFill>
                <a:effectLst/>
                <a:latin typeface="+mn-lt"/>
                <a:ea typeface="+mn-ea"/>
                <a:cs typeface="+mn-cs"/>
              </a:rPr>
              <a:t>tidak perlu </a:t>
            </a:r>
            <a:r>
              <a:rPr lang="en-US" sz="1200" kern="1200" dirty="0" err="1" smtClean="0">
                <a:solidFill>
                  <a:schemeClr val="tx1"/>
                </a:solidFill>
                <a:effectLst/>
                <a:latin typeface="+mn-lt"/>
                <a:ea typeface="+mn-ea"/>
                <a:cs typeface="+mn-cs"/>
              </a:rPr>
              <a:t>meng</a:t>
            </a:r>
            <a:r>
              <a:rPr lang="id-ID" sz="1200" kern="1200" dirty="0" smtClean="0">
                <a:solidFill>
                  <a:schemeClr val="tx1"/>
                </a:solidFill>
                <a:effectLst/>
                <a:latin typeface="+mn-lt"/>
                <a:ea typeface="+mn-ea"/>
                <a:cs typeface="+mn-cs"/>
              </a:rPr>
              <a:t>antri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untuk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melakukan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pengabsenan</a:t>
            </a:r>
            <a:r>
              <a:rPr lang="en-US" sz="1200" kern="1200" dirty="0" smtClean="0">
                <a:solidFill>
                  <a:schemeClr val="tx1"/>
                </a:solidFill>
                <a:effectLst/>
                <a:latin typeface="+mn-lt"/>
                <a:ea typeface="+mn-ea"/>
                <a:cs typeface="+mn-cs"/>
              </a:rPr>
              <a:t>.</a:t>
            </a:r>
            <a:endParaRPr lang="id-ID" sz="1200" kern="1200" dirty="0" smtClean="0">
              <a:solidFill>
                <a:schemeClr val="tx1"/>
              </a:solidFill>
              <a:effectLst/>
              <a:latin typeface="+mn-lt"/>
              <a:ea typeface="+mn-ea"/>
              <a:cs typeface="+mn-cs"/>
            </a:endParaRPr>
          </a:p>
          <a:p>
            <a:r>
              <a:rPr lang="en-US" sz="1200" i="0" u="sng" kern="1200" dirty="0" err="1" smtClean="0">
                <a:solidFill>
                  <a:schemeClr val="tx1"/>
                </a:solidFill>
                <a:effectLst/>
                <a:latin typeface="+mn-lt"/>
                <a:ea typeface="+mn-ea"/>
                <a:cs typeface="+mn-cs"/>
              </a:rPr>
              <a:t>Presensi</a:t>
            </a:r>
            <a:r>
              <a:rPr lang="en-US" sz="1200" i="0" u="sng" kern="1200" baseline="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Presensi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dengan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menggunakan</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wireless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juga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sangat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aman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karena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terdapat</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security wireless</a:t>
            </a:r>
            <a:r>
              <a:rPr lang="en-US" sz="1200" kern="1200" dirty="0" smtClean="0">
                <a:solidFill>
                  <a:schemeClr val="tx1"/>
                </a:solidFill>
                <a:effectLst/>
                <a:latin typeface="+mn-lt"/>
                <a:ea typeface="+mn-ea"/>
                <a:cs typeface="+mn-cs"/>
              </a:rPr>
              <a:t> LAN yang </a:t>
            </a:r>
            <a:r>
              <a:rPr lang="en-US" sz="1200" kern="1200" dirty="0" err="1" smtClean="0">
                <a:solidFill>
                  <a:schemeClr val="tx1"/>
                </a:solidFill>
                <a:effectLst/>
                <a:latin typeface="+mn-lt"/>
                <a:ea typeface="+mn-ea"/>
                <a:cs typeface="+mn-cs"/>
              </a:rPr>
              <a:t>dapat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mencegah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kecurangan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pengabsenan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Untuk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pengamanan</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wireless</a:t>
            </a:r>
            <a:r>
              <a:rPr lang="en-US" sz="1200" kern="1200" dirty="0" smtClean="0">
                <a:solidFill>
                  <a:schemeClr val="tx1"/>
                </a:solidFill>
                <a:effectLst/>
                <a:latin typeface="+mn-lt"/>
                <a:ea typeface="+mn-ea"/>
                <a:cs typeface="+mn-cs"/>
              </a:rPr>
              <a:t> LAN, kami </a:t>
            </a:r>
            <a:r>
              <a:rPr lang="en-US" sz="1200" kern="1200" dirty="0" err="1" smtClean="0">
                <a:solidFill>
                  <a:schemeClr val="tx1"/>
                </a:solidFill>
                <a:effectLst/>
                <a:latin typeface="+mn-lt"/>
                <a:ea typeface="+mn-ea"/>
                <a:cs typeface="+mn-cs"/>
              </a:rPr>
              <a:t>menggunakan</a:t>
            </a:r>
            <a:r>
              <a:rPr lang="en-US" sz="1200" kern="1200" dirty="0" smtClean="0">
                <a:solidFill>
                  <a:schemeClr val="tx1"/>
                </a:solidFill>
                <a:effectLst/>
                <a:latin typeface="+mn-lt"/>
                <a:ea typeface="+mn-ea"/>
                <a:cs typeface="+mn-cs"/>
              </a:rPr>
              <a:t> WPA (</a:t>
            </a:r>
            <a:r>
              <a:rPr lang="en-US" sz="1200" i="1" kern="1200" dirty="0" err="1" smtClean="0">
                <a:solidFill>
                  <a:schemeClr val="tx1"/>
                </a:solidFill>
                <a:effectLst/>
                <a:latin typeface="+mn-lt"/>
                <a:ea typeface="+mn-ea"/>
                <a:cs typeface="+mn-cs"/>
              </a:rPr>
              <a:t>Wifi</a:t>
            </a:r>
            <a:r>
              <a:rPr lang="en-US" sz="1200" i="1" kern="1200" dirty="0" smtClean="0">
                <a:solidFill>
                  <a:schemeClr val="tx1"/>
                </a:solidFill>
                <a:effectLst/>
                <a:latin typeface="+mn-lt"/>
                <a:ea typeface="+mn-ea"/>
                <a:cs typeface="+mn-cs"/>
              </a:rPr>
              <a:t> Protected Access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MAC </a:t>
            </a:r>
            <a:r>
              <a:rPr lang="en-US" sz="1200" i="1" kern="1200" dirty="0" smtClean="0">
                <a:solidFill>
                  <a:schemeClr val="tx1"/>
                </a:solidFill>
                <a:effectLst/>
                <a:latin typeface="+mn-lt"/>
                <a:ea typeface="+mn-ea"/>
                <a:cs typeface="+mn-cs"/>
              </a:rPr>
              <a:t>Address Filtering</a:t>
            </a:r>
            <a:r>
              <a:rPr lang="en-US" sz="1200" kern="1200" dirty="0" smtClean="0">
                <a:solidFill>
                  <a:schemeClr val="tx1"/>
                </a:solidFill>
                <a:effectLst/>
                <a:latin typeface="+mn-lt"/>
                <a:ea typeface="+mn-ea"/>
                <a:cs typeface="+mn-cs"/>
              </a:rPr>
              <a:t>. </a:t>
            </a:r>
            <a:endParaRPr lang="en-US" sz="1200" i="0" u="sng"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CF243C4-3A57-40B5-AC65-3EBBDC620BF8}" type="slidenum">
              <a:rPr lang="en-US" smtClean="0"/>
              <a:t>2</a:t>
            </a:fld>
            <a:endParaRPr lang="en-US"/>
          </a:p>
        </p:txBody>
      </p:sp>
    </p:spTree>
    <p:extLst>
      <p:ext uri="{BB962C8B-B14F-4D97-AF65-F5344CB8AC3E}">
        <p14:creationId xmlns:p14="http://schemas.microsoft.com/office/powerpoint/2010/main" val="2983294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Jika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desain</a:t>
            </a:r>
            <a:r>
              <a:rPr lang="en-US" sz="1200" kern="1200" dirty="0" smtClean="0">
                <a:solidFill>
                  <a:schemeClr val="tx1"/>
                </a:solidFill>
                <a:effectLst/>
                <a:latin typeface="+mn-lt"/>
                <a:ea typeface="+mn-ea"/>
                <a:cs typeface="+mn-cs"/>
              </a:rPr>
              <a:t> ERD </a:t>
            </a:r>
            <a:r>
              <a:rPr lang="en-US" sz="1200" kern="1200" dirty="0" err="1" smtClean="0">
                <a:solidFill>
                  <a:schemeClr val="tx1"/>
                </a:solidFill>
                <a:effectLst/>
                <a:latin typeface="+mn-lt"/>
                <a:ea typeface="+mn-ea"/>
                <a:cs typeface="+mn-cs"/>
              </a:rPr>
              <a:t>dibuat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dengan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baik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maka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mengurangi</a:t>
            </a:r>
            <a:r>
              <a:rPr lang="en-US" sz="1200" kern="1200" dirty="0" smtClean="0">
                <a:solidFill>
                  <a:schemeClr val="tx1"/>
                </a:solidFill>
                <a:effectLst/>
                <a:latin typeface="+mn-lt"/>
                <a:ea typeface="+mn-ea"/>
                <a:cs typeface="+mn-cs"/>
              </a:rPr>
              <a:t> effort yang </a:t>
            </a:r>
            <a:r>
              <a:rPr lang="en-US" sz="1200" kern="1200" dirty="0" err="1" smtClean="0">
                <a:solidFill>
                  <a:schemeClr val="tx1"/>
                </a:solidFill>
                <a:effectLst/>
                <a:latin typeface="+mn-lt"/>
                <a:ea typeface="+mn-ea"/>
                <a:cs typeface="+mn-cs"/>
              </a:rPr>
              <a:t>dibutuhkan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untuk</a:t>
            </a:r>
            <a:r>
              <a:rPr lang="en-US" sz="1200" kern="1200" dirty="0" smtClean="0">
                <a:solidFill>
                  <a:schemeClr val="tx1"/>
                </a:solidFill>
                <a:effectLst/>
                <a:latin typeface="+mn-lt"/>
                <a:ea typeface="+mn-ea"/>
                <a:cs typeface="+mn-cs"/>
              </a:rPr>
              <a:t> proses mapping ERD </a:t>
            </a:r>
            <a:r>
              <a:rPr lang="en-US" sz="1200" kern="1200" dirty="0" err="1" smtClean="0">
                <a:solidFill>
                  <a:schemeClr val="tx1"/>
                </a:solidFill>
                <a:effectLst/>
                <a:latin typeface="+mn-lt"/>
                <a:ea typeface="+mn-ea"/>
                <a:cs typeface="+mn-cs"/>
              </a:rPr>
              <a:t>ke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dalam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bentuk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tabel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Setelah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tabel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terbentuk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untuk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memverifikasi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bahwa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tabel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tersebut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sudah</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conform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dengan</a:t>
            </a:r>
            <a:r>
              <a:rPr lang="en-US" sz="1200" kern="1200" dirty="0" smtClean="0">
                <a:solidFill>
                  <a:schemeClr val="tx1"/>
                </a:solidFill>
                <a:effectLst/>
                <a:latin typeface="+mn-lt"/>
                <a:ea typeface="+mn-ea"/>
                <a:cs typeface="+mn-cs"/>
              </a:rPr>
              <a:t> standard, </a:t>
            </a:r>
            <a:r>
              <a:rPr lang="en-US" sz="1200" kern="1200" dirty="0" err="1" smtClean="0">
                <a:solidFill>
                  <a:schemeClr val="tx1"/>
                </a:solidFill>
                <a:effectLst/>
                <a:latin typeface="+mn-lt"/>
                <a:ea typeface="+mn-ea"/>
                <a:cs typeface="+mn-cs"/>
              </a:rPr>
              <a:t>dilakukan</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dependency normalization</a:t>
            </a:r>
            <a:r>
              <a:rPr lang="en-US" sz="1200" kern="1200" dirty="0" smtClean="0">
                <a:solidFill>
                  <a:schemeClr val="tx1"/>
                </a:solidFill>
                <a:effectLst/>
                <a:latin typeface="+mn-lt"/>
                <a:ea typeface="+mn-ea"/>
                <a:cs typeface="+mn-cs"/>
              </a:rPr>
              <a:t>. Model database yang </a:t>
            </a:r>
            <a:r>
              <a:rPr lang="en-US" sz="1200" kern="1200" dirty="0" err="1" smtClean="0">
                <a:solidFill>
                  <a:schemeClr val="tx1"/>
                </a:solidFill>
                <a:effectLst/>
                <a:latin typeface="+mn-lt"/>
                <a:ea typeface="+mn-ea"/>
                <a:cs typeface="+mn-cs"/>
              </a:rPr>
              <a:t>baik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mempertahankan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struktur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tabel</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namun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jika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tabel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belum</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conformed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maka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tabel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terpecah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dalam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beberapa</a:t>
            </a:r>
            <a:r>
              <a:rPr lang="en-US" sz="1200" kern="1200" dirty="0" smtClean="0">
                <a:solidFill>
                  <a:schemeClr val="tx1"/>
                </a:solidFill>
                <a:effectLst/>
                <a:latin typeface="+mn-lt"/>
                <a:ea typeface="+mn-ea"/>
                <a:cs typeface="+mn-cs"/>
              </a:rPr>
              <a:t> sub </a:t>
            </a:r>
            <a:r>
              <a:rPr lang="en-US" sz="1200" kern="1200" dirty="0" err="1" smtClean="0">
                <a:solidFill>
                  <a:schemeClr val="tx1"/>
                </a:solidFill>
                <a:effectLst/>
                <a:latin typeface="+mn-lt"/>
                <a:ea typeface="+mn-ea"/>
                <a:cs typeface="+mn-cs"/>
              </a:rPr>
              <a:t>tabel</a:t>
            </a:r>
            <a:r>
              <a:rPr lang="en-US" sz="1200" kern="1200" dirty="0" smtClean="0">
                <a:solidFill>
                  <a:schemeClr val="tx1"/>
                </a:solidFill>
                <a:effectLst/>
                <a:latin typeface="+mn-lt"/>
                <a:ea typeface="+mn-ea"/>
                <a:cs typeface="+mn-cs"/>
              </a:rPr>
              <a:t>. </a:t>
            </a:r>
            <a:endParaRPr lang="id-ID" sz="1200" kern="1200" dirty="0" smtClean="0">
              <a:solidFill>
                <a:schemeClr val="tx1"/>
              </a:solidFill>
              <a:effectLst/>
              <a:latin typeface="+mn-lt"/>
              <a:ea typeface="+mn-ea"/>
              <a:cs typeface="+mn-cs"/>
            </a:endParaRPr>
          </a:p>
          <a:p>
            <a:endParaRPr lang="id-ID" dirty="0"/>
          </a:p>
        </p:txBody>
      </p:sp>
      <p:sp>
        <p:nvSpPr>
          <p:cNvPr id="4" name="Slide Number Placeholder 3"/>
          <p:cNvSpPr>
            <a:spLocks noGrp="1"/>
          </p:cNvSpPr>
          <p:nvPr>
            <p:ph type="sldNum" sz="quarter" idx="10"/>
          </p:nvPr>
        </p:nvSpPr>
        <p:spPr/>
        <p:txBody>
          <a:bodyPr/>
          <a:lstStyle/>
          <a:p>
            <a:fld id="{BCF243C4-3A57-40B5-AC65-3EBBDC620BF8}" type="slidenum">
              <a:rPr lang="en-US" smtClean="0"/>
              <a:t>22</a:t>
            </a:fld>
            <a:endParaRPr lang="en-US"/>
          </a:p>
        </p:txBody>
      </p:sp>
    </p:spTree>
    <p:extLst>
      <p:ext uri="{BB962C8B-B14F-4D97-AF65-F5344CB8AC3E}">
        <p14:creationId xmlns:p14="http://schemas.microsoft.com/office/powerpoint/2010/main" val="3589446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Laravel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mempergunakan</a:t>
            </a:r>
            <a:r>
              <a:rPr lang="en-US" sz="1200" kern="1200" dirty="0" smtClean="0">
                <a:solidFill>
                  <a:schemeClr val="tx1"/>
                </a:solidFill>
                <a:effectLst/>
                <a:latin typeface="+mn-lt"/>
                <a:ea typeface="+mn-ea"/>
                <a:cs typeface="+mn-cs"/>
              </a:rPr>
              <a:t> Blade Template Engine </a:t>
            </a:r>
            <a:r>
              <a:rPr lang="en-US" sz="1200" kern="1200" dirty="0" err="1" smtClean="0">
                <a:solidFill>
                  <a:schemeClr val="tx1"/>
                </a:solidFill>
                <a:effectLst/>
                <a:latin typeface="+mn-lt"/>
                <a:ea typeface="+mn-ea"/>
                <a:cs typeface="+mn-cs"/>
              </a:rPr>
              <a:t>untuk</a:t>
            </a:r>
            <a:r>
              <a:rPr lang="en-US" sz="1200" kern="1200" dirty="0" smtClean="0">
                <a:solidFill>
                  <a:schemeClr val="tx1"/>
                </a:solidFill>
                <a:effectLst/>
                <a:latin typeface="+mn-lt"/>
                <a:ea typeface="+mn-ea"/>
                <a:cs typeface="+mn-cs"/>
              </a:rPr>
              <a:t> View. Model view </a:t>
            </a:r>
            <a:r>
              <a:rPr lang="en-US" sz="1200" kern="1200" dirty="0" err="1" smtClean="0">
                <a:solidFill>
                  <a:schemeClr val="tx1"/>
                </a:solidFill>
                <a:effectLst/>
                <a:latin typeface="+mn-lt"/>
                <a:ea typeface="+mn-ea"/>
                <a:cs typeface="+mn-cs"/>
              </a:rPr>
              <a:t>ini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diimplementasi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dengan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sintaks</a:t>
            </a:r>
            <a:r>
              <a:rPr lang="en-US" sz="1200" kern="1200" dirty="0" smtClean="0">
                <a:solidFill>
                  <a:schemeClr val="tx1"/>
                </a:solidFill>
                <a:effectLst/>
                <a:latin typeface="+mn-lt"/>
                <a:ea typeface="+mn-ea"/>
                <a:cs typeface="+mn-cs"/>
              </a:rPr>
              <a:t> HTML 5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dimixing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dengan</a:t>
            </a:r>
            <a:r>
              <a:rPr lang="en-US" sz="1200" kern="1200" dirty="0" smtClean="0">
                <a:solidFill>
                  <a:schemeClr val="tx1"/>
                </a:solidFill>
                <a:effectLst/>
                <a:latin typeface="+mn-lt"/>
                <a:ea typeface="+mn-ea"/>
                <a:cs typeface="+mn-cs"/>
              </a:rPr>
              <a:t> tag </a:t>
            </a:r>
            <a:r>
              <a:rPr lang="en-US" sz="1200" kern="1200" dirty="0" err="1" smtClean="0">
                <a:solidFill>
                  <a:schemeClr val="tx1"/>
                </a:solidFill>
                <a:effectLst/>
                <a:latin typeface="+mn-lt"/>
                <a:ea typeface="+mn-ea"/>
                <a:cs typeface="+mn-cs"/>
              </a:rPr>
              <a:t>Laravel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tertentu</a:t>
            </a:r>
            <a:r>
              <a:rPr lang="en-US" sz="1200" kern="1200" dirty="0" smtClean="0">
                <a:solidFill>
                  <a:schemeClr val="tx1"/>
                </a:solidFill>
                <a:effectLst/>
                <a:latin typeface="+mn-lt"/>
                <a:ea typeface="+mn-ea"/>
                <a:cs typeface="+mn-cs"/>
              </a:rPr>
              <a:t>. Tag </a:t>
            </a:r>
            <a:r>
              <a:rPr lang="en-US" sz="1200" kern="1200" dirty="0" err="1" smtClean="0">
                <a:solidFill>
                  <a:schemeClr val="tx1"/>
                </a:solidFill>
                <a:effectLst/>
                <a:latin typeface="+mn-lt"/>
                <a:ea typeface="+mn-ea"/>
                <a:cs typeface="+mn-cs"/>
              </a:rPr>
              <a:t>ini</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kemudian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direplace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dengan</a:t>
            </a:r>
            <a:r>
              <a:rPr lang="en-US" sz="1200" kern="1200" dirty="0" smtClean="0">
                <a:solidFill>
                  <a:schemeClr val="tx1"/>
                </a:solidFill>
                <a:effectLst/>
                <a:latin typeface="+mn-lt"/>
                <a:ea typeface="+mn-ea"/>
                <a:cs typeface="+mn-cs"/>
              </a:rPr>
              <a:t> live data </a:t>
            </a:r>
            <a:r>
              <a:rPr lang="en-US" sz="1200" kern="1200" dirty="0" err="1" smtClean="0">
                <a:solidFill>
                  <a:schemeClr val="tx1"/>
                </a:solidFill>
                <a:effectLst/>
                <a:latin typeface="+mn-lt"/>
                <a:ea typeface="+mn-ea"/>
                <a:cs typeface="+mn-cs"/>
              </a:rPr>
              <a:t>saat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diload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saat</a:t>
            </a:r>
            <a:r>
              <a:rPr lang="en-US" sz="1200" kern="1200" dirty="0" smtClean="0">
                <a:solidFill>
                  <a:schemeClr val="tx1"/>
                </a:solidFill>
                <a:effectLst/>
                <a:latin typeface="+mn-lt"/>
                <a:ea typeface="+mn-ea"/>
                <a:cs typeface="+mn-cs"/>
              </a:rPr>
              <a:t> view </a:t>
            </a:r>
            <a:r>
              <a:rPr lang="en-US" sz="1200" kern="1200" dirty="0" err="1" smtClean="0">
                <a:solidFill>
                  <a:schemeClr val="tx1"/>
                </a:solidFill>
                <a:effectLst/>
                <a:latin typeface="+mn-lt"/>
                <a:ea typeface="+mn-ea"/>
                <a:cs typeface="+mn-cs"/>
              </a:rPr>
              <a:t>diakses</a:t>
            </a:r>
            <a:r>
              <a:rPr lang="en-US" sz="1200" kern="1200" dirty="0" smtClean="0">
                <a:solidFill>
                  <a:schemeClr val="tx1"/>
                </a:solidFill>
                <a:effectLst/>
                <a:latin typeface="+mn-lt"/>
                <a:ea typeface="+mn-ea"/>
                <a:cs typeface="+mn-cs"/>
              </a:rPr>
              <a:t>. </a:t>
            </a:r>
            <a:endParaRPr lang="id-ID" sz="1200" kern="1200" dirty="0" smtClean="0">
              <a:solidFill>
                <a:schemeClr val="tx1"/>
              </a:solidFill>
              <a:effectLst/>
              <a:latin typeface="+mn-lt"/>
              <a:ea typeface="+mn-ea"/>
              <a:cs typeface="+mn-cs"/>
            </a:endParaRPr>
          </a:p>
          <a:p>
            <a:endParaRPr lang="id-ID" dirty="0"/>
          </a:p>
        </p:txBody>
      </p:sp>
      <p:sp>
        <p:nvSpPr>
          <p:cNvPr id="4" name="Slide Number Placeholder 3"/>
          <p:cNvSpPr>
            <a:spLocks noGrp="1"/>
          </p:cNvSpPr>
          <p:nvPr>
            <p:ph type="sldNum" sz="quarter" idx="10"/>
          </p:nvPr>
        </p:nvSpPr>
        <p:spPr/>
        <p:txBody>
          <a:bodyPr/>
          <a:lstStyle/>
          <a:p>
            <a:fld id="{BCF243C4-3A57-40B5-AC65-3EBBDC620BF8}" type="slidenum">
              <a:rPr lang="en-US" smtClean="0"/>
              <a:t>23</a:t>
            </a:fld>
            <a:endParaRPr lang="en-US"/>
          </a:p>
        </p:txBody>
      </p:sp>
    </p:spTree>
    <p:extLst>
      <p:ext uri="{BB962C8B-B14F-4D97-AF65-F5344CB8AC3E}">
        <p14:creationId xmlns:p14="http://schemas.microsoft.com/office/powerpoint/2010/main" val="1282926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Pendeteksian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kehadiran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dilakukan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melalui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perangkat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WiFi</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terdapat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Handphone</a:t>
            </a:r>
            <a:r>
              <a:rPr lang="en-US" sz="1200" kern="1200" dirty="0" smtClean="0">
                <a:solidFill>
                  <a:schemeClr val="tx1"/>
                </a:solidFill>
                <a:effectLst/>
                <a:latin typeface="+mn-lt"/>
                <a:ea typeface="+mn-ea"/>
                <a:cs typeface="+mn-cs"/>
              </a:rPr>
              <a:t>. Program </a:t>
            </a:r>
            <a:r>
              <a:rPr lang="en-US" sz="1200" kern="1200" dirty="0" err="1" smtClean="0">
                <a:solidFill>
                  <a:schemeClr val="tx1"/>
                </a:solidFill>
                <a:effectLst/>
                <a:latin typeface="+mn-lt"/>
                <a:ea typeface="+mn-ea"/>
                <a:cs typeface="+mn-cs"/>
              </a:rPr>
              <a:t>diimplementasikan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sebagai</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service</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berjalan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background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akan</a:t>
            </a:r>
            <a:r>
              <a:rPr lang="en-US" sz="1200" kern="1200" dirty="0" smtClean="0">
                <a:solidFill>
                  <a:schemeClr val="tx1"/>
                </a:solidFill>
                <a:effectLst/>
                <a:latin typeface="+mn-lt"/>
                <a:ea typeface="+mn-ea"/>
                <a:cs typeface="+mn-cs"/>
              </a:rPr>
              <a:t> running per interval </a:t>
            </a:r>
            <a:r>
              <a:rPr lang="en-US" sz="1200" kern="1200" dirty="0" err="1" smtClean="0">
                <a:solidFill>
                  <a:schemeClr val="tx1"/>
                </a:solidFill>
                <a:effectLst/>
                <a:latin typeface="+mn-lt"/>
                <a:ea typeface="+mn-ea"/>
                <a:cs typeface="+mn-cs"/>
              </a:rPr>
              <a:t>waktu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tertentu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dalam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setiap</a:t>
            </a:r>
            <a:r>
              <a:rPr lang="en-US" sz="1200" kern="1200" dirty="0" smtClean="0">
                <a:solidFill>
                  <a:schemeClr val="tx1"/>
                </a:solidFill>
                <a:effectLst/>
                <a:latin typeface="+mn-lt"/>
                <a:ea typeface="+mn-ea"/>
                <a:cs typeface="+mn-cs"/>
              </a:rPr>
              <a:t> 15 </a:t>
            </a:r>
            <a:r>
              <a:rPr lang="en-US" sz="1200" kern="1200" dirty="0" err="1" smtClean="0">
                <a:solidFill>
                  <a:schemeClr val="tx1"/>
                </a:solidFill>
                <a:effectLst/>
                <a:latin typeface="+mn-lt"/>
                <a:ea typeface="+mn-ea"/>
                <a:cs typeface="+mn-cs"/>
              </a:rPr>
              <a:t>menit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 di </a:t>
            </a:r>
            <a:r>
              <a:rPr lang="en-US" sz="1200" kern="1200" dirty="0" err="1" smtClean="0">
                <a:solidFill>
                  <a:schemeClr val="tx1"/>
                </a:solidFill>
                <a:effectLst/>
                <a:latin typeface="+mn-lt"/>
                <a:ea typeface="+mn-ea"/>
                <a:cs typeface="+mn-cs"/>
              </a:rPr>
              <a:t>bawah</a:t>
            </a:r>
            <a:r>
              <a:rPr lang="en-US" sz="1200" kern="1200" dirty="0" smtClean="0">
                <a:solidFill>
                  <a:schemeClr val="tx1"/>
                </a:solidFill>
                <a:effectLst/>
                <a:latin typeface="+mn-lt"/>
                <a:ea typeface="+mn-ea"/>
                <a:cs typeface="+mn-cs"/>
              </a:rPr>
              <a:t> program </a:t>
            </a:r>
            <a:r>
              <a:rPr lang="en-US" sz="1200" kern="1200" dirty="0" err="1" smtClean="0">
                <a:solidFill>
                  <a:schemeClr val="tx1"/>
                </a:solidFill>
                <a:effectLst/>
                <a:latin typeface="+mn-lt"/>
                <a:ea typeface="+mn-ea"/>
                <a:cs typeface="+mn-cs"/>
              </a:rPr>
              <a:t>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dipasang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satu</a:t>
            </a:r>
            <a:r>
              <a:rPr lang="en-US" sz="1200" kern="1200" dirty="0" smtClean="0">
                <a:solidFill>
                  <a:schemeClr val="tx1"/>
                </a:solidFill>
                <a:effectLst/>
                <a:latin typeface="+mn-lt"/>
                <a:ea typeface="+mn-ea"/>
                <a:cs typeface="+mn-cs"/>
              </a:rPr>
              <a:t> computer yang </a:t>
            </a:r>
            <a:r>
              <a:rPr lang="en-US" sz="1200" kern="1200" dirty="0" err="1" smtClean="0">
                <a:solidFill>
                  <a:schemeClr val="tx1"/>
                </a:solidFill>
                <a:effectLst/>
                <a:latin typeface="+mn-lt"/>
                <a:ea typeface="+mn-ea"/>
                <a:cs typeface="+mn-cs"/>
              </a:rPr>
              <a:t>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terhubung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dengan</a:t>
            </a:r>
            <a:r>
              <a:rPr lang="en-US" sz="1200" kern="1200" dirty="0" smtClean="0">
                <a:solidFill>
                  <a:schemeClr val="tx1"/>
                </a:solidFill>
                <a:effectLst/>
                <a:latin typeface="+mn-lt"/>
                <a:ea typeface="+mn-ea"/>
                <a:cs typeface="+mn-cs"/>
              </a:rPr>
              <a:t> AP. </a:t>
            </a:r>
            <a:r>
              <a:rPr lang="en-US" sz="1200" kern="1200" dirty="0" err="1" smtClean="0">
                <a:solidFill>
                  <a:schemeClr val="tx1"/>
                </a:solidFill>
                <a:effectLst/>
                <a:latin typeface="+mn-lt"/>
                <a:ea typeface="+mn-ea"/>
                <a:cs typeface="+mn-cs"/>
              </a:rPr>
              <a:t>Gambar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mengilustrasikan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seluruh</a:t>
            </a:r>
            <a:r>
              <a:rPr lang="en-US" sz="1200" kern="1200" dirty="0" smtClean="0">
                <a:solidFill>
                  <a:schemeClr val="tx1"/>
                </a:solidFill>
                <a:effectLst/>
                <a:latin typeface="+mn-lt"/>
                <a:ea typeface="+mn-ea"/>
                <a:cs typeface="+mn-cs"/>
              </a:rPr>
              <a:t> device yang </a:t>
            </a:r>
            <a:r>
              <a:rPr lang="en-US" sz="1200" kern="1200" dirty="0" err="1" smtClean="0">
                <a:solidFill>
                  <a:schemeClr val="tx1"/>
                </a:solidFill>
                <a:effectLst/>
                <a:latin typeface="+mn-lt"/>
                <a:ea typeface="+mn-ea"/>
                <a:cs typeface="+mn-cs"/>
              </a:rPr>
              <a:t>memiliki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perangkat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WiFI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dideteksi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sebagai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kehadiran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namun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hanya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perangkat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handphone</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yang </a:t>
            </a:r>
            <a:r>
              <a:rPr lang="en-US" sz="1200" kern="1200" dirty="0" err="1" smtClean="0">
                <a:solidFill>
                  <a:schemeClr val="tx1"/>
                </a:solidFill>
                <a:effectLst/>
                <a:latin typeface="+mn-lt"/>
                <a:ea typeface="+mn-ea"/>
                <a:cs typeface="+mn-cs"/>
              </a:rPr>
              <a:t>akan</a:t>
            </a:r>
            <a:r>
              <a:rPr lang="en-US" sz="1200" i="1"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perhitungkan</a:t>
            </a:r>
            <a:r>
              <a:rPr lang="en-US" sz="1200" kern="1200" dirty="0" smtClean="0">
                <a:solidFill>
                  <a:schemeClr val="tx1"/>
                </a:solidFill>
                <a:effectLst/>
                <a:latin typeface="+mn-lt"/>
                <a:ea typeface="+mn-ea"/>
                <a:cs typeface="+mn-cs"/>
              </a:rPr>
              <a:t>. </a:t>
            </a:r>
            <a:endParaRPr lang="id-ID"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Program </a:t>
            </a:r>
            <a:r>
              <a:rPr lang="en-US" sz="1200" kern="1200" dirty="0" err="1" smtClean="0">
                <a:solidFill>
                  <a:schemeClr val="tx1"/>
                </a:solidFill>
                <a:effectLst/>
                <a:latin typeface="+mn-lt"/>
                <a:ea typeface="+mn-ea"/>
                <a:cs typeface="+mn-cs"/>
              </a:rPr>
              <a:t>diimplementasikan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sebagai</a:t>
            </a:r>
            <a:r>
              <a:rPr lang="en-US" sz="1200" kern="1200" dirty="0" smtClean="0">
                <a:solidFill>
                  <a:schemeClr val="tx1"/>
                </a:solidFill>
                <a:effectLst/>
                <a:latin typeface="+mn-lt"/>
                <a:ea typeface="+mn-ea"/>
                <a:cs typeface="+mn-cs"/>
              </a:rPr>
              <a:t> PHP headless, program PHP yang </a:t>
            </a:r>
            <a:r>
              <a:rPr lang="en-US" sz="1200" kern="1200" dirty="0" err="1" smtClean="0">
                <a:solidFill>
                  <a:schemeClr val="tx1"/>
                </a:solidFill>
                <a:effectLst/>
                <a:latin typeface="+mn-lt"/>
                <a:ea typeface="+mn-ea"/>
                <a:cs typeface="+mn-cs"/>
              </a:rPr>
              <a:t>berjalan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terminal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tidak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layar</a:t>
            </a:r>
            <a:r>
              <a:rPr lang="en-US" sz="1200" kern="1200" dirty="0" smtClean="0">
                <a:solidFill>
                  <a:schemeClr val="tx1"/>
                </a:solidFill>
                <a:effectLst/>
                <a:latin typeface="+mn-lt"/>
                <a:ea typeface="+mn-ea"/>
                <a:cs typeface="+mn-cs"/>
              </a:rPr>
              <a:t> browser,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diset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sebagai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cron</a:t>
            </a:r>
            <a:r>
              <a:rPr lang="en-US" sz="1200" kern="1200" dirty="0" smtClean="0">
                <a:solidFill>
                  <a:schemeClr val="tx1"/>
                </a:solidFill>
                <a:effectLst/>
                <a:latin typeface="+mn-lt"/>
                <a:ea typeface="+mn-ea"/>
                <a:cs typeface="+mn-cs"/>
              </a:rPr>
              <a:t> job </a:t>
            </a:r>
            <a:r>
              <a:rPr lang="en-US" sz="1200" kern="1200" dirty="0" err="1" smtClean="0">
                <a:solidFill>
                  <a:schemeClr val="tx1"/>
                </a:solidFill>
                <a:effectLst/>
                <a:latin typeface="+mn-lt"/>
                <a:ea typeface="+mn-ea"/>
                <a:cs typeface="+mn-cs"/>
              </a:rPr>
              <a:t>sehingga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otomatis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ter</a:t>
            </a:r>
            <a:r>
              <a:rPr lang="en-US" sz="1200" kern="1200" dirty="0" smtClean="0">
                <a:solidFill>
                  <a:schemeClr val="tx1"/>
                </a:solidFill>
                <a:effectLst/>
                <a:latin typeface="+mn-lt"/>
                <a:ea typeface="+mn-ea"/>
                <a:cs typeface="+mn-cs"/>
              </a:rPr>
              <a:t>-trigger </a:t>
            </a:r>
            <a:r>
              <a:rPr lang="en-US" sz="1200" kern="1200" dirty="0" err="1" smtClean="0">
                <a:solidFill>
                  <a:schemeClr val="tx1"/>
                </a:solidFill>
                <a:effectLst/>
                <a:latin typeface="+mn-lt"/>
                <a:ea typeface="+mn-ea"/>
                <a:cs typeface="+mn-cs"/>
              </a:rPr>
              <a:t>setiap</a:t>
            </a:r>
            <a:r>
              <a:rPr lang="en-US" sz="1200" kern="1200" dirty="0" smtClean="0">
                <a:solidFill>
                  <a:schemeClr val="tx1"/>
                </a:solidFill>
                <a:effectLst/>
                <a:latin typeface="+mn-lt"/>
                <a:ea typeface="+mn-ea"/>
                <a:cs typeface="+mn-cs"/>
              </a:rPr>
              <a:t> 15 </a:t>
            </a:r>
            <a:r>
              <a:rPr lang="en-US" sz="1200" kern="1200" dirty="0" err="1" smtClean="0">
                <a:solidFill>
                  <a:schemeClr val="tx1"/>
                </a:solidFill>
                <a:effectLst/>
                <a:latin typeface="+mn-lt"/>
                <a:ea typeface="+mn-ea"/>
                <a:cs typeface="+mn-cs"/>
              </a:rPr>
              <a:t>menit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Meskipun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diimplementasikan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menggunakan</a:t>
            </a:r>
            <a:r>
              <a:rPr lang="en-US" sz="1200" kern="1200" dirty="0" smtClean="0">
                <a:solidFill>
                  <a:schemeClr val="tx1"/>
                </a:solidFill>
                <a:effectLst/>
                <a:latin typeface="+mn-lt"/>
                <a:ea typeface="+mn-ea"/>
                <a:cs typeface="+mn-cs"/>
              </a:rPr>
              <a:t> PHP program </a:t>
            </a:r>
            <a:r>
              <a:rPr lang="en-US" sz="1200" kern="1200" dirty="0" err="1" smtClean="0">
                <a:solidFill>
                  <a:schemeClr val="tx1"/>
                </a:solidFill>
                <a:effectLst/>
                <a:latin typeface="+mn-lt"/>
                <a:ea typeface="+mn-ea"/>
                <a:cs typeface="+mn-cs"/>
              </a:rPr>
              <a:t>berjalan</a:t>
            </a:r>
            <a:r>
              <a:rPr lang="en-US" sz="1200" kern="1200" dirty="0" smtClean="0">
                <a:solidFill>
                  <a:schemeClr val="tx1"/>
                </a:solidFill>
                <a:effectLst/>
                <a:latin typeface="+mn-lt"/>
                <a:ea typeface="+mn-ea"/>
                <a:cs typeface="+mn-cs"/>
              </a:rPr>
              <a:t> optimum </a:t>
            </a:r>
            <a:r>
              <a:rPr lang="en-US" sz="1200" kern="1200" dirty="0" err="1" smtClean="0">
                <a:solidFill>
                  <a:schemeClr val="tx1"/>
                </a:solidFill>
                <a:effectLst/>
                <a:latin typeface="+mn-lt"/>
                <a:ea typeface="+mn-ea"/>
                <a:cs typeface="+mn-cs"/>
              </a:rPr>
              <a:t>untuk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operasi</a:t>
            </a:r>
            <a:r>
              <a:rPr lang="en-US" sz="1200" kern="1200" dirty="0" smtClean="0">
                <a:solidFill>
                  <a:schemeClr val="tx1"/>
                </a:solidFill>
                <a:effectLst/>
                <a:latin typeface="+mn-lt"/>
                <a:ea typeface="+mn-ea"/>
                <a:cs typeface="+mn-cs"/>
              </a:rPr>
              <a:t> Linux, </a:t>
            </a:r>
            <a:r>
              <a:rPr lang="en-US" sz="1200" kern="1200" dirty="0" err="1" smtClean="0">
                <a:solidFill>
                  <a:schemeClr val="tx1"/>
                </a:solidFill>
                <a:effectLst/>
                <a:latin typeface="+mn-lt"/>
                <a:ea typeface="+mn-ea"/>
                <a:cs typeface="+mn-cs"/>
              </a:rPr>
              <a:t>hal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karena</a:t>
            </a:r>
            <a:r>
              <a:rPr lang="en-US" sz="1200" kern="1200" dirty="0" smtClean="0">
                <a:solidFill>
                  <a:schemeClr val="tx1"/>
                </a:solidFill>
                <a:effectLst/>
                <a:latin typeface="+mn-lt"/>
                <a:ea typeface="+mn-ea"/>
                <a:cs typeface="+mn-cs"/>
              </a:rPr>
              <a:t> PHP </a:t>
            </a:r>
            <a:r>
              <a:rPr lang="en-US" sz="1200" kern="1200" dirty="0" err="1" smtClean="0">
                <a:solidFill>
                  <a:schemeClr val="tx1"/>
                </a:solidFill>
                <a:effectLst/>
                <a:latin typeface="+mn-lt"/>
                <a:ea typeface="+mn-ea"/>
                <a:cs typeface="+mn-cs"/>
              </a:rPr>
              <a:t>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mengeksekusi</a:t>
            </a:r>
            <a:r>
              <a:rPr lang="en-US" sz="1200" kern="1200" dirty="0" smtClean="0">
                <a:solidFill>
                  <a:schemeClr val="tx1"/>
                </a:solidFill>
                <a:effectLst/>
                <a:latin typeface="+mn-lt"/>
                <a:ea typeface="+mn-ea"/>
                <a:cs typeface="+mn-cs"/>
              </a:rPr>
              <a:t> internal OS command </a:t>
            </a:r>
            <a:r>
              <a:rPr lang="en-US" sz="1200" kern="1200" dirty="0" err="1" smtClean="0">
                <a:solidFill>
                  <a:schemeClr val="tx1"/>
                </a:solidFill>
                <a:effectLst/>
                <a:latin typeface="+mn-lt"/>
                <a:ea typeface="+mn-ea"/>
                <a:cs typeface="+mn-cs"/>
              </a:rPr>
              <a:t>dalam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arp,nmap</a:t>
            </a:r>
            <a:r>
              <a:rPr lang="en-US" sz="1200" kern="1200" dirty="0" smtClean="0">
                <a:solidFill>
                  <a:schemeClr val="tx1"/>
                </a:solidFill>
                <a:effectLst/>
                <a:latin typeface="+mn-lt"/>
                <a:ea typeface="+mn-ea"/>
                <a:cs typeface="+mn-cs"/>
              </a:rPr>
              <a:t>” yang capable </a:t>
            </a:r>
            <a:r>
              <a:rPr lang="en-US" sz="1200" kern="1200" dirty="0" err="1" smtClean="0">
                <a:solidFill>
                  <a:schemeClr val="tx1"/>
                </a:solidFill>
                <a:effectLst/>
                <a:latin typeface="+mn-lt"/>
                <a:ea typeface="+mn-ea"/>
                <a:cs typeface="+mn-cs"/>
              </a:rPr>
              <a:t>untuk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mendeteksi</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Mac Address yang </a:t>
            </a:r>
            <a:r>
              <a:rPr lang="en-US" sz="1200" kern="1200" dirty="0" err="1" smtClean="0">
                <a:solidFill>
                  <a:schemeClr val="tx1"/>
                </a:solidFill>
                <a:effectLst/>
                <a:latin typeface="+mn-lt"/>
                <a:ea typeface="+mn-ea"/>
                <a:cs typeface="+mn-cs"/>
              </a:rPr>
              <a:t>aktif</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saat</a:t>
            </a:r>
            <a:r>
              <a:rPr lang="en-US" sz="1200" kern="1200" dirty="0" smtClean="0">
                <a:solidFill>
                  <a:schemeClr val="tx1"/>
                </a:solidFill>
                <a:effectLst/>
                <a:latin typeface="+mn-lt"/>
                <a:ea typeface="+mn-ea"/>
                <a:cs typeface="+mn-cs"/>
              </a:rPr>
              <a:t> query </a:t>
            </a:r>
            <a:r>
              <a:rPr lang="en-US" sz="1200" kern="1200" dirty="0" err="1" smtClean="0">
                <a:solidFill>
                  <a:schemeClr val="tx1"/>
                </a:solidFill>
                <a:effectLst/>
                <a:latin typeface="+mn-lt"/>
                <a:ea typeface="+mn-ea"/>
                <a:cs typeface="+mn-cs"/>
              </a:rPr>
              <a:t>dijalankan</a:t>
            </a:r>
            <a:r>
              <a:rPr lang="en-US" sz="1200" kern="1200" dirty="0" smtClean="0">
                <a:solidFill>
                  <a:schemeClr val="tx1"/>
                </a:solidFill>
                <a:effectLst/>
                <a:latin typeface="+mn-lt"/>
                <a:ea typeface="+mn-ea"/>
                <a:cs typeface="+mn-cs"/>
              </a:rPr>
              <a:t> di PHP. </a:t>
            </a:r>
            <a:endParaRPr lang="id-ID" sz="1200" kern="1200" smtClean="0">
              <a:solidFill>
                <a:schemeClr val="tx1"/>
              </a:solidFill>
              <a:effectLst/>
              <a:latin typeface="+mn-lt"/>
              <a:ea typeface="+mn-ea"/>
              <a:cs typeface="+mn-cs"/>
            </a:endParaRPr>
          </a:p>
          <a:p>
            <a:endParaRPr lang="id-ID"/>
          </a:p>
        </p:txBody>
      </p:sp>
      <p:sp>
        <p:nvSpPr>
          <p:cNvPr id="4" name="Slide Number Placeholder 3"/>
          <p:cNvSpPr>
            <a:spLocks noGrp="1"/>
          </p:cNvSpPr>
          <p:nvPr>
            <p:ph type="sldNum" sz="quarter" idx="10"/>
          </p:nvPr>
        </p:nvSpPr>
        <p:spPr/>
        <p:txBody>
          <a:bodyPr/>
          <a:lstStyle/>
          <a:p>
            <a:fld id="{BCF243C4-3A57-40B5-AC65-3EBBDC620BF8}" type="slidenum">
              <a:rPr lang="en-US" smtClean="0"/>
              <a:t>24</a:t>
            </a:fld>
            <a:endParaRPr lang="en-US"/>
          </a:p>
        </p:txBody>
      </p:sp>
    </p:spTree>
    <p:extLst>
      <p:ext uri="{BB962C8B-B14F-4D97-AF65-F5344CB8AC3E}">
        <p14:creationId xmlns:p14="http://schemas.microsoft.com/office/powerpoint/2010/main" val="3141216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1. </a:t>
            </a:r>
            <a:r>
              <a:rPr lang="en-US" sz="1200" b="1" kern="1200" dirty="0" err="1" smtClean="0">
                <a:solidFill>
                  <a:schemeClr val="tx1"/>
                </a:solidFill>
                <a:effectLst/>
                <a:latin typeface="+mn-lt"/>
                <a:ea typeface="+mn-ea"/>
                <a:cs typeface="+mn-cs"/>
              </a:rPr>
              <a:t>Studi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Literatur</a:t>
            </a:r>
            <a:endParaRPr lang="id-ID"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Tahapan pertama yang dilakukan dari penelitian ini adalah mempelajari secara mendetail segala dasar kajian teori mengenai deteksi absen menggunakan mobile signal (Wifi).</a:t>
            </a:r>
          </a:p>
          <a:p>
            <a:r>
              <a:rPr lang="en-US" sz="1200" b="1" kern="1200" dirty="0" smtClean="0">
                <a:solidFill>
                  <a:schemeClr val="tx1"/>
                </a:solidFill>
                <a:effectLst/>
                <a:latin typeface="+mn-lt"/>
                <a:ea typeface="+mn-ea"/>
                <a:cs typeface="+mn-cs"/>
              </a:rPr>
              <a:t>2. </a:t>
            </a:r>
            <a:r>
              <a:rPr lang="en-US" sz="1200" b="1" kern="1200" dirty="0" err="1" smtClean="0">
                <a:solidFill>
                  <a:schemeClr val="tx1"/>
                </a:solidFill>
                <a:effectLst/>
                <a:latin typeface="+mn-lt"/>
                <a:ea typeface="+mn-ea"/>
                <a:cs typeface="+mn-cs"/>
              </a:rPr>
              <a:t>Prosedur</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pemodelan</a:t>
            </a:r>
            <a:endParaRPr lang="id-ID"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id-ID" sz="1200" kern="1200" dirty="0" smtClean="0">
                <a:solidFill>
                  <a:schemeClr val="tx1"/>
                </a:solidFill>
                <a:effectLst/>
                <a:latin typeface="+mn-lt"/>
                <a:ea typeface="+mn-ea"/>
                <a:cs typeface="+mn-cs"/>
              </a:rPr>
              <a:t>Dalam tahap permodelan, akan dibuat diagram rancangan pemodelan sistem yang akan mempermudah dan mengurutkan pembuatan sistem secara detail.</a:t>
            </a:r>
            <a:endParaRPr lang="en-US" sz="1200" kern="1200" dirty="0" smtClean="0">
              <a:solidFill>
                <a:schemeClr val="tx1"/>
              </a:solidFill>
              <a:effectLst/>
              <a:latin typeface="+mn-lt"/>
              <a:ea typeface="+mn-ea"/>
              <a:cs typeface="+mn-cs"/>
            </a:endParaRPr>
          </a:p>
          <a:p>
            <a:r>
              <a:rPr lang="id-ID" sz="1200" kern="1200" dirty="0" smtClean="0">
                <a:solidFill>
                  <a:schemeClr val="tx1"/>
                </a:solidFill>
                <a:effectLst/>
                <a:latin typeface="+mn-lt"/>
                <a:ea typeface="+mn-ea"/>
                <a:cs typeface="+mn-cs"/>
              </a:rPr>
              <a:t> </a:t>
            </a:r>
            <a:r>
              <a:rPr lang="id-ID" b="1" dirty="0" smtClean="0"/>
              <a:t>3. </a:t>
            </a:r>
            <a:r>
              <a:rPr lang="en-US" b="1" dirty="0" err="1" smtClean="0"/>
              <a:t>Pemasangan</a:t>
            </a:r>
            <a:r>
              <a:rPr lang="en-US" b="1" dirty="0" smtClean="0"/>
              <a:t> </a:t>
            </a:r>
            <a:r>
              <a:rPr lang="en-US" b="1" dirty="0" err="1" smtClean="0"/>
              <a:t>Infrastruktur</a:t>
            </a:r>
            <a:endParaRPr lang="id-ID" b="1" dirty="0" smtClean="0"/>
          </a:p>
          <a:p>
            <a:pPr marL="0" indent="0">
              <a:buNone/>
            </a:pPr>
            <a:r>
              <a:rPr lang="id-ID" dirty="0" smtClean="0"/>
              <a:t>	Persiapan dan pemasangan hardware dilakukan pada tahap ini serta segala kebutuhan mekanik yang diperlukan dalam pembuatan sistem.</a:t>
            </a:r>
          </a:p>
          <a:p>
            <a:pPr marL="0" indent="0">
              <a:buNone/>
            </a:pPr>
            <a:r>
              <a:rPr lang="id-ID" b="1" dirty="0" smtClean="0"/>
              <a:t>4. </a:t>
            </a:r>
            <a:r>
              <a:rPr lang="en-US" b="1" dirty="0" err="1" smtClean="0"/>
              <a:t>Pembuatan</a:t>
            </a:r>
            <a:r>
              <a:rPr lang="en-US" b="1" dirty="0" smtClean="0"/>
              <a:t> </a:t>
            </a:r>
            <a:r>
              <a:rPr lang="en-US" b="1" dirty="0" err="1" smtClean="0"/>
              <a:t>Aplikasi</a:t>
            </a:r>
            <a:endParaRPr lang="id-ID" b="1" dirty="0" smtClean="0"/>
          </a:p>
          <a:p>
            <a:pPr marL="0" indent="0">
              <a:buNone/>
            </a:pPr>
            <a:r>
              <a:rPr lang="id-ID" dirty="0" smtClean="0"/>
              <a:t>	Tahap berikutnya adalah pembuatan applikasi baik untuk </a:t>
            </a:r>
            <a:r>
              <a:rPr lang="id-ID" i="1" dirty="0" smtClean="0"/>
              <a:t>device </a:t>
            </a:r>
            <a:r>
              <a:rPr lang="id-ID" dirty="0" smtClean="0"/>
              <a:t>maupun untuk PC. Applikasi inilah yang akan menjadi interface dalam menggunakan sistem deteksi absen. </a:t>
            </a:r>
          </a:p>
          <a:p>
            <a:pPr marL="0" indent="0">
              <a:buNone/>
            </a:pPr>
            <a:r>
              <a:rPr lang="id-ID" b="1" dirty="0" smtClean="0"/>
              <a:t>5. </a:t>
            </a:r>
            <a:r>
              <a:rPr lang="en-US" b="1" dirty="0" err="1" smtClean="0"/>
              <a:t>Pengujian</a:t>
            </a:r>
            <a:r>
              <a:rPr lang="en-US" b="1" dirty="0" smtClean="0"/>
              <a:t> </a:t>
            </a:r>
            <a:r>
              <a:rPr lang="en-US" b="1" dirty="0" err="1" smtClean="0"/>
              <a:t>Sistem</a:t>
            </a:r>
            <a:endParaRPr lang="id-ID" b="1" dirty="0" smtClean="0"/>
          </a:p>
          <a:p>
            <a:pPr marL="0" indent="0">
              <a:buNone/>
            </a:pPr>
            <a:r>
              <a:rPr lang="id-ID" dirty="0" smtClean="0"/>
              <a:t>	Pengujian sistem dilakukan pada tahap ini. Tahap ini dapat dilakukan beberapa kali hingga mendapatkan hasil yang terbaik.</a:t>
            </a:r>
          </a:p>
          <a:p>
            <a:pPr marL="0" indent="0">
              <a:buNone/>
            </a:pPr>
            <a:r>
              <a:rPr lang="id-ID" b="1" dirty="0" smtClean="0"/>
              <a:t>6. </a:t>
            </a:r>
            <a:r>
              <a:rPr lang="en-US" b="1" dirty="0" err="1" smtClean="0"/>
              <a:t>Penulisan</a:t>
            </a:r>
            <a:r>
              <a:rPr lang="en-US" b="1" dirty="0" smtClean="0"/>
              <a:t> </a:t>
            </a:r>
            <a:r>
              <a:rPr lang="en-US" b="1" dirty="0" err="1" smtClean="0"/>
              <a:t>Publikasi</a:t>
            </a:r>
            <a:endParaRPr lang="id-ID" b="1" dirty="0" smtClean="0"/>
          </a:p>
          <a:p>
            <a:pPr marL="0" indent="0">
              <a:buNone/>
            </a:pPr>
            <a:r>
              <a:rPr lang="id-ID" dirty="0" smtClean="0"/>
              <a:t>	Penulisan Publikasi yang kami lakukan adalah membuat laporan dari dari keseluruhan proses secara sistematika.</a:t>
            </a:r>
          </a:p>
          <a:p>
            <a:endParaRPr lang="id-ID" dirty="0"/>
          </a:p>
        </p:txBody>
      </p:sp>
      <p:sp>
        <p:nvSpPr>
          <p:cNvPr id="4" name="Slide Number Placeholder 3"/>
          <p:cNvSpPr>
            <a:spLocks noGrp="1"/>
          </p:cNvSpPr>
          <p:nvPr>
            <p:ph type="sldNum" sz="quarter" idx="10"/>
          </p:nvPr>
        </p:nvSpPr>
        <p:spPr/>
        <p:txBody>
          <a:bodyPr/>
          <a:lstStyle/>
          <a:p>
            <a:fld id="{BCF243C4-3A57-40B5-AC65-3EBBDC620BF8}" type="slidenum">
              <a:rPr lang="en-US" smtClean="0"/>
              <a:t>8</a:t>
            </a:fld>
            <a:endParaRPr lang="en-US"/>
          </a:p>
        </p:txBody>
      </p:sp>
    </p:spTree>
    <p:extLst>
      <p:ext uri="{BB962C8B-B14F-4D97-AF65-F5344CB8AC3E}">
        <p14:creationId xmlns:p14="http://schemas.microsoft.com/office/powerpoint/2010/main" val="2361794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Metode</a:t>
            </a:r>
            <a:r>
              <a:rPr lang="en-US" dirty="0" smtClean="0"/>
              <a:t> </a:t>
            </a:r>
            <a:r>
              <a:rPr lang="en-US" dirty="0" err="1" smtClean="0"/>
              <a:t>pengembangan</a:t>
            </a:r>
            <a:r>
              <a:rPr lang="en-US" dirty="0" smtClean="0"/>
              <a:t> yang </a:t>
            </a:r>
            <a:r>
              <a:rPr lang="en-US" dirty="0" err="1" smtClean="0"/>
              <a:t>dipergunakan</a:t>
            </a:r>
            <a:r>
              <a:rPr lang="en-US" dirty="0" smtClean="0"/>
              <a:t> </a:t>
            </a:r>
            <a:r>
              <a:rPr lang="en-US" dirty="0" err="1" smtClean="0"/>
              <a:t>pada</a:t>
            </a:r>
            <a:r>
              <a:rPr lang="en-US" dirty="0" smtClean="0"/>
              <a:t> </a:t>
            </a:r>
            <a:r>
              <a:rPr lang="en-US" dirty="0" err="1" smtClean="0"/>
              <a:t>penelitian</a:t>
            </a:r>
            <a:r>
              <a:rPr lang="en-US" dirty="0" smtClean="0"/>
              <a:t> </a:t>
            </a:r>
            <a:r>
              <a:rPr lang="en-US" dirty="0" err="1" smtClean="0"/>
              <a:t>ini</a:t>
            </a:r>
            <a:r>
              <a:rPr lang="en-US" dirty="0" smtClean="0"/>
              <a:t> </a:t>
            </a:r>
            <a:r>
              <a:rPr lang="en-US" dirty="0" err="1" smtClean="0"/>
              <a:t>adalah</a:t>
            </a:r>
            <a:r>
              <a:rPr lang="en-US" dirty="0" smtClean="0"/>
              <a:t> model </a:t>
            </a:r>
            <a:r>
              <a:rPr lang="en-US" dirty="0" err="1" smtClean="0"/>
              <a:t>iteratif</a:t>
            </a:r>
            <a:r>
              <a:rPr lang="en-US" dirty="0" smtClean="0"/>
              <a:t>. </a:t>
            </a:r>
            <a:r>
              <a:rPr lang="en-US" dirty="0" err="1" smtClean="0"/>
              <a:t>Sedikit</a:t>
            </a:r>
            <a:r>
              <a:rPr lang="en-US" dirty="0" smtClean="0"/>
              <a:t> </a:t>
            </a:r>
            <a:r>
              <a:rPr lang="en-US" dirty="0" err="1" smtClean="0"/>
              <a:t>berbeda</a:t>
            </a:r>
            <a:r>
              <a:rPr lang="en-US" dirty="0" smtClean="0"/>
              <a:t> </a:t>
            </a:r>
            <a:r>
              <a:rPr lang="en-US" dirty="0" err="1" smtClean="0"/>
              <a:t>dengan</a:t>
            </a:r>
            <a:r>
              <a:rPr lang="en-US" dirty="0" smtClean="0"/>
              <a:t> model waterfall, yang </a:t>
            </a:r>
            <a:r>
              <a:rPr lang="en-US" dirty="0" err="1" smtClean="0"/>
              <a:t>telah</a:t>
            </a:r>
            <a:r>
              <a:rPr lang="en-US" dirty="0" smtClean="0"/>
              <a:t> popular </a:t>
            </a:r>
            <a:r>
              <a:rPr lang="en-US" dirty="0" err="1" smtClean="0"/>
              <a:t>dan</a:t>
            </a:r>
            <a:r>
              <a:rPr lang="en-US" dirty="0" smtClean="0"/>
              <a:t> </a:t>
            </a:r>
            <a:r>
              <a:rPr lang="en-US" dirty="0" err="1" smtClean="0"/>
              <a:t>banyak</a:t>
            </a:r>
            <a:r>
              <a:rPr lang="en-US" dirty="0" smtClean="0"/>
              <a:t> </a:t>
            </a:r>
            <a:r>
              <a:rPr lang="en-US" dirty="0" err="1" smtClean="0"/>
              <a:t>diujikan</a:t>
            </a:r>
            <a:r>
              <a:rPr lang="en-US" dirty="0" smtClean="0"/>
              <a:t> di </a:t>
            </a:r>
            <a:r>
              <a:rPr lang="en-US" dirty="0" err="1" smtClean="0"/>
              <a:t>berbagai</a:t>
            </a:r>
            <a:r>
              <a:rPr lang="en-US" dirty="0" smtClean="0"/>
              <a:t> </a:t>
            </a:r>
            <a:r>
              <a:rPr lang="en-US" dirty="0" err="1" smtClean="0"/>
              <a:t>pengembangan</a:t>
            </a:r>
            <a:r>
              <a:rPr lang="en-US" dirty="0" smtClean="0"/>
              <a:t> software. </a:t>
            </a:r>
            <a:endParaRPr lang="id-ID"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Jika</a:t>
            </a:r>
            <a:r>
              <a:rPr lang="en-US" dirty="0" smtClean="0"/>
              <a:t> model waterfall </a:t>
            </a:r>
            <a:r>
              <a:rPr lang="en-US" dirty="0" err="1" smtClean="0"/>
              <a:t>lebih</a:t>
            </a:r>
            <a:r>
              <a:rPr lang="en-US" dirty="0" smtClean="0"/>
              <a:t> </a:t>
            </a:r>
            <a:r>
              <a:rPr lang="en-US" dirty="0" err="1" smtClean="0"/>
              <a:t>sesuai</a:t>
            </a:r>
            <a:r>
              <a:rPr lang="en-US" dirty="0" smtClean="0"/>
              <a:t> </a:t>
            </a:r>
            <a:r>
              <a:rPr lang="en-US" dirty="0" err="1" smtClean="0"/>
              <a:t>untuk</a:t>
            </a:r>
            <a:r>
              <a:rPr lang="en-US" dirty="0" smtClean="0"/>
              <a:t> </a:t>
            </a:r>
            <a:r>
              <a:rPr lang="en-US" dirty="0" err="1" smtClean="0"/>
              <a:t>kondisi</a:t>
            </a:r>
            <a:r>
              <a:rPr lang="en-US" dirty="0" smtClean="0"/>
              <a:t> </a:t>
            </a:r>
            <a:r>
              <a:rPr lang="en-US" dirty="0" err="1" smtClean="0"/>
              <a:t>dimana</a:t>
            </a:r>
            <a:r>
              <a:rPr lang="en-US" dirty="0" smtClean="0"/>
              <a:t> </a:t>
            </a:r>
            <a:r>
              <a:rPr lang="en-US" dirty="0" err="1" smtClean="0"/>
              <a:t>kebutuhan</a:t>
            </a:r>
            <a:r>
              <a:rPr lang="en-US" dirty="0" smtClean="0"/>
              <a:t> </a:t>
            </a:r>
            <a:r>
              <a:rPr lang="en-US" dirty="0" err="1" smtClean="0"/>
              <a:t>sistem</a:t>
            </a:r>
            <a:r>
              <a:rPr lang="en-US" dirty="0" smtClean="0"/>
              <a:t> yang </a:t>
            </a:r>
            <a:r>
              <a:rPr lang="en-US" dirty="0" err="1" smtClean="0"/>
              <a:t>akan</a:t>
            </a:r>
            <a:r>
              <a:rPr lang="en-US" dirty="0" smtClean="0"/>
              <a:t> </a:t>
            </a:r>
            <a:r>
              <a:rPr lang="en-US" dirty="0" err="1" smtClean="0"/>
              <a:t>dibangun</a:t>
            </a:r>
            <a:r>
              <a:rPr lang="en-US" dirty="0" smtClean="0"/>
              <a:t> </a:t>
            </a:r>
            <a:r>
              <a:rPr lang="en-US" dirty="0" err="1" smtClean="0"/>
              <a:t>sudah</a:t>
            </a:r>
            <a:r>
              <a:rPr lang="en-US" dirty="0" smtClean="0"/>
              <a:t> </a:t>
            </a:r>
            <a:r>
              <a:rPr lang="en-US" dirty="0" err="1" smtClean="0"/>
              <a:t>didefinisikan</a:t>
            </a:r>
            <a:r>
              <a:rPr lang="en-US" dirty="0" smtClean="0"/>
              <a:t> </a:t>
            </a:r>
            <a:r>
              <a:rPr lang="en-US" dirty="0" err="1" smtClean="0"/>
              <a:t>dengan</a:t>
            </a:r>
            <a:r>
              <a:rPr lang="en-US" dirty="0" smtClean="0"/>
              <a:t> </a:t>
            </a:r>
            <a:r>
              <a:rPr lang="en-US" dirty="0" err="1" smtClean="0"/>
              <a:t>jelas</a:t>
            </a:r>
            <a:r>
              <a:rPr lang="en-US" dirty="0" smtClean="0"/>
              <a:t>, </a:t>
            </a:r>
            <a:r>
              <a:rPr lang="en-US" dirty="0" err="1" smtClean="0"/>
              <a:t>dan</a:t>
            </a:r>
            <a:r>
              <a:rPr lang="en-US" dirty="0" smtClean="0"/>
              <a:t> </a:t>
            </a:r>
            <a:r>
              <a:rPr lang="en-US" dirty="0" err="1" smtClean="0"/>
              <a:t>tim</a:t>
            </a:r>
            <a:r>
              <a:rPr lang="en-US" dirty="0" smtClean="0"/>
              <a:t> </a:t>
            </a:r>
            <a:r>
              <a:rPr lang="en-US" dirty="0" err="1" smtClean="0"/>
              <a:t>pengembang</a:t>
            </a:r>
            <a:r>
              <a:rPr lang="en-US" dirty="0" smtClean="0"/>
              <a:t> </a:t>
            </a:r>
            <a:r>
              <a:rPr lang="en-US" dirty="0" err="1" smtClean="0"/>
              <a:t>telah</a:t>
            </a:r>
            <a:r>
              <a:rPr lang="en-US" dirty="0" smtClean="0"/>
              <a:t> </a:t>
            </a:r>
            <a:r>
              <a:rPr lang="en-US" dirty="0" err="1" smtClean="0"/>
              <a:t>menguasai</a:t>
            </a:r>
            <a:r>
              <a:rPr lang="en-US" dirty="0" smtClean="0"/>
              <a:t> </a:t>
            </a:r>
            <a:r>
              <a:rPr lang="en-US" dirty="0" err="1" smtClean="0"/>
              <a:t>teknologi</a:t>
            </a:r>
            <a:r>
              <a:rPr lang="en-US" dirty="0" smtClean="0"/>
              <a:t> yang </a:t>
            </a:r>
            <a:r>
              <a:rPr lang="en-US" dirty="0" err="1" smtClean="0"/>
              <a:t>diperlukan</a:t>
            </a:r>
            <a:r>
              <a:rPr lang="en-US" dirty="0" smtClean="0"/>
              <a:t> </a:t>
            </a:r>
            <a:r>
              <a:rPr lang="en-US" dirty="0" err="1" smtClean="0"/>
              <a:t>untuk</a:t>
            </a:r>
            <a:r>
              <a:rPr lang="en-US" dirty="0" smtClean="0"/>
              <a:t> </a:t>
            </a:r>
            <a:r>
              <a:rPr lang="en-US" dirty="0" err="1" smtClean="0"/>
              <a:t>pengembangan</a:t>
            </a:r>
            <a:r>
              <a:rPr lang="en-US" dirty="0" smtClean="0"/>
              <a:t> software yang </a:t>
            </a:r>
            <a:r>
              <a:rPr lang="en-US" dirty="0" err="1" smtClean="0"/>
              <a:t>bersangkutan</a:t>
            </a:r>
            <a:r>
              <a:rPr lang="en-US" dirty="0" smtClean="0"/>
              <a:t>. Model </a:t>
            </a:r>
            <a:r>
              <a:rPr lang="en-US" dirty="0" err="1" smtClean="0"/>
              <a:t>iteratif</a:t>
            </a:r>
            <a:r>
              <a:rPr lang="en-US" dirty="0" smtClean="0"/>
              <a:t> </a:t>
            </a:r>
            <a:r>
              <a:rPr lang="en-US" dirty="0" err="1" smtClean="0"/>
              <a:t>sesuai</a:t>
            </a:r>
            <a:r>
              <a:rPr lang="en-US" dirty="0" smtClean="0"/>
              <a:t> </a:t>
            </a:r>
            <a:r>
              <a:rPr lang="en-US" dirty="0" err="1" smtClean="0"/>
              <a:t>untuk</a:t>
            </a:r>
            <a:r>
              <a:rPr lang="en-US" dirty="0" smtClean="0"/>
              <a:t> </a:t>
            </a:r>
            <a:r>
              <a:rPr lang="en-US" dirty="0" err="1" smtClean="0"/>
              <a:t>kondisi</a:t>
            </a:r>
            <a:r>
              <a:rPr lang="en-US" dirty="0" smtClean="0"/>
              <a:t> </a:t>
            </a:r>
            <a:r>
              <a:rPr lang="en-US" dirty="0" err="1" smtClean="0"/>
              <a:t>dimana</a:t>
            </a:r>
            <a:r>
              <a:rPr lang="en-US" dirty="0" smtClean="0"/>
              <a:t> </a:t>
            </a:r>
            <a:r>
              <a:rPr lang="en-US" dirty="0" err="1" smtClean="0"/>
              <a:t>kebutuhan</a:t>
            </a:r>
            <a:r>
              <a:rPr lang="en-US" dirty="0" smtClean="0"/>
              <a:t> </a:t>
            </a:r>
            <a:r>
              <a:rPr lang="en-US" dirty="0" err="1" smtClean="0"/>
              <a:t>dari</a:t>
            </a:r>
            <a:r>
              <a:rPr lang="en-US" dirty="0" smtClean="0"/>
              <a:t> </a:t>
            </a:r>
            <a:r>
              <a:rPr lang="en-US" dirty="0" err="1" smtClean="0"/>
              <a:t>sistem</a:t>
            </a:r>
            <a:r>
              <a:rPr lang="en-US" dirty="0" smtClean="0"/>
              <a:t> yang </a:t>
            </a:r>
            <a:r>
              <a:rPr lang="en-US" dirty="0" err="1" smtClean="0"/>
              <a:t>dirancang</a:t>
            </a:r>
            <a:r>
              <a:rPr lang="en-US" dirty="0" smtClean="0"/>
              <a:t> </a:t>
            </a:r>
            <a:r>
              <a:rPr lang="en-US" dirty="0" err="1" smtClean="0"/>
              <a:t>belum</a:t>
            </a:r>
            <a:r>
              <a:rPr lang="en-US" dirty="0" smtClean="0"/>
              <a:t> 100% </a:t>
            </a:r>
            <a:r>
              <a:rPr lang="en-US" dirty="0" err="1" smtClean="0"/>
              <a:t>teridentifikasi</a:t>
            </a:r>
            <a:r>
              <a:rPr lang="en-US" dirty="0" smtClean="0"/>
              <a:t>, </a:t>
            </a:r>
            <a:r>
              <a:rPr lang="en-US" dirty="0" err="1" smtClean="0"/>
              <a:t>dan</a:t>
            </a:r>
            <a:r>
              <a:rPr lang="en-US" dirty="0" smtClean="0"/>
              <a:t> </a:t>
            </a:r>
            <a:r>
              <a:rPr lang="en-US" dirty="0" err="1" smtClean="0"/>
              <a:t>tim</a:t>
            </a:r>
            <a:r>
              <a:rPr lang="en-US" dirty="0" smtClean="0"/>
              <a:t> </a:t>
            </a:r>
            <a:r>
              <a:rPr lang="en-US" dirty="0" err="1" smtClean="0"/>
              <a:t>pengembang</a:t>
            </a:r>
            <a:r>
              <a:rPr lang="en-US" dirty="0" smtClean="0"/>
              <a:t> </a:t>
            </a:r>
            <a:r>
              <a:rPr lang="en-US" dirty="0" err="1" smtClean="0"/>
              <a:t>belum</a:t>
            </a:r>
            <a:r>
              <a:rPr lang="en-US" dirty="0" smtClean="0"/>
              <a:t> </a:t>
            </a:r>
            <a:r>
              <a:rPr lang="en-US" dirty="0" err="1" smtClean="0"/>
              <a:t>terlalu</a:t>
            </a:r>
            <a:r>
              <a:rPr lang="en-US" dirty="0" smtClean="0"/>
              <a:t> familiar </a:t>
            </a:r>
            <a:r>
              <a:rPr lang="en-US" dirty="0" err="1" smtClean="0"/>
              <a:t>dengan</a:t>
            </a:r>
            <a:r>
              <a:rPr lang="en-US" dirty="0" smtClean="0"/>
              <a:t> </a:t>
            </a:r>
            <a:r>
              <a:rPr lang="en-US" dirty="0" err="1" smtClean="0"/>
              <a:t>teknologi</a:t>
            </a:r>
            <a:r>
              <a:rPr lang="en-US" dirty="0" smtClean="0"/>
              <a:t> yang </a:t>
            </a:r>
            <a:r>
              <a:rPr lang="en-US" dirty="0" err="1" smtClean="0"/>
              <a:t>berkaitan</a:t>
            </a:r>
            <a:r>
              <a:rPr lang="en-US" dirty="0" smtClean="0"/>
              <a:t> </a:t>
            </a:r>
            <a:r>
              <a:rPr lang="en-US" dirty="0" err="1" smtClean="0"/>
              <a:t>dengan</a:t>
            </a:r>
            <a:r>
              <a:rPr lang="en-US" dirty="0" smtClean="0"/>
              <a:t> </a:t>
            </a:r>
            <a:r>
              <a:rPr lang="en-US" dirty="0" err="1" smtClean="0"/>
              <a:t>sistem</a:t>
            </a:r>
            <a:r>
              <a:rPr lang="en-US" dirty="0" smtClean="0"/>
              <a:t>. </a:t>
            </a:r>
            <a:endParaRPr lang="id-ID" b="1" dirty="0" smtClean="0"/>
          </a:p>
          <a:p>
            <a:endParaRPr lang="id-ID" dirty="0"/>
          </a:p>
        </p:txBody>
      </p:sp>
      <p:sp>
        <p:nvSpPr>
          <p:cNvPr id="4" name="Slide Number Placeholder 3"/>
          <p:cNvSpPr>
            <a:spLocks noGrp="1"/>
          </p:cNvSpPr>
          <p:nvPr>
            <p:ph type="sldNum" sz="quarter" idx="10"/>
          </p:nvPr>
        </p:nvSpPr>
        <p:spPr/>
        <p:txBody>
          <a:bodyPr/>
          <a:lstStyle/>
          <a:p>
            <a:fld id="{5C0DEBAE-B53E-42F9-AA80-FEE2B811B3C2}" type="slidenum">
              <a:rPr lang="id-ID" smtClean="0"/>
              <a:t>9</a:t>
            </a:fld>
            <a:endParaRPr lang="id-ID"/>
          </a:p>
        </p:txBody>
      </p:sp>
    </p:spTree>
    <p:extLst>
      <p:ext uri="{BB962C8B-B14F-4D97-AF65-F5344CB8AC3E}">
        <p14:creationId xmlns:p14="http://schemas.microsoft.com/office/powerpoint/2010/main" val="2340132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Model </a:t>
            </a:r>
            <a:r>
              <a:rPr lang="en-US" dirty="0" err="1" smtClean="0"/>
              <a:t>iteratif</a:t>
            </a:r>
            <a:r>
              <a:rPr lang="en-US" dirty="0" smtClean="0"/>
              <a:t> </a:t>
            </a:r>
            <a:r>
              <a:rPr lang="en-US" dirty="0" err="1" smtClean="0"/>
              <a:t>tidak</a:t>
            </a:r>
            <a:r>
              <a:rPr lang="en-US" dirty="0" smtClean="0"/>
              <a:t> </a:t>
            </a:r>
            <a:r>
              <a:rPr lang="en-US" dirty="0" err="1" smtClean="0"/>
              <a:t>memerlukan</a:t>
            </a:r>
            <a:r>
              <a:rPr lang="en-US" dirty="0" smtClean="0"/>
              <a:t> </a:t>
            </a:r>
            <a:r>
              <a:rPr lang="en-US" dirty="0" err="1" smtClean="0"/>
              <a:t>seluruh</a:t>
            </a:r>
            <a:r>
              <a:rPr lang="en-US" dirty="0" smtClean="0"/>
              <a:t> </a:t>
            </a:r>
            <a:r>
              <a:rPr lang="en-US" dirty="0" err="1" smtClean="0"/>
              <a:t>spesifikasi</a:t>
            </a:r>
            <a:r>
              <a:rPr lang="en-US" dirty="0" smtClean="0"/>
              <a:t> </a:t>
            </a:r>
            <a:r>
              <a:rPr lang="en-US" dirty="0" err="1" smtClean="0"/>
              <a:t>diidentifikasi</a:t>
            </a:r>
            <a:r>
              <a:rPr lang="en-US" dirty="0" smtClean="0"/>
              <a:t> </a:t>
            </a:r>
            <a:r>
              <a:rPr lang="en-US" dirty="0" err="1" smtClean="0"/>
              <a:t>pada</a:t>
            </a:r>
            <a:r>
              <a:rPr lang="en-US" dirty="0" smtClean="0"/>
              <a:t> </a:t>
            </a:r>
            <a:r>
              <a:rPr lang="en-US" dirty="0" err="1" smtClean="0"/>
              <a:t>tahap</a:t>
            </a:r>
            <a:r>
              <a:rPr lang="en-US" dirty="0" smtClean="0"/>
              <a:t> </a:t>
            </a:r>
            <a:r>
              <a:rPr lang="en-US" dirty="0" err="1" smtClean="0"/>
              <a:t>awal</a:t>
            </a:r>
            <a:r>
              <a:rPr lang="en-US" dirty="0" smtClean="0"/>
              <a:t>. </a:t>
            </a:r>
            <a:r>
              <a:rPr lang="en-US" dirty="0" err="1" smtClean="0"/>
              <a:t>Pengembangan</a:t>
            </a:r>
            <a:r>
              <a:rPr lang="en-US" dirty="0" smtClean="0"/>
              <a:t> </a:t>
            </a:r>
            <a:r>
              <a:rPr lang="en-US" dirty="0" err="1" smtClean="0"/>
              <a:t>dapat</a:t>
            </a:r>
            <a:r>
              <a:rPr lang="en-US" dirty="0" smtClean="0"/>
              <a:t> </a:t>
            </a:r>
            <a:r>
              <a:rPr lang="en-US" dirty="0" err="1" smtClean="0"/>
              <a:t>dimulai</a:t>
            </a:r>
            <a:r>
              <a:rPr lang="en-US" dirty="0" smtClean="0"/>
              <a:t> </a:t>
            </a:r>
            <a:r>
              <a:rPr lang="en-US" dirty="0" err="1" smtClean="0"/>
              <a:t>dari</a:t>
            </a:r>
            <a:r>
              <a:rPr lang="en-US" dirty="0" smtClean="0"/>
              <a:t> </a:t>
            </a:r>
            <a:r>
              <a:rPr lang="en-US" dirty="0" err="1" smtClean="0"/>
              <a:t>sebagian</a:t>
            </a:r>
            <a:r>
              <a:rPr lang="en-US" dirty="0" smtClean="0"/>
              <a:t> </a:t>
            </a:r>
            <a:r>
              <a:rPr lang="en-US" dirty="0" err="1" smtClean="0"/>
              <a:t>kebutuhan</a:t>
            </a:r>
            <a:r>
              <a:rPr lang="en-US" dirty="0" smtClean="0"/>
              <a:t> yang </a:t>
            </a:r>
            <a:r>
              <a:rPr lang="en-US" dirty="0" err="1" smtClean="0"/>
              <a:t>telah</a:t>
            </a:r>
            <a:r>
              <a:rPr lang="en-US" dirty="0" smtClean="0"/>
              <a:t> </a:t>
            </a:r>
            <a:r>
              <a:rPr lang="en-US" dirty="0" err="1" smtClean="0"/>
              <a:t>teridentifikasi</a:t>
            </a:r>
            <a:r>
              <a:rPr lang="en-US" dirty="0" smtClean="0"/>
              <a:t>, </a:t>
            </a:r>
            <a:r>
              <a:rPr lang="en-US" dirty="0" err="1" smtClean="0"/>
              <a:t>kemudian</a:t>
            </a:r>
            <a:r>
              <a:rPr lang="en-US" dirty="0" smtClean="0"/>
              <a:t> </a:t>
            </a:r>
            <a:r>
              <a:rPr lang="en-US" dirty="0" err="1" smtClean="0"/>
              <a:t>standar</a:t>
            </a:r>
            <a:r>
              <a:rPr lang="en-US" dirty="0" smtClean="0"/>
              <a:t> SDLC </a:t>
            </a:r>
            <a:r>
              <a:rPr lang="en-US" dirty="0" err="1" smtClean="0"/>
              <a:t>dilakukan</a:t>
            </a:r>
            <a:r>
              <a:rPr lang="en-US" dirty="0" smtClean="0"/>
              <a:t> </a:t>
            </a:r>
            <a:r>
              <a:rPr lang="en-US" dirty="0" err="1" smtClean="0"/>
              <a:t>untuk</a:t>
            </a:r>
            <a:r>
              <a:rPr lang="en-US" dirty="0" smtClean="0"/>
              <a:t> </a:t>
            </a:r>
            <a:r>
              <a:rPr lang="en-US" dirty="0" err="1" smtClean="0"/>
              <a:t>kebutuhan</a:t>
            </a:r>
            <a:r>
              <a:rPr lang="en-US" dirty="0" smtClean="0"/>
              <a:t> </a:t>
            </a:r>
            <a:r>
              <a:rPr lang="en-US" dirty="0" err="1" smtClean="0"/>
              <a:t>tersebut</a:t>
            </a:r>
            <a:r>
              <a:rPr lang="en-US" dirty="0" smtClean="0"/>
              <a:t> (</a:t>
            </a:r>
            <a:r>
              <a:rPr lang="en-US" dirty="0" err="1" smtClean="0"/>
              <a:t>desain</a:t>
            </a:r>
            <a:r>
              <a:rPr lang="en-US" dirty="0" smtClean="0"/>
              <a:t> – </a:t>
            </a:r>
            <a:r>
              <a:rPr lang="en-US" dirty="0" err="1" smtClean="0"/>
              <a:t>implementasi</a:t>
            </a:r>
            <a:r>
              <a:rPr lang="en-US" dirty="0" smtClean="0"/>
              <a:t> - testing). </a:t>
            </a:r>
            <a:r>
              <a:rPr lang="en-US" dirty="0" err="1" smtClean="0"/>
              <a:t>Setelah</a:t>
            </a:r>
            <a:r>
              <a:rPr lang="en-US" dirty="0" smtClean="0"/>
              <a:t> </a:t>
            </a:r>
            <a:r>
              <a:rPr lang="en-US" dirty="0" err="1" smtClean="0"/>
              <a:t>satu</a:t>
            </a:r>
            <a:r>
              <a:rPr lang="en-US" dirty="0" smtClean="0"/>
              <a:t> </a:t>
            </a:r>
            <a:r>
              <a:rPr lang="en-US" dirty="0" err="1" smtClean="0"/>
              <a:t>iterasi</a:t>
            </a:r>
            <a:r>
              <a:rPr lang="en-US" dirty="0" smtClean="0"/>
              <a:t> </a:t>
            </a:r>
            <a:r>
              <a:rPr lang="en-US" dirty="0" err="1" smtClean="0"/>
              <a:t>selesai</a:t>
            </a:r>
            <a:r>
              <a:rPr lang="en-US" dirty="0" smtClean="0"/>
              <a:t>, </a:t>
            </a:r>
            <a:r>
              <a:rPr lang="en-US" dirty="0" err="1" smtClean="0"/>
              <a:t>dilakukan</a:t>
            </a:r>
            <a:r>
              <a:rPr lang="en-US" dirty="0" smtClean="0"/>
              <a:t> review </a:t>
            </a:r>
            <a:r>
              <a:rPr lang="en-US" dirty="0" err="1" smtClean="0"/>
              <a:t>kembali</a:t>
            </a:r>
            <a:r>
              <a:rPr lang="en-US" dirty="0" smtClean="0"/>
              <a:t> </a:t>
            </a:r>
            <a:r>
              <a:rPr lang="en-US" dirty="0" err="1" smtClean="0"/>
              <a:t>untuk</a:t>
            </a:r>
            <a:r>
              <a:rPr lang="en-US" dirty="0" smtClean="0"/>
              <a:t> </a:t>
            </a:r>
            <a:r>
              <a:rPr lang="en-US" dirty="0" err="1" smtClean="0"/>
              <a:t>mengidentifikasi</a:t>
            </a:r>
            <a:r>
              <a:rPr lang="en-US" dirty="0" smtClean="0"/>
              <a:t> </a:t>
            </a:r>
            <a:r>
              <a:rPr lang="en-US" dirty="0" err="1" smtClean="0"/>
              <a:t>kebutuhan</a:t>
            </a:r>
            <a:r>
              <a:rPr lang="en-US" dirty="0" smtClean="0"/>
              <a:t> </a:t>
            </a:r>
            <a:r>
              <a:rPr lang="en-US" dirty="0" err="1" smtClean="0"/>
              <a:t>sistem</a:t>
            </a:r>
            <a:r>
              <a:rPr lang="en-US" dirty="0" smtClean="0"/>
              <a:t>, </a:t>
            </a:r>
            <a:r>
              <a:rPr lang="en-US" dirty="0" err="1" smtClean="0"/>
              <a:t>dan</a:t>
            </a:r>
            <a:r>
              <a:rPr lang="en-US" dirty="0" smtClean="0"/>
              <a:t> </a:t>
            </a:r>
            <a:r>
              <a:rPr lang="en-US" dirty="0" err="1" smtClean="0"/>
              <a:t>dilakukan</a:t>
            </a:r>
            <a:r>
              <a:rPr lang="en-US" dirty="0" smtClean="0"/>
              <a:t> proses SDLC </a:t>
            </a:r>
            <a:r>
              <a:rPr lang="en-US" dirty="0" err="1" smtClean="0"/>
              <a:t>berikutnya</a:t>
            </a:r>
            <a:r>
              <a:rPr lang="en-US" dirty="0" smtClean="0"/>
              <a:t>. </a:t>
            </a:r>
            <a:endParaRPr lang="id-ID" dirty="0" smtClean="0"/>
          </a:p>
          <a:p>
            <a:endParaRPr lang="id-ID" dirty="0"/>
          </a:p>
        </p:txBody>
      </p:sp>
      <p:sp>
        <p:nvSpPr>
          <p:cNvPr id="4" name="Slide Number Placeholder 3"/>
          <p:cNvSpPr>
            <a:spLocks noGrp="1"/>
          </p:cNvSpPr>
          <p:nvPr>
            <p:ph type="sldNum" sz="quarter" idx="10"/>
          </p:nvPr>
        </p:nvSpPr>
        <p:spPr/>
        <p:txBody>
          <a:bodyPr/>
          <a:lstStyle/>
          <a:p>
            <a:fld id="{5C0DEBAE-B53E-42F9-AA80-FEE2B811B3C2}" type="slidenum">
              <a:rPr lang="id-ID" smtClean="0"/>
              <a:t>10</a:t>
            </a:fld>
            <a:endParaRPr lang="id-ID"/>
          </a:p>
        </p:txBody>
      </p:sp>
    </p:spTree>
    <p:extLst>
      <p:ext uri="{BB962C8B-B14F-4D97-AF65-F5344CB8AC3E}">
        <p14:creationId xmlns:p14="http://schemas.microsoft.com/office/powerpoint/2010/main" val="136926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5C0DEBAE-B53E-42F9-AA80-FEE2B811B3C2}" type="slidenum">
              <a:rPr lang="id-ID" smtClean="0"/>
              <a:t>11</a:t>
            </a:fld>
            <a:endParaRPr lang="id-ID"/>
          </a:p>
        </p:txBody>
      </p:sp>
    </p:spTree>
    <p:extLst>
      <p:ext uri="{BB962C8B-B14F-4D97-AF65-F5344CB8AC3E}">
        <p14:creationId xmlns:p14="http://schemas.microsoft.com/office/powerpoint/2010/main" val="2323404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Secara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umum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peneliti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sedang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dalam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iterasi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model </a:t>
            </a:r>
            <a:r>
              <a:rPr lang="en-US" sz="1200" kern="1200" dirty="0" err="1" smtClean="0">
                <a:solidFill>
                  <a:schemeClr val="tx1"/>
                </a:solidFill>
                <a:effectLst/>
                <a:latin typeface="+mn-lt"/>
                <a:ea typeface="+mn-ea"/>
                <a:cs typeface="+mn-cs"/>
              </a:rPr>
              <a:t>iteratif</a:t>
            </a:r>
            <a:r>
              <a:rPr lang="en-US" sz="1200" kern="1200" dirty="0" smtClean="0">
                <a:solidFill>
                  <a:schemeClr val="tx1"/>
                </a:solidFill>
                <a:effectLst/>
                <a:latin typeface="+mn-lt"/>
                <a:ea typeface="+mn-ea"/>
                <a:cs typeface="+mn-cs"/>
              </a:rPr>
              <a:t>. Output </a:t>
            </a:r>
            <a:r>
              <a:rPr lang="en-US" sz="1200" kern="1200" dirty="0" err="1" smtClean="0">
                <a:solidFill>
                  <a:schemeClr val="tx1"/>
                </a:solidFill>
                <a:effectLst/>
                <a:latin typeface="+mn-lt"/>
                <a:ea typeface="+mn-ea"/>
                <a:cs typeface="+mn-cs"/>
              </a:rPr>
              <a:t>dari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iterasi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pertama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adalah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terimplementasikannya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informasi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absen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berbasis</a:t>
            </a:r>
            <a:r>
              <a:rPr lang="en-US" sz="1200" kern="1200" dirty="0" smtClean="0">
                <a:solidFill>
                  <a:schemeClr val="tx1"/>
                </a:solidFill>
                <a:effectLst/>
                <a:latin typeface="+mn-lt"/>
                <a:ea typeface="+mn-ea"/>
                <a:cs typeface="+mn-cs"/>
              </a:rPr>
              <a:t> web (manual). </a:t>
            </a:r>
            <a:r>
              <a:rPr lang="en-US" sz="1200" kern="1200" dirty="0" err="1" smtClean="0">
                <a:solidFill>
                  <a:schemeClr val="tx1"/>
                </a:solidFill>
                <a:effectLst/>
                <a:latin typeface="+mn-lt"/>
                <a:ea typeface="+mn-ea"/>
                <a:cs typeface="+mn-cs"/>
              </a:rPr>
              <a:t>Bagian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mendokumentasikan</a:t>
            </a:r>
            <a:r>
              <a:rPr lang="en-US" sz="1200" kern="1200" dirty="0" smtClean="0">
                <a:solidFill>
                  <a:schemeClr val="tx1"/>
                </a:solidFill>
                <a:effectLst/>
                <a:latin typeface="+mn-lt"/>
                <a:ea typeface="+mn-ea"/>
                <a:cs typeface="+mn-cs"/>
              </a:rPr>
              <a:t> progress yang </a:t>
            </a:r>
            <a:r>
              <a:rPr lang="en-US" sz="1200" kern="1200" dirty="0" err="1" smtClean="0">
                <a:solidFill>
                  <a:schemeClr val="tx1"/>
                </a:solidFill>
                <a:effectLst/>
                <a:latin typeface="+mn-lt"/>
                <a:ea typeface="+mn-ea"/>
                <a:cs typeface="+mn-cs"/>
              </a:rPr>
              <a:t>telah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dicapai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sesuai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standar</a:t>
            </a:r>
            <a:r>
              <a:rPr lang="en-US" sz="1200" kern="1200" dirty="0" smtClean="0">
                <a:solidFill>
                  <a:schemeClr val="tx1"/>
                </a:solidFill>
                <a:effectLst/>
                <a:latin typeface="+mn-lt"/>
                <a:ea typeface="+mn-ea"/>
                <a:cs typeface="+mn-cs"/>
              </a:rPr>
              <a:t> SDLC </a:t>
            </a:r>
            <a:r>
              <a:rPr lang="en-US" sz="1200" kern="1200" dirty="0" err="1" smtClean="0">
                <a:solidFill>
                  <a:schemeClr val="tx1"/>
                </a:solidFill>
                <a:effectLst/>
                <a:latin typeface="+mn-lt"/>
                <a:ea typeface="+mn-ea"/>
                <a:cs typeface="+mn-cs"/>
              </a:rPr>
              <a:t>telah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dijelaskan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sebelumnya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Terdapat</a:t>
            </a:r>
            <a:r>
              <a:rPr lang="en-US" sz="1200" kern="1200" dirty="0" smtClean="0">
                <a:solidFill>
                  <a:schemeClr val="tx1"/>
                </a:solidFill>
                <a:effectLst/>
                <a:latin typeface="+mn-lt"/>
                <a:ea typeface="+mn-ea"/>
                <a:cs typeface="+mn-cs"/>
              </a:rPr>
              <a:t> 2-3 </a:t>
            </a:r>
            <a:r>
              <a:rPr lang="en-US" sz="1200" kern="1200" dirty="0" err="1" smtClean="0">
                <a:solidFill>
                  <a:schemeClr val="tx1"/>
                </a:solidFill>
                <a:effectLst/>
                <a:latin typeface="+mn-lt"/>
                <a:ea typeface="+mn-ea"/>
                <a:cs typeface="+mn-cs"/>
              </a:rPr>
              <a:t>iterasi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pengembangan</a:t>
            </a:r>
            <a:r>
              <a:rPr lang="en-US" sz="1200" kern="1200" dirty="0" smtClean="0">
                <a:solidFill>
                  <a:schemeClr val="tx1"/>
                </a:solidFill>
                <a:effectLst/>
                <a:latin typeface="+mn-lt"/>
                <a:ea typeface="+mn-ea"/>
                <a:cs typeface="+mn-cs"/>
              </a:rPr>
              <a:t> software yang </a:t>
            </a:r>
            <a:r>
              <a:rPr lang="en-US" sz="1200" kern="1200" dirty="0" err="1" smtClean="0">
                <a:solidFill>
                  <a:schemeClr val="tx1"/>
                </a:solidFill>
                <a:effectLst/>
                <a:latin typeface="+mn-lt"/>
                <a:ea typeface="+mn-ea"/>
                <a:cs typeface="+mn-cs"/>
              </a:rPr>
              <a:t>direncanakan</a:t>
            </a:r>
            <a:r>
              <a:rPr lang="en-US" sz="1200" kern="1200" dirty="0" smtClean="0">
                <a:solidFill>
                  <a:schemeClr val="tx1"/>
                </a:solidFill>
                <a:effectLst/>
                <a:latin typeface="+mn-lt"/>
                <a:ea typeface="+mn-ea"/>
                <a:cs typeface="+mn-cs"/>
              </a:rPr>
              <a:t>.</a:t>
            </a:r>
            <a:endParaRPr lang="id-ID"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Iterasi</a:t>
            </a:r>
            <a:r>
              <a:rPr lang="en-US" dirty="0" smtClean="0"/>
              <a:t> </a:t>
            </a:r>
            <a:r>
              <a:rPr lang="en-US" dirty="0" err="1" smtClean="0"/>
              <a:t>Pertama</a:t>
            </a:r>
            <a:r>
              <a:rPr lang="en-US" baseline="0" dirty="0" smtClean="0"/>
              <a:t> -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tahap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ini</a:t>
            </a:r>
            <a:r>
              <a:rPr lang="en-US" sz="1200" kern="1200" dirty="0" smtClean="0">
                <a:solidFill>
                  <a:schemeClr val="tx1"/>
                </a:solidFill>
                <a:effectLst/>
                <a:latin typeface="+mn-lt"/>
                <a:ea typeface="+mn-ea"/>
                <a:cs typeface="+mn-cs"/>
              </a:rPr>
              <a:t> proses </a:t>
            </a:r>
            <a:r>
              <a:rPr lang="en-US" sz="1200" kern="1200" dirty="0" err="1" smtClean="0">
                <a:solidFill>
                  <a:schemeClr val="tx1"/>
                </a:solidFill>
                <a:effectLst/>
                <a:latin typeface="+mn-lt"/>
                <a:ea typeface="+mn-ea"/>
                <a:cs typeface="+mn-cs"/>
              </a:rPr>
              <a:t>analisis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kebutuhan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dari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dilakukan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secara</a:t>
            </a:r>
            <a:r>
              <a:rPr lang="en-US" sz="1200" kern="1200" dirty="0" smtClean="0">
                <a:solidFill>
                  <a:schemeClr val="tx1"/>
                </a:solidFill>
                <a:effectLst/>
                <a:latin typeface="+mn-lt"/>
                <a:ea typeface="+mn-ea"/>
                <a:cs typeface="+mn-cs"/>
              </a:rPr>
              <a:t> informal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lebih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menitikberatkan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desain</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user interface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serta</a:t>
            </a:r>
            <a:r>
              <a:rPr lang="en-US" sz="1200" kern="1200" dirty="0" smtClean="0">
                <a:solidFill>
                  <a:schemeClr val="tx1"/>
                </a:solidFill>
                <a:effectLst/>
                <a:latin typeface="+mn-lt"/>
                <a:ea typeface="+mn-ea"/>
                <a:cs typeface="+mn-cs"/>
              </a:rPr>
              <a:t> initial testing </a:t>
            </a:r>
            <a:r>
              <a:rPr lang="en-US" sz="1200" kern="1200" dirty="0" err="1" smtClean="0">
                <a:solidFill>
                  <a:schemeClr val="tx1"/>
                </a:solidFill>
                <a:effectLst/>
                <a:latin typeface="+mn-lt"/>
                <a:ea typeface="+mn-ea"/>
                <a:cs typeface="+mn-cs"/>
              </a:rPr>
              <a:t>untuk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informasi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absensi</a:t>
            </a:r>
            <a:r>
              <a:rPr lang="en-US" sz="1200" kern="1200" dirty="0" smtClean="0">
                <a:solidFill>
                  <a:schemeClr val="tx1"/>
                </a:solidFill>
                <a:effectLst/>
                <a:latin typeface="+mn-lt"/>
                <a:ea typeface="+mn-ea"/>
                <a:cs typeface="+mn-cs"/>
              </a:rPr>
              <a:t>.</a:t>
            </a:r>
            <a:endParaRPr lang="id-ID" sz="1200" kern="1200" dirty="0" smtClean="0">
              <a:solidFill>
                <a:schemeClr val="tx1"/>
              </a:solidFill>
              <a:effectLst/>
              <a:latin typeface="+mn-lt"/>
              <a:ea typeface="+mn-ea"/>
              <a:cs typeface="+mn-cs"/>
            </a:endParaRPr>
          </a:p>
          <a:p>
            <a:endParaRPr lang="id-ID" dirty="0"/>
          </a:p>
        </p:txBody>
      </p:sp>
      <p:sp>
        <p:nvSpPr>
          <p:cNvPr id="4" name="Slide Number Placeholder 3"/>
          <p:cNvSpPr>
            <a:spLocks noGrp="1"/>
          </p:cNvSpPr>
          <p:nvPr>
            <p:ph type="sldNum" sz="quarter" idx="10"/>
          </p:nvPr>
        </p:nvSpPr>
        <p:spPr/>
        <p:txBody>
          <a:bodyPr/>
          <a:lstStyle/>
          <a:p>
            <a:fld id="{BD9EB919-AA03-41C8-B387-E3E868F16160}" type="slidenum">
              <a:rPr lang="id-ID" smtClean="0"/>
              <a:t>13</a:t>
            </a:fld>
            <a:endParaRPr lang="id-ID"/>
          </a:p>
        </p:txBody>
      </p:sp>
    </p:spTree>
    <p:extLst>
      <p:ext uri="{BB962C8B-B14F-4D97-AF65-F5344CB8AC3E}">
        <p14:creationId xmlns:p14="http://schemas.microsoft.com/office/powerpoint/2010/main" val="2140547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BD9EB919-AA03-41C8-B387-E3E868F16160}" type="slidenum">
              <a:rPr lang="id-ID" smtClean="0"/>
              <a:t>18</a:t>
            </a:fld>
            <a:endParaRPr lang="id-ID"/>
          </a:p>
        </p:txBody>
      </p:sp>
    </p:spTree>
    <p:extLst>
      <p:ext uri="{BB962C8B-B14F-4D97-AF65-F5344CB8AC3E}">
        <p14:creationId xmlns:p14="http://schemas.microsoft.com/office/powerpoint/2010/main" val="2533004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Flow data </a:t>
            </a:r>
            <a:r>
              <a:rPr lang="en-US" sz="1200" kern="1200" dirty="0" err="1" smtClean="0">
                <a:solidFill>
                  <a:schemeClr val="tx1"/>
                </a:solidFill>
                <a:effectLst/>
                <a:latin typeface="+mn-lt"/>
                <a:ea typeface="+mn-ea"/>
                <a:cs typeface="+mn-cs"/>
              </a:rPr>
              <a:t>antara</a:t>
            </a:r>
            <a:r>
              <a:rPr lang="en-US" sz="1200" kern="1200" dirty="0" smtClean="0">
                <a:solidFill>
                  <a:schemeClr val="tx1"/>
                </a:solidFill>
                <a:effectLst/>
                <a:latin typeface="+mn-lt"/>
                <a:ea typeface="+mn-ea"/>
                <a:cs typeface="+mn-cs"/>
              </a:rPr>
              <a:t> actor </a:t>
            </a:r>
            <a:r>
              <a:rPr lang="en-US" sz="1200" kern="1200" dirty="0" err="1" smtClean="0">
                <a:solidFill>
                  <a:schemeClr val="tx1"/>
                </a:solidFill>
                <a:effectLst/>
                <a:latin typeface="+mn-lt"/>
                <a:ea typeface="+mn-ea"/>
                <a:cs typeface="+mn-cs"/>
              </a:rPr>
              <a:t>ke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ditunjukkan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oleh</a:t>
            </a:r>
            <a:r>
              <a:rPr lang="en-US" sz="1200" kern="1200" dirty="0" smtClean="0">
                <a:solidFill>
                  <a:schemeClr val="tx1"/>
                </a:solidFill>
                <a:effectLst/>
                <a:latin typeface="+mn-lt"/>
                <a:ea typeface="+mn-ea"/>
                <a:cs typeface="+mn-cs"/>
              </a:rPr>
              <a:t> diagram </a:t>
            </a:r>
            <a:r>
              <a:rPr lang="en-US" sz="1200" kern="1200" dirty="0" err="1" smtClean="0">
                <a:solidFill>
                  <a:schemeClr val="tx1"/>
                </a:solidFill>
                <a:effectLst/>
                <a:latin typeface="+mn-lt"/>
                <a:ea typeface="+mn-ea"/>
                <a:cs typeface="+mn-cs"/>
              </a:rPr>
              <a:t>berikut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namun</a:t>
            </a:r>
            <a:r>
              <a:rPr lang="en-US" sz="1200" kern="1200" dirty="0" smtClean="0">
                <a:solidFill>
                  <a:schemeClr val="tx1"/>
                </a:solidFill>
                <a:effectLst/>
                <a:latin typeface="+mn-lt"/>
                <a:ea typeface="+mn-ea"/>
                <a:cs typeface="+mn-cs"/>
              </a:rPr>
              <a:t> diagram </a:t>
            </a:r>
            <a:r>
              <a:rPr lang="en-US" sz="1200" kern="1200" dirty="0" err="1" smtClean="0">
                <a:solidFill>
                  <a:schemeClr val="tx1"/>
                </a:solidFill>
                <a:effectLst/>
                <a:latin typeface="+mn-lt"/>
                <a:ea typeface="+mn-ea"/>
                <a:cs typeface="+mn-cs"/>
              </a:rPr>
              <a:t>ini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belum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menunjukkan</a:t>
            </a:r>
            <a:r>
              <a:rPr lang="en-US" sz="1200" kern="1200" dirty="0" smtClean="0">
                <a:solidFill>
                  <a:schemeClr val="tx1"/>
                </a:solidFill>
                <a:effectLst/>
                <a:latin typeface="+mn-lt"/>
                <a:ea typeface="+mn-ea"/>
                <a:cs typeface="+mn-cs"/>
              </a:rPr>
              <a:t> flow data </a:t>
            </a:r>
            <a:r>
              <a:rPr lang="en-US" sz="1200" kern="1200" dirty="0" err="1" smtClean="0">
                <a:solidFill>
                  <a:schemeClr val="tx1"/>
                </a:solidFill>
                <a:effectLst/>
                <a:latin typeface="+mn-lt"/>
                <a:ea typeface="+mn-ea"/>
                <a:cs typeface="+mn-cs"/>
              </a:rPr>
              <a:t>antara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komponen</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terdapat</a:t>
            </a:r>
            <a:r>
              <a:rPr lang="en-US" sz="1200" kern="1200" dirty="0" smtClean="0">
                <a:solidFill>
                  <a:schemeClr val="tx1"/>
                </a:solidFill>
                <a:effectLst/>
                <a:latin typeface="+mn-lt"/>
                <a:ea typeface="+mn-ea"/>
                <a:cs typeface="+mn-cs"/>
              </a:rPr>
              <a:t> di </a:t>
            </a:r>
            <a:r>
              <a:rPr lang="en-US" sz="1200" kern="1200" dirty="0" err="1" smtClean="0">
                <a:solidFill>
                  <a:schemeClr val="tx1"/>
                </a:solidFill>
                <a:effectLst/>
                <a:latin typeface="+mn-lt"/>
                <a:ea typeface="+mn-ea"/>
                <a:cs typeface="+mn-cs"/>
              </a:rPr>
              <a:t>dalam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sistem</a:t>
            </a:r>
            <a:r>
              <a:rPr lang="en-US" sz="1200" kern="1200" dirty="0" smtClean="0">
                <a:solidFill>
                  <a:schemeClr val="tx1"/>
                </a:solidFill>
                <a:effectLst/>
                <a:latin typeface="+mn-lt"/>
                <a:ea typeface="+mn-ea"/>
                <a:cs typeface="+mn-cs"/>
              </a:rPr>
              <a:t>. </a:t>
            </a:r>
            <a:endParaRPr lang="id-ID" sz="1200" kern="1200" dirty="0" smtClean="0">
              <a:solidFill>
                <a:schemeClr val="tx1"/>
              </a:solidFill>
              <a:effectLst/>
              <a:latin typeface="+mn-lt"/>
              <a:ea typeface="+mn-ea"/>
              <a:cs typeface="+mn-cs"/>
            </a:endParaRPr>
          </a:p>
          <a:p>
            <a:endParaRPr lang="id-ID" dirty="0"/>
          </a:p>
        </p:txBody>
      </p:sp>
      <p:sp>
        <p:nvSpPr>
          <p:cNvPr id="4" name="Slide Number Placeholder 3"/>
          <p:cNvSpPr>
            <a:spLocks noGrp="1"/>
          </p:cNvSpPr>
          <p:nvPr>
            <p:ph type="sldNum" sz="quarter" idx="10"/>
          </p:nvPr>
        </p:nvSpPr>
        <p:spPr/>
        <p:txBody>
          <a:bodyPr/>
          <a:lstStyle/>
          <a:p>
            <a:fld id="{BCF243C4-3A57-40B5-AC65-3EBBDC620BF8}" type="slidenum">
              <a:rPr lang="en-US" smtClean="0"/>
              <a:t>20</a:t>
            </a:fld>
            <a:endParaRPr lang="en-US"/>
          </a:p>
        </p:txBody>
      </p:sp>
    </p:spTree>
    <p:extLst>
      <p:ext uri="{BB962C8B-B14F-4D97-AF65-F5344CB8AC3E}">
        <p14:creationId xmlns:p14="http://schemas.microsoft.com/office/powerpoint/2010/main" val="3225271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Perancangan</a:t>
            </a:r>
            <a:r>
              <a:rPr lang="en-US" sz="1200" kern="1200" dirty="0" smtClean="0">
                <a:solidFill>
                  <a:schemeClr val="tx1"/>
                </a:solidFill>
                <a:effectLst/>
                <a:latin typeface="+mn-lt"/>
                <a:ea typeface="+mn-ea"/>
                <a:cs typeface="+mn-cs"/>
              </a:rPr>
              <a:t> database </a:t>
            </a:r>
            <a:r>
              <a:rPr lang="en-US" sz="1200" kern="1200" dirty="0" err="1" smtClean="0">
                <a:solidFill>
                  <a:schemeClr val="tx1"/>
                </a:solidFill>
                <a:effectLst/>
                <a:latin typeface="+mn-lt"/>
                <a:ea typeface="+mn-ea"/>
                <a:cs typeface="+mn-cs"/>
              </a:rPr>
              <a:t>pada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iterasi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kedua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ini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mempergunakan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teori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pemodelan</a:t>
            </a:r>
            <a:r>
              <a:rPr lang="en-US" sz="1200" kern="1200" dirty="0" smtClean="0">
                <a:solidFill>
                  <a:schemeClr val="tx1"/>
                </a:solidFill>
                <a:effectLst/>
                <a:latin typeface="+mn-lt"/>
                <a:ea typeface="+mn-ea"/>
                <a:cs typeface="+mn-cs"/>
              </a:rPr>
              <a:t> database Entity Relationship Diagram (ERD). </a:t>
            </a:r>
            <a:r>
              <a:rPr lang="en-US" sz="1200" kern="1200" dirty="0" err="1" smtClean="0">
                <a:solidFill>
                  <a:schemeClr val="tx1"/>
                </a:solidFill>
                <a:effectLst/>
                <a:latin typeface="+mn-lt"/>
                <a:ea typeface="+mn-ea"/>
                <a:cs typeface="+mn-cs"/>
              </a:rPr>
              <a:t>Desain</a:t>
            </a:r>
            <a:r>
              <a:rPr lang="en-US" sz="1200" kern="1200" dirty="0" smtClean="0">
                <a:solidFill>
                  <a:schemeClr val="tx1"/>
                </a:solidFill>
                <a:effectLst/>
                <a:latin typeface="+mn-lt"/>
                <a:ea typeface="+mn-ea"/>
                <a:cs typeface="+mn-cs"/>
              </a:rPr>
              <a:t> database ERD </a:t>
            </a:r>
            <a:r>
              <a:rPr lang="en-US" sz="1200" kern="1200" dirty="0" err="1" smtClean="0">
                <a:solidFill>
                  <a:schemeClr val="tx1"/>
                </a:solidFill>
                <a:effectLst/>
                <a:latin typeface="+mn-lt"/>
                <a:ea typeface="+mn-ea"/>
                <a:cs typeface="+mn-cs"/>
              </a:rPr>
              <a:t>sesuai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jika</a:t>
            </a:r>
            <a:r>
              <a:rPr lang="en-US" sz="1200" kern="1200" dirty="0" smtClean="0">
                <a:solidFill>
                  <a:schemeClr val="tx1"/>
                </a:solidFill>
                <a:effectLst/>
                <a:latin typeface="+mn-lt"/>
                <a:ea typeface="+mn-ea"/>
                <a:cs typeface="+mn-cs"/>
              </a:rPr>
              <a:t> engine database yang </a:t>
            </a:r>
            <a:r>
              <a:rPr lang="en-US" sz="1200" kern="1200" dirty="0" err="1" smtClean="0">
                <a:solidFill>
                  <a:schemeClr val="tx1"/>
                </a:solidFill>
                <a:effectLst/>
                <a:latin typeface="+mn-lt"/>
                <a:ea typeface="+mn-ea"/>
                <a:cs typeface="+mn-cs"/>
              </a:rPr>
              <a:t>berjalan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mengimplementasikan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relasi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antar</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tabel</a:t>
            </a:r>
            <a:r>
              <a:rPr lang="en-US" sz="1200" kern="1200" dirty="0" smtClean="0">
                <a:solidFill>
                  <a:schemeClr val="tx1"/>
                </a:solidFill>
                <a:effectLst/>
                <a:latin typeface="+mn-lt"/>
                <a:ea typeface="+mn-ea"/>
                <a:cs typeface="+mn-cs"/>
              </a:rPr>
              <a:t>. </a:t>
            </a:r>
            <a:endParaRPr lang="id-ID" sz="1200" kern="1200" dirty="0" smtClean="0">
              <a:solidFill>
                <a:schemeClr val="tx1"/>
              </a:solidFill>
              <a:effectLst/>
              <a:latin typeface="+mn-lt"/>
              <a:ea typeface="+mn-ea"/>
              <a:cs typeface="+mn-cs"/>
            </a:endParaRPr>
          </a:p>
          <a:p>
            <a:endParaRPr lang="id-ID" dirty="0"/>
          </a:p>
        </p:txBody>
      </p:sp>
      <p:sp>
        <p:nvSpPr>
          <p:cNvPr id="4" name="Slide Number Placeholder 3"/>
          <p:cNvSpPr>
            <a:spLocks noGrp="1"/>
          </p:cNvSpPr>
          <p:nvPr>
            <p:ph type="sldNum" sz="quarter" idx="10"/>
          </p:nvPr>
        </p:nvSpPr>
        <p:spPr/>
        <p:txBody>
          <a:bodyPr/>
          <a:lstStyle/>
          <a:p>
            <a:fld id="{BCF243C4-3A57-40B5-AC65-3EBBDC620BF8}" type="slidenum">
              <a:rPr lang="en-US" smtClean="0"/>
              <a:t>21</a:t>
            </a:fld>
            <a:endParaRPr lang="en-US"/>
          </a:p>
        </p:txBody>
      </p:sp>
    </p:spTree>
    <p:extLst>
      <p:ext uri="{BB962C8B-B14F-4D97-AF65-F5344CB8AC3E}">
        <p14:creationId xmlns:p14="http://schemas.microsoft.com/office/powerpoint/2010/main" val="613544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2F7DE3AC-C6CE-46EA-B104-746F0F2798C1}" type="datetimeFigureOut">
              <a:rPr lang="en-US" smtClean="0"/>
              <a:t>11/5/2015</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FD0525A6-D748-42A2-A046-CAD905FCEAAC}"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3749913"/>
      </p:ext>
    </p:extLst>
  </p:cSld>
  <p:clrMapOvr>
    <a:masterClrMapping/>
  </p:clrMapOvr>
  <p:extLst mod="1">
    <p:ext uri="{DCECCB84-F9BA-43D5-87BE-67443E8EF086}">
      <p15:sldGuideLst xmlns:p15="http://schemas.microsoft.com/office/powerpoint/2012/main">
        <p15:guide id="4294967295"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7DE3AC-C6CE-46EA-B104-746F0F2798C1}"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525A6-D748-42A2-A046-CAD905FCEAAC}" type="slidenum">
              <a:rPr lang="en-US" smtClean="0"/>
              <a:t>‹#›</a:t>
            </a:fld>
            <a:endParaRPr lang="en-US"/>
          </a:p>
        </p:txBody>
      </p:sp>
    </p:spTree>
    <p:extLst>
      <p:ext uri="{BB962C8B-B14F-4D97-AF65-F5344CB8AC3E}">
        <p14:creationId xmlns:p14="http://schemas.microsoft.com/office/powerpoint/2010/main" val="1272639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2F7DE3AC-C6CE-46EA-B104-746F0F2798C1}" type="datetimeFigureOut">
              <a:rPr lang="en-US" smtClean="0"/>
              <a:t>11/5/2015</a:t>
            </a:fld>
            <a:endParaRPr lang="en-US"/>
          </a:p>
        </p:txBody>
      </p:sp>
      <p:sp>
        <p:nvSpPr>
          <p:cNvPr id="5" name="Footer Placeholder 4"/>
          <p:cNvSpPr>
            <a:spLocks noGrp="1"/>
          </p:cNvSpPr>
          <p:nvPr>
            <p:ph type="ftr" sz="quarter" idx="11"/>
          </p:nvPr>
        </p:nvSpPr>
        <p:spPr>
          <a:xfrm>
            <a:off x="6536187" y="6315949"/>
            <a:ext cx="3814856" cy="365125"/>
          </a:xfrm>
        </p:spPr>
        <p:txBody>
          <a:bodyPr/>
          <a:lstStyle/>
          <a:p>
            <a:endParaRPr lang="en-US"/>
          </a:p>
        </p:txBody>
      </p:sp>
      <p:sp>
        <p:nvSpPr>
          <p:cNvPr id="6" name="Slide Number Placeholder 5"/>
          <p:cNvSpPr>
            <a:spLocks noGrp="1"/>
          </p:cNvSpPr>
          <p:nvPr>
            <p:ph type="sldNum" sz="quarter" idx="12"/>
          </p:nvPr>
        </p:nvSpPr>
        <p:spPr>
          <a:xfrm>
            <a:off x="11784011" y="5607592"/>
            <a:ext cx="407988" cy="365125"/>
          </a:xfrm>
        </p:spPr>
        <p:txBody>
          <a:bodyPr/>
          <a:lstStyle/>
          <a:p>
            <a:fld id="{FD0525A6-D748-42A2-A046-CAD905FCEAAC}"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6040651"/>
      </p:ext>
    </p:extLst>
  </p:cSld>
  <p:clrMapOvr>
    <a:masterClrMapping/>
  </p:clrMapOvr>
  <p:extLst mod="1">
    <p:ext uri="{DCECCB84-F9BA-43D5-87BE-67443E8EF086}">
      <p15:sldGuideLst xmlns:p15="http://schemas.microsoft.com/office/powerpoint/2012/main">
        <p15:guide id="4294967295"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7DE3AC-C6CE-46EA-B104-746F0F2798C1}"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525A6-D748-42A2-A046-CAD905FCEAAC}" type="slidenum">
              <a:rPr lang="en-US" smtClean="0"/>
              <a:t>‹#›</a:t>
            </a:fld>
            <a:endParaRPr lang="en-US"/>
          </a:p>
        </p:txBody>
      </p:sp>
    </p:spTree>
    <p:extLst>
      <p:ext uri="{BB962C8B-B14F-4D97-AF65-F5344CB8AC3E}">
        <p14:creationId xmlns:p14="http://schemas.microsoft.com/office/powerpoint/2010/main" val="4097141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2F7DE3AC-C6CE-46EA-B104-746F0F2798C1}" type="datetimeFigureOut">
              <a:rPr lang="en-US" smtClean="0"/>
              <a:t>11/5/2015</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FD0525A6-D748-42A2-A046-CAD905FCEAAC}"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3217070"/>
      </p:ext>
    </p:extLst>
  </p:cSld>
  <p:clrMapOvr>
    <a:masterClrMapping/>
  </p:clrMapOvr>
  <p:extLst mod="1">
    <p:ext uri="{DCECCB84-F9BA-43D5-87BE-67443E8EF086}">
      <p15:sldGuideLst xmlns:p15="http://schemas.microsoft.com/office/powerpoint/2012/main">
        <p15:guide id="4294967295"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F7DE3AC-C6CE-46EA-B104-746F0F2798C1}" type="datetimeFigureOut">
              <a:rPr lang="en-US" smtClean="0"/>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0525A6-D748-42A2-A046-CAD905FCEAAC}" type="slidenum">
              <a:rPr lang="en-US" smtClean="0"/>
              <a:t>‹#›</a:t>
            </a:fld>
            <a:endParaRPr lang="en-US"/>
          </a:p>
        </p:txBody>
      </p:sp>
    </p:spTree>
    <p:extLst>
      <p:ext uri="{BB962C8B-B14F-4D97-AF65-F5344CB8AC3E}">
        <p14:creationId xmlns:p14="http://schemas.microsoft.com/office/powerpoint/2010/main" val="3917422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F7DE3AC-C6CE-46EA-B104-746F0F2798C1}" type="datetimeFigureOut">
              <a:rPr lang="en-US" smtClean="0"/>
              <a:t>11/5/2015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0525A6-D748-42A2-A046-CAD905FCEAAC}" type="slidenum">
              <a:rPr lang="en-US" smtClean="0"/>
              <a:t>‹#›</a:t>
            </a:fld>
            <a:endParaRPr lang="en-US"/>
          </a:p>
        </p:txBody>
      </p:sp>
    </p:spTree>
    <p:extLst>
      <p:ext uri="{BB962C8B-B14F-4D97-AF65-F5344CB8AC3E}">
        <p14:creationId xmlns:p14="http://schemas.microsoft.com/office/powerpoint/2010/main" val="1057952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F7DE3AC-C6CE-46EA-B104-746F0F2798C1}" type="datetimeFigureOut">
              <a:rPr lang="en-US" smtClean="0"/>
              <a:t>11/5/2015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0525A6-D748-42A2-A046-CAD905FCEAAC}" type="slidenum">
              <a:rPr lang="en-US" smtClean="0"/>
              <a:t>‹#›</a:t>
            </a:fld>
            <a:endParaRPr lang="en-US"/>
          </a:p>
        </p:txBody>
      </p:sp>
    </p:spTree>
    <p:extLst>
      <p:ext uri="{BB962C8B-B14F-4D97-AF65-F5344CB8AC3E}">
        <p14:creationId xmlns:p14="http://schemas.microsoft.com/office/powerpoint/2010/main" val="275426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7DE3AC-C6CE-46EA-B104-746F0F2798C1}" type="datetimeFigureOut">
              <a:rPr lang="en-US" smtClean="0"/>
              <a:t>11/5/2015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0525A6-D748-42A2-A046-CAD905FCEAAC}" type="slidenum">
              <a:rPr lang="en-US" smtClean="0"/>
              <a:t>‹#›</a:t>
            </a:fld>
            <a:endParaRPr lang="en-US"/>
          </a:p>
        </p:txBody>
      </p:sp>
    </p:spTree>
    <p:extLst>
      <p:ext uri="{BB962C8B-B14F-4D97-AF65-F5344CB8AC3E}">
        <p14:creationId xmlns:p14="http://schemas.microsoft.com/office/powerpoint/2010/main" val="2309905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7DE3AC-C6CE-46EA-B104-746F0F2798C1}" type="datetimeFigureOut">
              <a:rPr lang="en-US" smtClean="0"/>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0525A6-D748-42A2-A046-CAD905FCEAAC}" type="slidenum">
              <a:rPr lang="en-US" smtClean="0"/>
              <a:t>‹#›</a:t>
            </a:fld>
            <a:endParaRPr lang="en-US"/>
          </a:p>
        </p:txBody>
      </p:sp>
    </p:spTree>
    <p:extLst>
      <p:ext uri="{BB962C8B-B14F-4D97-AF65-F5344CB8AC3E}">
        <p14:creationId xmlns:p14="http://schemas.microsoft.com/office/powerpoint/2010/main" val="88274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7DE3AC-C6CE-46EA-B104-746F0F2798C1}" type="datetimeFigureOut">
              <a:rPr lang="en-US" smtClean="0"/>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0525A6-D748-42A2-A046-CAD905FCEAAC}" type="slidenum">
              <a:rPr lang="en-US" smtClean="0"/>
              <a:t>‹#›</a:t>
            </a:fld>
            <a:endParaRPr lang="en-US"/>
          </a:p>
        </p:txBody>
      </p:sp>
    </p:spTree>
    <p:extLst>
      <p:ext uri="{BB962C8B-B14F-4D97-AF65-F5344CB8AC3E}">
        <p14:creationId xmlns:p14="http://schemas.microsoft.com/office/powerpoint/2010/main" val="2565247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2F7DE3AC-C6CE-46EA-B104-746F0F2798C1}" type="datetimeFigureOut">
              <a:rPr lang="en-US" smtClean="0"/>
              <a:t>11/5/2015</a:t>
            </a:fld>
            <a:endParaRPr lang="en-US"/>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FD0525A6-D748-42A2-A046-CAD905FCEAAC}" type="slidenum">
              <a:rPr lang="en-US" smtClean="0"/>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4281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pos="2832">
          <p15:clr>
            <a:srgbClr val="F26B43"/>
          </p15:clr>
        </p15:guide>
        <p15:guide id="4294967295" pos="480">
          <p15:clr>
            <a:srgbClr val="F26B43"/>
          </p15:clr>
        </p15:guide>
        <p15:guide id="4294967295" orient="horz" pos="432">
          <p15:clr>
            <a:srgbClr val="F26B43"/>
          </p15:clr>
        </p15:guide>
        <p15:guide id="4294967295" pos="7200">
          <p15:clr>
            <a:srgbClr val="F26B43"/>
          </p15:clr>
        </p15:guide>
        <p15:guide id="429496729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Laporan</a:t>
            </a:r>
            <a:r>
              <a:rPr lang="en-US" dirty="0" smtClean="0"/>
              <a:t> </a:t>
            </a:r>
            <a:r>
              <a:rPr lang="en-US" dirty="0" err="1" smtClean="0"/>
              <a:t>kemajuan</a:t>
            </a:r>
            <a:endParaRPr lang="en-US" dirty="0"/>
          </a:p>
        </p:txBody>
      </p:sp>
      <p:sp>
        <p:nvSpPr>
          <p:cNvPr id="3" name="Subtitle 2"/>
          <p:cNvSpPr>
            <a:spLocks noGrp="1"/>
          </p:cNvSpPr>
          <p:nvPr>
            <p:ph type="subTitle" idx="1"/>
          </p:nvPr>
        </p:nvSpPr>
        <p:spPr/>
        <p:txBody>
          <a:bodyPr/>
          <a:lstStyle/>
          <a:p>
            <a:r>
              <a:rPr lang="en-US" dirty="0" smtClean="0"/>
              <a:t>M. </a:t>
            </a:r>
            <a:r>
              <a:rPr lang="en-US" dirty="0" err="1" smtClean="0"/>
              <a:t>Eka</a:t>
            </a:r>
            <a:r>
              <a:rPr lang="en-US" dirty="0" smtClean="0"/>
              <a:t> </a:t>
            </a:r>
            <a:r>
              <a:rPr lang="en-US" dirty="0" err="1" smtClean="0"/>
              <a:t>Suryana</a:t>
            </a:r>
            <a:endParaRPr lang="en-US" dirty="0"/>
          </a:p>
        </p:txBody>
      </p:sp>
      <p:cxnSp>
        <p:nvCxnSpPr>
          <p:cNvPr id="5" name="Straight Connector 4"/>
          <p:cNvCxnSpPr/>
          <p:nvPr/>
        </p:nvCxnSpPr>
        <p:spPr>
          <a:xfrm>
            <a:off x="766482" y="3429000"/>
            <a:ext cx="648148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766482" y="5537925"/>
            <a:ext cx="2299447"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784412" y="5972712"/>
            <a:ext cx="2873188" cy="11229"/>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0045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32" presetClass="emph" presetSubtype="0" fill="hold" grpId="1" nodeType="afterEffect">
                                  <p:stCondLst>
                                    <p:cond delay="0"/>
                                  </p:stCondLst>
                                  <p:childTnLst>
                                    <p:animRot by="120000">
                                      <p:cBhvr>
                                        <p:cTn id="11" dur="50" fill="hold">
                                          <p:stCondLst>
                                            <p:cond delay="0"/>
                                          </p:stCondLst>
                                        </p:cTn>
                                        <p:tgtEl>
                                          <p:spTgt spid="2"/>
                                        </p:tgtEl>
                                        <p:attrNameLst>
                                          <p:attrName>r</p:attrName>
                                        </p:attrNameLst>
                                      </p:cBhvr>
                                    </p:animRot>
                                    <p:animRot by="-240000">
                                      <p:cBhvr>
                                        <p:cTn id="12" dur="100" fill="hold">
                                          <p:stCondLst>
                                            <p:cond delay="100"/>
                                          </p:stCondLst>
                                        </p:cTn>
                                        <p:tgtEl>
                                          <p:spTgt spid="2"/>
                                        </p:tgtEl>
                                        <p:attrNameLst>
                                          <p:attrName>r</p:attrName>
                                        </p:attrNameLst>
                                      </p:cBhvr>
                                    </p:animRot>
                                    <p:animRot by="240000">
                                      <p:cBhvr>
                                        <p:cTn id="13" dur="100" fill="hold">
                                          <p:stCondLst>
                                            <p:cond delay="200"/>
                                          </p:stCondLst>
                                        </p:cTn>
                                        <p:tgtEl>
                                          <p:spTgt spid="2"/>
                                        </p:tgtEl>
                                        <p:attrNameLst>
                                          <p:attrName>r</p:attrName>
                                        </p:attrNameLst>
                                      </p:cBhvr>
                                    </p:animRot>
                                    <p:animRot by="-240000">
                                      <p:cBhvr>
                                        <p:cTn id="14" dur="100" fill="hold">
                                          <p:stCondLst>
                                            <p:cond delay="300"/>
                                          </p:stCondLst>
                                        </p:cTn>
                                        <p:tgtEl>
                                          <p:spTgt spid="2"/>
                                        </p:tgtEl>
                                        <p:attrNameLst>
                                          <p:attrName>r</p:attrName>
                                        </p:attrNameLst>
                                      </p:cBhvr>
                                    </p:animRot>
                                    <p:animRot by="120000">
                                      <p:cBhvr>
                                        <p:cTn id="15" dur="100" fill="hold">
                                          <p:stCondLst>
                                            <p:cond delay="400"/>
                                          </p:stCondLst>
                                        </p:cTn>
                                        <p:tgtEl>
                                          <p:spTgt spid="2"/>
                                        </p:tgtEl>
                                        <p:attrNameLst>
                                          <p:attrName>r</p:attrName>
                                        </p:attrNameLst>
                                      </p:cBhvr>
                                    </p:animRot>
                                  </p:childTnLst>
                                </p:cTn>
                              </p:par>
                            </p:childTnLst>
                          </p:cTn>
                        </p:par>
                        <p:par>
                          <p:cTn id="16" fill="hold">
                            <p:stCondLst>
                              <p:cond delay="1000"/>
                            </p:stCondLst>
                            <p:childTnLst>
                              <p:par>
                                <p:cTn id="17" presetID="9" presetClass="entr" presetSubtype="0" fill="hold" nodeType="after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dissolve">
                                      <p:cBhvr>
                                        <p:cTn id="1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17285"/>
            <a:ext cx="10515600" cy="1325563"/>
          </a:xfrm>
        </p:spPr>
        <p:txBody>
          <a:bodyPr/>
          <a:lstStyle/>
          <a:p>
            <a:r>
              <a:rPr lang="id-ID" dirty="0" smtClean="0"/>
              <a:t>Iterative Model vs Waterfall Model</a:t>
            </a:r>
            <a:endParaRPr lang="id-ID" dirty="0"/>
          </a:p>
        </p:txBody>
      </p:sp>
      <p:sp>
        <p:nvSpPr>
          <p:cNvPr id="3" name="Content Placeholder 2"/>
          <p:cNvSpPr>
            <a:spLocks noGrp="1"/>
          </p:cNvSpPr>
          <p:nvPr>
            <p:ph idx="1"/>
          </p:nvPr>
        </p:nvSpPr>
        <p:spPr>
          <a:xfrm>
            <a:off x="568195" y="2183642"/>
            <a:ext cx="11168880" cy="4040580"/>
          </a:xfrm>
        </p:spPr>
        <p:txBody>
          <a:bodyPr>
            <a:normAutofit fontScale="77500" lnSpcReduction="20000"/>
          </a:bodyPr>
          <a:lstStyle/>
          <a:p>
            <a:endParaRPr lang="id-ID" dirty="0" smtClean="0"/>
          </a:p>
          <a:p>
            <a:endParaRPr lang="id-ID" dirty="0"/>
          </a:p>
          <a:p>
            <a:endParaRPr lang="id-ID" dirty="0" smtClean="0"/>
          </a:p>
          <a:p>
            <a:endParaRPr lang="id-ID" dirty="0"/>
          </a:p>
          <a:p>
            <a:pPr marL="0" indent="0" algn="just">
              <a:buNone/>
            </a:pPr>
            <a:r>
              <a:rPr lang="id-ID" dirty="0" smtClean="0"/>
              <a:t>	</a:t>
            </a:r>
          </a:p>
          <a:p>
            <a:pPr marL="0" indent="0" algn="just">
              <a:buNone/>
            </a:pPr>
            <a:endParaRPr lang="id-ID" sz="2300" dirty="0" smtClean="0">
              <a:sym typeface="Wingdings" panose="05000000000000000000" pitchFamily="2" charset="2"/>
            </a:endParaRPr>
          </a:p>
          <a:p>
            <a:pPr marL="0" indent="0" algn="just">
              <a:buNone/>
            </a:pPr>
            <a:r>
              <a:rPr lang="id-ID" sz="2300" dirty="0" smtClean="0">
                <a:sym typeface="Wingdings" panose="05000000000000000000" pitchFamily="2" charset="2"/>
              </a:rPr>
              <a:t></a:t>
            </a:r>
            <a:r>
              <a:rPr lang="en-US" sz="2300" dirty="0" smtClean="0"/>
              <a:t>Model </a:t>
            </a:r>
            <a:r>
              <a:rPr lang="en-US" sz="2300" dirty="0" err="1"/>
              <a:t>iteratif</a:t>
            </a:r>
            <a:r>
              <a:rPr lang="en-US" sz="2300" dirty="0"/>
              <a:t> </a:t>
            </a:r>
            <a:r>
              <a:rPr lang="en-US" sz="2300" dirty="0" err="1"/>
              <a:t>tidak</a:t>
            </a:r>
            <a:r>
              <a:rPr lang="en-US" sz="2300" dirty="0"/>
              <a:t> </a:t>
            </a:r>
            <a:r>
              <a:rPr lang="en-US" sz="2300" dirty="0" err="1"/>
              <a:t>memerlukan</a:t>
            </a:r>
            <a:r>
              <a:rPr lang="en-US" sz="2300" dirty="0"/>
              <a:t> </a:t>
            </a:r>
            <a:r>
              <a:rPr lang="en-US" sz="2300" dirty="0" err="1"/>
              <a:t>seluruh</a:t>
            </a:r>
            <a:r>
              <a:rPr lang="en-US" sz="2300" dirty="0"/>
              <a:t> </a:t>
            </a:r>
            <a:r>
              <a:rPr lang="en-US" sz="2300" dirty="0" err="1"/>
              <a:t>spesifikasi</a:t>
            </a:r>
            <a:r>
              <a:rPr lang="en-US" sz="2300" dirty="0"/>
              <a:t> </a:t>
            </a:r>
            <a:r>
              <a:rPr lang="en-US" sz="2300" dirty="0" err="1"/>
              <a:t>diidentifikasi</a:t>
            </a:r>
            <a:r>
              <a:rPr lang="en-US" sz="2300" dirty="0"/>
              <a:t> </a:t>
            </a:r>
            <a:r>
              <a:rPr lang="en-US" sz="2300" dirty="0" err="1"/>
              <a:t>pada</a:t>
            </a:r>
            <a:r>
              <a:rPr lang="en-US" sz="2300" dirty="0"/>
              <a:t> </a:t>
            </a:r>
            <a:r>
              <a:rPr lang="en-US" sz="2300" dirty="0" err="1"/>
              <a:t>tahap</a:t>
            </a:r>
            <a:r>
              <a:rPr lang="en-US" sz="2300" dirty="0"/>
              <a:t> </a:t>
            </a:r>
            <a:r>
              <a:rPr lang="en-US" sz="2300" dirty="0" err="1" smtClean="0"/>
              <a:t>awal</a:t>
            </a:r>
            <a:r>
              <a:rPr lang="id-ID" sz="2300" dirty="0" smtClean="0"/>
              <a:t>. </a:t>
            </a:r>
            <a:r>
              <a:rPr lang="en-US" sz="2300" dirty="0" err="1" smtClean="0"/>
              <a:t>Pengembangan</a:t>
            </a:r>
            <a:r>
              <a:rPr lang="en-US" sz="2300" dirty="0" smtClean="0"/>
              <a:t> </a:t>
            </a:r>
            <a:r>
              <a:rPr lang="en-US" sz="2300" dirty="0" err="1" smtClean="0"/>
              <a:t>dimulai</a:t>
            </a:r>
            <a:r>
              <a:rPr lang="en-US" sz="2300" dirty="0" smtClean="0"/>
              <a:t> </a:t>
            </a:r>
            <a:r>
              <a:rPr lang="en-US" sz="2300" dirty="0" err="1"/>
              <a:t>dari</a:t>
            </a:r>
            <a:r>
              <a:rPr lang="en-US" sz="2300" dirty="0"/>
              <a:t> </a:t>
            </a:r>
            <a:r>
              <a:rPr lang="en-US" sz="2300" dirty="0" err="1"/>
              <a:t>sebagian</a:t>
            </a:r>
            <a:r>
              <a:rPr lang="en-US" sz="2300" dirty="0"/>
              <a:t> </a:t>
            </a:r>
            <a:r>
              <a:rPr lang="en-US" sz="2300" dirty="0" err="1"/>
              <a:t>kebutuhan</a:t>
            </a:r>
            <a:r>
              <a:rPr lang="en-US" sz="2300" dirty="0"/>
              <a:t> yang </a:t>
            </a:r>
            <a:r>
              <a:rPr lang="en-US" sz="2300" dirty="0" err="1"/>
              <a:t>telah</a:t>
            </a:r>
            <a:r>
              <a:rPr lang="en-US" sz="2300" dirty="0"/>
              <a:t> </a:t>
            </a:r>
            <a:r>
              <a:rPr lang="en-US" sz="2300" dirty="0" err="1"/>
              <a:t>teridentifikasi</a:t>
            </a:r>
            <a:r>
              <a:rPr lang="en-US" sz="2300" dirty="0"/>
              <a:t>, </a:t>
            </a:r>
            <a:r>
              <a:rPr lang="en-US" sz="2300" dirty="0" err="1"/>
              <a:t>kemudian</a:t>
            </a:r>
            <a:r>
              <a:rPr lang="en-US" sz="2300" dirty="0"/>
              <a:t> </a:t>
            </a:r>
            <a:r>
              <a:rPr lang="en-US" sz="2300" dirty="0" err="1"/>
              <a:t>standar</a:t>
            </a:r>
            <a:r>
              <a:rPr lang="en-US" sz="2300" dirty="0"/>
              <a:t> SDLC </a:t>
            </a:r>
            <a:r>
              <a:rPr lang="en-US" sz="2300" dirty="0" err="1"/>
              <a:t>dilakukan</a:t>
            </a:r>
            <a:r>
              <a:rPr lang="en-US" sz="2300" dirty="0"/>
              <a:t> </a:t>
            </a:r>
            <a:r>
              <a:rPr lang="en-US" sz="2300" dirty="0" err="1"/>
              <a:t>untuk</a:t>
            </a:r>
            <a:r>
              <a:rPr lang="en-US" sz="2300" dirty="0"/>
              <a:t> </a:t>
            </a:r>
            <a:r>
              <a:rPr lang="en-US" sz="2300" dirty="0" err="1"/>
              <a:t>kebutuhan</a:t>
            </a:r>
            <a:r>
              <a:rPr lang="en-US" sz="2300" dirty="0"/>
              <a:t> </a:t>
            </a:r>
            <a:r>
              <a:rPr lang="en-US" sz="2300" dirty="0" err="1"/>
              <a:t>tersebut</a:t>
            </a:r>
            <a:r>
              <a:rPr lang="en-US" sz="2300" dirty="0"/>
              <a:t> (</a:t>
            </a:r>
            <a:r>
              <a:rPr lang="en-US" sz="2300" dirty="0" err="1"/>
              <a:t>desain</a:t>
            </a:r>
            <a:r>
              <a:rPr lang="en-US" sz="2300" dirty="0"/>
              <a:t> – </a:t>
            </a:r>
            <a:r>
              <a:rPr lang="en-US" sz="2300" dirty="0" err="1"/>
              <a:t>implementasi</a:t>
            </a:r>
            <a:r>
              <a:rPr lang="en-US" sz="2300" dirty="0"/>
              <a:t> - testing). </a:t>
            </a:r>
            <a:r>
              <a:rPr lang="en-US" sz="2300" dirty="0" err="1" smtClean="0"/>
              <a:t>Setelah</a:t>
            </a:r>
            <a:r>
              <a:rPr lang="en-US" sz="2300" dirty="0" smtClean="0"/>
              <a:t> </a:t>
            </a:r>
            <a:r>
              <a:rPr lang="en-US" sz="2300" dirty="0" err="1"/>
              <a:t>satu</a:t>
            </a:r>
            <a:r>
              <a:rPr lang="en-US" sz="2300" dirty="0"/>
              <a:t> </a:t>
            </a:r>
            <a:r>
              <a:rPr lang="en-US" sz="2300" dirty="0" err="1"/>
              <a:t>iterasi</a:t>
            </a:r>
            <a:r>
              <a:rPr lang="en-US" sz="2300" dirty="0"/>
              <a:t> </a:t>
            </a:r>
            <a:r>
              <a:rPr lang="en-US" sz="2300" dirty="0" err="1"/>
              <a:t>selesai</a:t>
            </a:r>
            <a:r>
              <a:rPr lang="en-US" sz="2300" dirty="0"/>
              <a:t>, </a:t>
            </a:r>
            <a:r>
              <a:rPr lang="en-US" sz="2300" dirty="0" err="1"/>
              <a:t>dilakukan</a:t>
            </a:r>
            <a:r>
              <a:rPr lang="en-US" sz="2300" dirty="0"/>
              <a:t> review </a:t>
            </a:r>
            <a:r>
              <a:rPr lang="en-US" sz="2300" dirty="0" err="1"/>
              <a:t>kembali</a:t>
            </a:r>
            <a:r>
              <a:rPr lang="en-US" sz="2300" dirty="0"/>
              <a:t> </a:t>
            </a:r>
            <a:r>
              <a:rPr lang="en-US" sz="2300" dirty="0" err="1"/>
              <a:t>untuk</a:t>
            </a:r>
            <a:r>
              <a:rPr lang="en-US" sz="2300" dirty="0"/>
              <a:t> </a:t>
            </a:r>
            <a:r>
              <a:rPr lang="en-US" sz="2300" dirty="0" err="1"/>
              <a:t>mengidentifikasi</a:t>
            </a:r>
            <a:r>
              <a:rPr lang="en-US" sz="2300" dirty="0"/>
              <a:t> </a:t>
            </a:r>
            <a:r>
              <a:rPr lang="en-US" sz="2300" dirty="0" err="1"/>
              <a:t>kebutuhan</a:t>
            </a:r>
            <a:r>
              <a:rPr lang="en-US" sz="2300" dirty="0"/>
              <a:t> </a:t>
            </a:r>
            <a:r>
              <a:rPr lang="en-US" sz="2300" dirty="0" err="1"/>
              <a:t>sistem</a:t>
            </a:r>
            <a:r>
              <a:rPr lang="en-US" sz="2300" dirty="0"/>
              <a:t>, </a:t>
            </a:r>
            <a:r>
              <a:rPr lang="en-US" sz="2300" dirty="0" err="1"/>
              <a:t>dan</a:t>
            </a:r>
            <a:r>
              <a:rPr lang="en-US" sz="2300" dirty="0"/>
              <a:t> </a:t>
            </a:r>
            <a:r>
              <a:rPr lang="en-US" sz="2300" dirty="0" err="1"/>
              <a:t>dilakukan</a:t>
            </a:r>
            <a:r>
              <a:rPr lang="en-US" sz="2300" dirty="0"/>
              <a:t> proses SDLC </a:t>
            </a:r>
            <a:r>
              <a:rPr lang="en-US" sz="2300" dirty="0" err="1"/>
              <a:t>berikutnya</a:t>
            </a:r>
            <a:r>
              <a:rPr lang="en-US" sz="2300" dirty="0"/>
              <a:t>. </a:t>
            </a:r>
            <a:endParaRPr lang="id-ID" sz="2300" dirty="0" smtClean="0"/>
          </a:p>
          <a:p>
            <a:pPr marL="0" indent="0" algn="just">
              <a:buNone/>
            </a:pPr>
            <a:r>
              <a:rPr lang="id-ID" sz="2300" dirty="0" smtClean="0">
                <a:sym typeface="Wingdings" panose="05000000000000000000" pitchFamily="2" charset="2"/>
              </a:rPr>
              <a:t></a:t>
            </a:r>
            <a:r>
              <a:rPr lang="en-US" sz="2300" dirty="0" err="1"/>
              <a:t>Pengembangan</a:t>
            </a:r>
            <a:r>
              <a:rPr lang="en-US" sz="2300" dirty="0"/>
              <a:t> software </a:t>
            </a:r>
            <a:r>
              <a:rPr lang="en-US" sz="2300" dirty="0" err="1"/>
              <a:t>pada</a:t>
            </a:r>
            <a:r>
              <a:rPr lang="en-US" sz="2300" dirty="0"/>
              <a:t> model Waterfall </a:t>
            </a:r>
            <a:r>
              <a:rPr lang="en-US" sz="2300" dirty="0" err="1"/>
              <a:t>mengikuti</a:t>
            </a:r>
            <a:r>
              <a:rPr lang="en-US" sz="2300" dirty="0"/>
              <a:t> </a:t>
            </a:r>
            <a:r>
              <a:rPr lang="en-US" sz="2300" dirty="0" err="1"/>
              <a:t>langkah-langkah</a:t>
            </a:r>
            <a:r>
              <a:rPr lang="en-US" sz="2300" dirty="0"/>
              <a:t> yang </a:t>
            </a:r>
            <a:r>
              <a:rPr lang="en-US" sz="2300" dirty="0" err="1"/>
              <a:t>ditunjukkan</a:t>
            </a:r>
            <a:r>
              <a:rPr lang="en-US" sz="2300" dirty="0"/>
              <a:t> </a:t>
            </a:r>
            <a:r>
              <a:rPr lang="en-US" sz="2300" dirty="0" err="1"/>
              <a:t>oleh</a:t>
            </a:r>
            <a:r>
              <a:rPr lang="en-US" sz="2300" dirty="0"/>
              <a:t> </a:t>
            </a:r>
            <a:r>
              <a:rPr lang="en-US" sz="2300" dirty="0" err="1"/>
              <a:t>gambar</a:t>
            </a:r>
            <a:r>
              <a:rPr lang="en-US" sz="2300" dirty="0"/>
              <a:t> di </a:t>
            </a:r>
            <a:r>
              <a:rPr lang="en-US" sz="2300" dirty="0" err="1"/>
              <a:t>atas</a:t>
            </a:r>
            <a:r>
              <a:rPr lang="en-US" sz="2300" dirty="0"/>
              <a:t>, </a:t>
            </a:r>
            <a:r>
              <a:rPr lang="en-US" sz="2300" dirty="0" err="1"/>
              <a:t>mulai</a:t>
            </a:r>
            <a:r>
              <a:rPr lang="en-US" sz="2300" dirty="0"/>
              <a:t> </a:t>
            </a:r>
            <a:r>
              <a:rPr lang="en-US" sz="2300" dirty="0" err="1"/>
              <a:t>dari</a:t>
            </a:r>
            <a:r>
              <a:rPr lang="en-US" sz="2300" dirty="0"/>
              <a:t> </a:t>
            </a:r>
            <a:r>
              <a:rPr lang="en-US" sz="2300" i="1" dirty="0"/>
              <a:t>Requirement &amp; Analysis</a:t>
            </a:r>
            <a:r>
              <a:rPr lang="en-US" sz="2300" dirty="0"/>
              <a:t> </a:t>
            </a:r>
            <a:r>
              <a:rPr lang="en-US" sz="2300" dirty="0" err="1"/>
              <a:t>hingga</a:t>
            </a:r>
            <a:r>
              <a:rPr lang="en-US" sz="2300" dirty="0"/>
              <a:t> </a:t>
            </a:r>
            <a:r>
              <a:rPr lang="en-US" sz="2300" i="1" dirty="0"/>
              <a:t>Maintenance</a:t>
            </a:r>
            <a:r>
              <a:rPr lang="en-US" sz="2300" dirty="0"/>
              <a:t>. </a:t>
            </a:r>
            <a:endParaRPr lang="id-ID" sz="2300" b="1" dirty="0"/>
          </a:p>
          <a:p>
            <a:pPr marL="0" indent="0" algn="just">
              <a:buNone/>
            </a:pPr>
            <a:endParaRPr lang="id-ID" sz="2300" dirty="0"/>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023118" y="1236691"/>
            <a:ext cx="5259111" cy="2314499"/>
          </a:xfrm>
          <a:prstGeom prst="rect">
            <a:avLst/>
          </a:prstGeom>
        </p:spPr>
      </p:pic>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7006296" y="1082145"/>
            <a:ext cx="4006712" cy="2623593"/>
          </a:xfrm>
          <a:prstGeom prst="rect">
            <a:avLst/>
          </a:prstGeom>
        </p:spPr>
      </p:pic>
    </p:spTree>
    <p:extLst>
      <p:ext uri="{BB962C8B-B14F-4D97-AF65-F5344CB8AC3E}">
        <p14:creationId xmlns:p14="http://schemas.microsoft.com/office/powerpoint/2010/main" val="37026864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Rancangan </a:t>
            </a:r>
            <a:r>
              <a:rPr lang="id-ID" dirty="0" smtClean="0"/>
              <a:t>Sistem</a:t>
            </a:r>
            <a:endParaRPr lang="id-ID" dirty="0"/>
          </a:p>
        </p:txBody>
      </p:sp>
      <p:sp>
        <p:nvSpPr>
          <p:cNvPr id="3" name="Content Placeholder 2"/>
          <p:cNvSpPr>
            <a:spLocks noGrp="1"/>
          </p:cNvSpPr>
          <p:nvPr>
            <p:ph idx="1"/>
          </p:nvPr>
        </p:nvSpPr>
        <p:spPr/>
        <p:txBody>
          <a:bodyPr>
            <a:normAutofit/>
          </a:bodyPr>
          <a:lstStyle/>
          <a:p>
            <a:pPr marL="457200" lvl="1" indent="0" algn="just">
              <a:buNone/>
            </a:pPr>
            <a:r>
              <a:rPr lang="id-ID" dirty="0" smtClean="0"/>
              <a:t>	Sistem </a:t>
            </a:r>
            <a:r>
              <a:rPr lang="id-ID" dirty="0"/>
              <a:t>ini membutuhkan router yang dapat membaca MAC address dari setiap device yang terhubung. MAC address</a:t>
            </a:r>
            <a:r>
              <a:rPr lang="en-US" dirty="0"/>
              <a:t> filtering</a:t>
            </a:r>
            <a:r>
              <a:rPr lang="id-ID" dirty="0"/>
              <a:t> digunakan untuk memberi info tentang nomor MAC address yang menjadi kunci dari sistem ini. </a:t>
            </a:r>
            <a:r>
              <a:rPr lang="en-US" i="1" dirty="0"/>
              <a:t>Password </a:t>
            </a:r>
            <a:r>
              <a:rPr lang="en-US" dirty="0" err="1"/>
              <a:t>juga</a:t>
            </a:r>
            <a:r>
              <a:rPr lang="en-US" dirty="0"/>
              <a:t> </a:t>
            </a:r>
            <a:r>
              <a:rPr lang="en-US" dirty="0" err="1"/>
              <a:t>digunakan</a:t>
            </a:r>
            <a:r>
              <a:rPr lang="en-US" dirty="0"/>
              <a:t> </a:t>
            </a:r>
            <a:r>
              <a:rPr lang="en-US" dirty="0" err="1"/>
              <a:t>sebagai</a:t>
            </a:r>
            <a:r>
              <a:rPr lang="en-US" dirty="0"/>
              <a:t> </a:t>
            </a:r>
            <a:r>
              <a:rPr lang="en-US" i="1" dirty="0"/>
              <a:t>security system </a:t>
            </a:r>
            <a:r>
              <a:rPr lang="en-US" dirty="0" err="1"/>
              <a:t>dari</a:t>
            </a:r>
            <a:r>
              <a:rPr lang="en-US" dirty="0"/>
              <a:t> </a:t>
            </a:r>
            <a:r>
              <a:rPr lang="en-US" dirty="0" err="1"/>
              <a:t>alat</a:t>
            </a:r>
            <a:r>
              <a:rPr lang="en-US" dirty="0"/>
              <a:t> </a:t>
            </a:r>
            <a:r>
              <a:rPr lang="en-US" dirty="0" err="1"/>
              <a:t>pendeteksi</a:t>
            </a:r>
            <a:r>
              <a:rPr lang="en-US" dirty="0"/>
              <a:t> </a:t>
            </a:r>
            <a:r>
              <a:rPr lang="en-US" dirty="0" err="1"/>
              <a:t>absen</a:t>
            </a:r>
            <a:r>
              <a:rPr lang="en-US" dirty="0"/>
              <a:t> </a:t>
            </a:r>
            <a:r>
              <a:rPr lang="en-US" dirty="0" err="1"/>
              <a:t>ini</a:t>
            </a:r>
            <a:r>
              <a:rPr lang="en-US" dirty="0"/>
              <a:t>. </a:t>
            </a:r>
            <a:r>
              <a:rPr lang="id-ID" dirty="0"/>
              <a:t>Aplikasi yang digunakan untuk </a:t>
            </a:r>
            <a:r>
              <a:rPr lang="id-ID" i="1" dirty="0"/>
              <a:t>device </a:t>
            </a:r>
            <a:r>
              <a:rPr lang="id-ID" dirty="0"/>
              <a:t>merupakan aplikasi yang menjadi interface bagi user yang ingin absen. Sedangkan aplikasi yang digunakan untuk PC digunakan sebagai interface untuk admin agar dapat melihat siapa saja yang telah absen atau untuk mengetahui jumlah mahasiswa yang ada di dalam ruangan dari jarak jauh (</a:t>
            </a:r>
            <a:r>
              <a:rPr lang="id-ID" i="1" dirty="0"/>
              <a:t>remote</a:t>
            </a:r>
            <a:r>
              <a:rPr lang="id-ID" i="1" dirty="0" smtClean="0"/>
              <a:t>).</a:t>
            </a:r>
            <a:endParaRPr lang="id-ID" dirty="0" smtClean="0"/>
          </a:p>
          <a:p>
            <a:pPr marL="457200" lvl="1" indent="0" algn="just">
              <a:buNone/>
            </a:pPr>
            <a:r>
              <a:rPr lang="id-ID" dirty="0"/>
              <a:t>	</a:t>
            </a:r>
            <a:r>
              <a:rPr lang="id-ID" dirty="0" smtClean="0"/>
              <a:t>Router </a:t>
            </a:r>
            <a:r>
              <a:rPr lang="id-ID" dirty="0"/>
              <a:t>dipasang di berbagai kelas tergantung dengan kecepatan dan banyaknya user yang mengakses.</a:t>
            </a:r>
            <a:r>
              <a:rPr lang="en-US" dirty="0"/>
              <a:t> </a:t>
            </a:r>
            <a:r>
              <a:rPr lang="en-US" dirty="0" err="1"/>
              <a:t>Daftar</a:t>
            </a:r>
            <a:r>
              <a:rPr lang="en-US" dirty="0"/>
              <a:t> </a:t>
            </a:r>
            <a:r>
              <a:rPr lang="en-US" dirty="0" err="1"/>
              <a:t>absensi</a:t>
            </a:r>
            <a:r>
              <a:rPr lang="en-US" dirty="0"/>
              <a:t> </a:t>
            </a:r>
            <a:r>
              <a:rPr lang="en-US" dirty="0" err="1"/>
              <a:t>juga</a:t>
            </a:r>
            <a:r>
              <a:rPr lang="en-US" dirty="0"/>
              <a:t> </a:t>
            </a:r>
            <a:r>
              <a:rPr lang="en-US" dirty="0" err="1"/>
              <a:t>dapat</a:t>
            </a:r>
            <a:r>
              <a:rPr lang="en-US" dirty="0"/>
              <a:t> </a:t>
            </a:r>
            <a:r>
              <a:rPr lang="en-US" dirty="0" err="1"/>
              <a:t>diakses</a:t>
            </a:r>
            <a:r>
              <a:rPr lang="en-US" dirty="0"/>
              <a:t> </a:t>
            </a:r>
            <a:r>
              <a:rPr lang="en-US" dirty="0" err="1"/>
              <a:t>dengan</a:t>
            </a:r>
            <a:r>
              <a:rPr lang="en-US" dirty="0"/>
              <a:t> </a:t>
            </a:r>
            <a:r>
              <a:rPr lang="en-US" dirty="0" err="1"/>
              <a:t>mem</a:t>
            </a:r>
            <a:r>
              <a:rPr lang="en-US" i="1" dirty="0" err="1"/>
              <a:t>back</a:t>
            </a:r>
            <a:r>
              <a:rPr lang="en-US" i="1" dirty="0"/>
              <a:t>-up </a:t>
            </a:r>
            <a:r>
              <a:rPr lang="en-US" dirty="0"/>
              <a:t>data </a:t>
            </a:r>
            <a:r>
              <a:rPr lang="en-US" dirty="0" err="1"/>
              <a:t>dari</a:t>
            </a:r>
            <a:r>
              <a:rPr lang="en-US" dirty="0"/>
              <a:t> database.</a:t>
            </a:r>
            <a:endParaRPr lang="id-ID" dirty="0"/>
          </a:p>
          <a:p>
            <a:pPr algn="just"/>
            <a:endParaRPr lang="id-ID" dirty="0"/>
          </a:p>
        </p:txBody>
      </p:sp>
    </p:spTree>
    <p:extLst>
      <p:ext uri="{BB962C8B-B14F-4D97-AF65-F5344CB8AC3E}">
        <p14:creationId xmlns:p14="http://schemas.microsoft.com/office/powerpoint/2010/main" val="41155498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Target </a:t>
            </a:r>
            <a:r>
              <a:rPr lang="id-ID" dirty="0" smtClean="0"/>
              <a:t>Luaran</a:t>
            </a:r>
            <a:endParaRPr lang="id-ID" dirty="0"/>
          </a:p>
        </p:txBody>
      </p:sp>
      <p:sp>
        <p:nvSpPr>
          <p:cNvPr id="3" name="Content Placeholder 2"/>
          <p:cNvSpPr>
            <a:spLocks noGrp="1"/>
          </p:cNvSpPr>
          <p:nvPr>
            <p:ph idx="1"/>
          </p:nvPr>
        </p:nvSpPr>
        <p:spPr>
          <a:xfrm>
            <a:off x="5181600" y="1719618"/>
            <a:ext cx="6248398" cy="4053385"/>
          </a:xfrm>
        </p:spPr>
        <p:txBody>
          <a:bodyPr>
            <a:noAutofit/>
          </a:bodyPr>
          <a:lstStyle/>
          <a:p>
            <a:pPr marL="0" indent="0" algn="just">
              <a:buNone/>
            </a:pPr>
            <a:r>
              <a:rPr lang="en-US" sz="2400" dirty="0" smtClean="0"/>
              <a:t>	</a:t>
            </a:r>
            <a:r>
              <a:rPr lang="id-ID" sz="2400" dirty="0" smtClean="0"/>
              <a:t>Luaran </a:t>
            </a:r>
            <a:r>
              <a:rPr lang="id-ID" sz="2400" dirty="0"/>
              <a:t>yang diharapkan dari pembuatan sistem ini adalah dihasilkannya sebuah alat pendeteksi absen yang dapat dikontrol dari jarak jauh serta akurat. Alat ini diharapkan dapat mempermudah mahasiswa melakukan absen serta dosen yang dapat mengetahui jumlah siswa yang telah hadir. Serta diharapkannya ketertarikan mahasiswa dalam mempelajari bidang jaringan</a:t>
            </a:r>
            <a:r>
              <a:rPr lang="id-ID" sz="2400" dirty="0" smtClean="0"/>
              <a:t>.</a:t>
            </a:r>
            <a:endParaRPr lang="id-ID" sz="2400" dirty="0"/>
          </a:p>
          <a:p>
            <a:pPr algn="just"/>
            <a:endParaRPr lang="id-ID" sz="2400" dirty="0"/>
          </a:p>
        </p:txBody>
      </p:sp>
    </p:spTree>
    <p:extLst>
      <p:ext uri="{BB962C8B-B14F-4D97-AF65-F5344CB8AC3E}">
        <p14:creationId xmlns:p14="http://schemas.microsoft.com/office/powerpoint/2010/main" val="9493148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608805"/>
            <a:ext cx="9905998" cy="1478570"/>
          </a:xfrm>
        </p:spPr>
        <p:txBody>
          <a:bodyPr/>
          <a:lstStyle/>
          <a:p>
            <a:r>
              <a:rPr lang="en-US" dirty="0" smtClean="0"/>
              <a:t>Peta </a:t>
            </a:r>
            <a:r>
              <a:rPr lang="en-US" dirty="0" err="1" smtClean="0"/>
              <a:t>jalan</a:t>
            </a:r>
            <a:r>
              <a:rPr lang="en-US" dirty="0" smtClean="0"/>
              <a:t> </a:t>
            </a:r>
            <a:r>
              <a:rPr lang="en-US" dirty="0" err="1" smtClean="0"/>
              <a:t>penelitian</a:t>
            </a:r>
            <a:endParaRPr lang="id-ID" dirty="0"/>
          </a:p>
        </p:txBody>
      </p:sp>
      <p:sp>
        <p:nvSpPr>
          <p:cNvPr id="8" name="Content Placeholder 7"/>
          <p:cNvSpPr>
            <a:spLocks noGrp="1"/>
          </p:cNvSpPr>
          <p:nvPr>
            <p:ph idx="1"/>
          </p:nvPr>
        </p:nvSpPr>
        <p:spPr>
          <a:xfrm>
            <a:off x="5713798" y="1922204"/>
            <a:ext cx="3720948" cy="112010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normAutofit/>
          </a:bodyPr>
          <a:lstStyle/>
          <a:p>
            <a:pPr marL="0" lvl="1" indent="0" algn="ctr">
              <a:spcBef>
                <a:spcPts val="1000"/>
              </a:spcBef>
              <a:buNone/>
            </a:pPr>
            <a:r>
              <a:rPr lang="id-ID" dirty="0"/>
              <a:t>Development Framework</a:t>
            </a:r>
            <a:endParaRPr lang="en-US" sz="2400" b="1" dirty="0">
              <a:solidFill>
                <a:prstClr val="black"/>
              </a:solidFill>
            </a:endParaRPr>
          </a:p>
        </p:txBody>
      </p:sp>
      <p:sp>
        <p:nvSpPr>
          <p:cNvPr id="4" name="Rounded Rectangle 3"/>
          <p:cNvSpPr/>
          <p:nvPr/>
        </p:nvSpPr>
        <p:spPr>
          <a:xfrm>
            <a:off x="3760092" y="1832598"/>
            <a:ext cx="7628361" cy="128730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228600" lvl="1">
              <a:spcBef>
                <a:spcPts val="1000"/>
              </a:spcBef>
            </a:pPr>
            <a:r>
              <a:rPr lang="en-US" sz="2000" dirty="0" err="1" smtClean="0"/>
              <a:t>Tujuan</a:t>
            </a:r>
            <a:r>
              <a:rPr lang="en-US" sz="2000" dirty="0" smtClean="0"/>
              <a:t> </a:t>
            </a:r>
            <a:r>
              <a:rPr lang="en-US" sz="2000" dirty="0" err="1" smtClean="0"/>
              <a:t>dari</a:t>
            </a:r>
            <a:r>
              <a:rPr lang="en-US" sz="2000" dirty="0" smtClean="0"/>
              <a:t> </a:t>
            </a:r>
            <a:r>
              <a:rPr lang="en-US" sz="2000" dirty="0" err="1" smtClean="0"/>
              <a:t>iterasi</a:t>
            </a:r>
            <a:r>
              <a:rPr lang="en-US" sz="2000" dirty="0" smtClean="0"/>
              <a:t> </a:t>
            </a:r>
            <a:r>
              <a:rPr lang="en-US" sz="2000" dirty="0" err="1" smtClean="0"/>
              <a:t>pertama</a:t>
            </a:r>
            <a:r>
              <a:rPr lang="en-US" sz="2000" dirty="0" smtClean="0"/>
              <a:t> </a:t>
            </a:r>
            <a:r>
              <a:rPr lang="en-US" sz="2000" dirty="0" err="1" smtClean="0"/>
              <a:t>adalah</a:t>
            </a:r>
            <a:r>
              <a:rPr lang="en-US" sz="2000" dirty="0" smtClean="0"/>
              <a:t> </a:t>
            </a:r>
            <a:r>
              <a:rPr lang="en-US" sz="2000" dirty="0" err="1" smtClean="0"/>
              <a:t>untuk</a:t>
            </a:r>
            <a:r>
              <a:rPr lang="en-US" sz="2000" dirty="0"/>
              <a:t> </a:t>
            </a:r>
            <a:r>
              <a:rPr lang="en-US" sz="2000" dirty="0" err="1" smtClean="0"/>
              <a:t>m</a:t>
            </a:r>
            <a:r>
              <a:rPr lang="en-US" sz="2000" dirty="0" err="1" smtClean="0"/>
              <a:t>engimplementasikan</a:t>
            </a:r>
            <a:r>
              <a:rPr lang="en-US" sz="2000" dirty="0" smtClean="0"/>
              <a:t> </a:t>
            </a:r>
            <a:r>
              <a:rPr lang="en-US" sz="2000" dirty="0" smtClean="0"/>
              <a:t>prototype </a:t>
            </a:r>
            <a:r>
              <a:rPr lang="en-US" sz="2000" dirty="0" err="1" smtClean="0"/>
              <a:t>awal</a:t>
            </a:r>
            <a:r>
              <a:rPr lang="en-US" sz="2000" dirty="0" smtClean="0"/>
              <a:t> </a:t>
            </a:r>
            <a:r>
              <a:rPr lang="en-US" sz="2000" dirty="0" err="1" smtClean="0"/>
              <a:t>dari</a:t>
            </a:r>
            <a:r>
              <a:rPr lang="en-US" sz="2000" dirty="0" smtClean="0"/>
              <a:t> software yang </a:t>
            </a:r>
            <a:r>
              <a:rPr lang="en-US" sz="2000" dirty="0" err="1" smtClean="0"/>
              <a:t>dibangun</a:t>
            </a:r>
            <a:r>
              <a:rPr lang="en-US" sz="2000" dirty="0" smtClean="0"/>
              <a:t>. </a:t>
            </a:r>
            <a:endParaRPr lang="id-ID" sz="2000" dirty="0"/>
          </a:p>
        </p:txBody>
      </p:sp>
      <p:sp>
        <p:nvSpPr>
          <p:cNvPr id="5" name="Oval 4"/>
          <p:cNvSpPr/>
          <p:nvPr/>
        </p:nvSpPr>
        <p:spPr>
          <a:xfrm>
            <a:off x="596757" y="1433016"/>
            <a:ext cx="2617091" cy="208647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lvl="1" algn="ctr">
              <a:lnSpc>
                <a:spcPct val="90000"/>
              </a:lnSpc>
              <a:spcBef>
                <a:spcPts val="1000"/>
              </a:spcBef>
            </a:pPr>
            <a:r>
              <a:rPr lang="en-US" sz="2400" b="1" dirty="0" err="1" smtClean="0">
                <a:solidFill>
                  <a:schemeClr val="bg1"/>
                </a:solidFill>
              </a:rPr>
              <a:t>Iterasi</a:t>
            </a:r>
            <a:r>
              <a:rPr lang="en-US" sz="2400" b="1" dirty="0" smtClean="0">
                <a:solidFill>
                  <a:schemeClr val="bg1"/>
                </a:solidFill>
              </a:rPr>
              <a:t> </a:t>
            </a:r>
            <a:r>
              <a:rPr lang="en-US" sz="2400" b="1" dirty="0" err="1" smtClean="0">
                <a:solidFill>
                  <a:schemeClr val="bg1"/>
                </a:solidFill>
              </a:rPr>
              <a:t>Pertama</a:t>
            </a:r>
            <a:endParaRPr lang="en-US" sz="2400" b="1" dirty="0">
              <a:solidFill>
                <a:schemeClr val="bg1"/>
              </a:solidFill>
            </a:endParaRPr>
          </a:p>
        </p:txBody>
      </p:sp>
      <p:sp>
        <p:nvSpPr>
          <p:cNvPr id="9" name="Rounded Rectangle 8"/>
          <p:cNvSpPr/>
          <p:nvPr/>
        </p:nvSpPr>
        <p:spPr>
          <a:xfrm>
            <a:off x="3760092" y="3519488"/>
            <a:ext cx="7239470" cy="12481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d-ID" sz="2000" dirty="0"/>
              <a:t>Platform yang dikembangkan merupakan aplikasi web yang terhubung ke dalam database. Sebagai aplikasi web platform runtime mempergunakan PHP 5, dengan database MySQL. </a:t>
            </a:r>
          </a:p>
        </p:txBody>
      </p:sp>
    </p:spTree>
    <p:extLst>
      <p:ext uri="{BB962C8B-B14F-4D97-AF65-F5344CB8AC3E}">
        <p14:creationId xmlns:p14="http://schemas.microsoft.com/office/powerpoint/2010/main" val="3462501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ppt_w*0.7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37"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anim calcmode="lin" valueType="num">
                                      <p:cBhvr>
                                        <p:cTn id="14" dur="500" fill="hold"/>
                                        <p:tgtEl>
                                          <p:spTgt spid="4"/>
                                        </p:tgtEl>
                                        <p:attrNameLst>
                                          <p:attrName>ppt_x</p:attrName>
                                        </p:attrNameLst>
                                      </p:cBhvr>
                                      <p:tavLst>
                                        <p:tav tm="0">
                                          <p:val>
                                            <p:strVal val="#ppt_x"/>
                                          </p:val>
                                        </p:tav>
                                        <p:tav tm="100000">
                                          <p:val>
                                            <p:strVal val="#ppt_x"/>
                                          </p:val>
                                        </p:tav>
                                      </p:tavLst>
                                    </p:anim>
                                    <p:anim calcmode="lin" valueType="num">
                                      <p:cBhvr>
                                        <p:cTn id="15" dur="450" decel="100000" fill="hold"/>
                                        <p:tgtEl>
                                          <p:spTgt spid="4"/>
                                        </p:tgtEl>
                                        <p:attrNameLst>
                                          <p:attrName>ppt_y</p:attrName>
                                        </p:attrNameLst>
                                      </p:cBhvr>
                                      <p:tavLst>
                                        <p:tav tm="0">
                                          <p:val>
                                            <p:strVal val="#ppt_y+1"/>
                                          </p:val>
                                        </p:tav>
                                        <p:tav tm="100000">
                                          <p:val>
                                            <p:strVal val="#ppt_y-.03"/>
                                          </p:val>
                                        </p:tav>
                                      </p:tavLst>
                                    </p:anim>
                                    <p:anim calcmode="lin" valueType="num">
                                      <p:cBhvr>
                                        <p:cTn id="16" dur="50" accel="100000" fill="hold">
                                          <p:stCondLst>
                                            <p:cond delay="45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grpId="1" nodeType="clickEffect">
                                  <p:stCondLst>
                                    <p:cond delay="0"/>
                                  </p:stCondLst>
                                  <p:childTnLst>
                                    <p:animEffect transition="out" filter="dissolve">
                                      <p:cBhvr>
                                        <p:cTn id="20" dur="500"/>
                                        <p:tgtEl>
                                          <p:spTgt spid="4"/>
                                        </p:tgtEl>
                                      </p:cBhvr>
                                    </p:animEffect>
                                    <p:set>
                                      <p:cBhvr>
                                        <p:cTn id="21" dur="1" fill="hold">
                                          <p:stCondLst>
                                            <p:cond delay="499"/>
                                          </p:stCondLst>
                                        </p:cTn>
                                        <p:tgtEl>
                                          <p:spTgt spid="4"/>
                                        </p:tgtEl>
                                        <p:attrNameLst>
                                          <p:attrName>style.visibility</p:attrName>
                                        </p:attrNameLst>
                                      </p:cBhvr>
                                      <p:to>
                                        <p:strVal val="hidden"/>
                                      </p:to>
                                    </p:set>
                                  </p:childTnLst>
                                </p:cTn>
                              </p:par>
                            </p:childTnLst>
                          </p:cTn>
                        </p:par>
                        <p:par>
                          <p:cTn id="22" fill="hold">
                            <p:stCondLst>
                              <p:cond delay="500"/>
                            </p:stCondLst>
                            <p:childTnLst>
                              <p:par>
                                <p:cTn id="23" presetID="23" presetClass="entr" presetSubtype="16" fill="hold" grpId="0" nodeType="afterEffect">
                                  <p:stCondLst>
                                    <p:cond delay="0"/>
                                  </p:stCondLst>
                                  <p:childTnLst>
                                    <p:set>
                                      <p:cBhvr>
                                        <p:cTn id="24" dur="1" fill="hold">
                                          <p:stCondLst>
                                            <p:cond delay="0"/>
                                          </p:stCondLst>
                                        </p:cTn>
                                        <p:tgtEl>
                                          <p:spTgt spid="8">
                                            <p:bg/>
                                          </p:spTgt>
                                        </p:tgtEl>
                                        <p:attrNameLst>
                                          <p:attrName>style.visibility</p:attrName>
                                        </p:attrNameLst>
                                      </p:cBhvr>
                                      <p:to>
                                        <p:strVal val="visible"/>
                                      </p:to>
                                    </p:set>
                                    <p:anim calcmode="lin" valueType="num">
                                      <p:cBhvr>
                                        <p:cTn id="25" dur="500" fill="hold"/>
                                        <p:tgtEl>
                                          <p:spTgt spid="8">
                                            <p:bg/>
                                          </p:spTgt>
                                        </p:tgtEl>
                                        <p:attrNameLst>
                                          <p:attrName>ppt_w</p:attrName>
                                        </p:attrNameLst>
                                      </p:cBhvr>
                                      <p:tavLst>
                                        <p:tav tm="0">
                                          <p:val>
                                            <p:fltVal val="0"/>
                                          </p:val>
                                        </p:tav>
                                        <p:tav tm="100000">
                                          <p:val>
                                            <p:strVal val="#ppt_w"/>
                                          </p:val>
                                        </p:tav>
                                      </p:tavLst>
                                    </p:anim>
                                    <p:anim calcmode="lin" valueType="num">
                                      <p:cBhvr>
                                        <p:cTn id="26" dur="500" fill="hold"/>
                                        <p:tgtEl>
                                          <p:spTgt spid="8">
                                            <p:bg/>
                                          </p:spTgt>
                                        </p:tgtEl>
                                        <p:attrNameLst>
                                          <p:attrName>ppt_h</p:attrName>
                                        </p:attrNameLst>
                                      </p:cBhvr>
                                      <p:tavLst>
                                        <p:tav tm="0">
                                          <p:val>
                                            <p:fltVal val="0"/>
                                          </p:val>
                                        </p:tav>
                                        <p:tav tm="100000">
                                          <p:val>
                                            <p:strVal val="#ppt_h"/>
                                          </p:val>
                                        </p:tav>
                                      </p:tavLst>
                                    </p:anim>
                                  </p:childTnLst>
                                </p:cTn>
                              </p:par>
                            </p:childTnLst>
                          </p:cTn>
                        </p:par>
                        <p:par>
                          <p:cTn id="27" fill="hold">
                            <p:stCondLst>
                              <p:cond delay="1000"/>
                            </p:stCondLst>
                            <p:childTnLst>
                              <p:par>
                                <p:cTn id="28" presetID="23" presetClass="entr" presetSubtype="16" fill="hold" grpId="0" nodeType="after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anim calcmode="lin" valueType="num">
                                      <p:cBhvr>
                                        <p:cTn id="30"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31" dur="500" fill="hold"/>
                                        <p:tgtEl>
                                          <p:spTgt spid="8">
                                            <p:txEl>
                                              <p:pRg st="0" end="0"/>
                                            </p:txEl>
                                          </p:spTgt>
                                        </p:tgtEl>
                                        <p:attrNameLst>
                                          <p:attrName>ppt_h</p:attrName>
                                        </p:attrNameLst>
                                      </p:cBhvr>
                                      <p:tavLst>
                                        <p:tav tm="0">
                                          <p:val>
                                            <p:fltVal val="0"/>
                                          </p:val>
                                        </p:tav>
                                        <p:tav tm="100000">
                                          <p:val>
                                            <p:strVal val="#ppt_h"/>
                                          </p:val>
                                        </p:tav>
                                      </p:tavLst>
                                    </p:anim>
                                  </p:childTnLst>
                                </p:cTn>
                              </p:par>
                            </p:childTnLst>
                          </p:cTn>
                        </p:par>
                        <p:par>
                          <p:cTn id="32" fill="hold">
                            <p:stCondLst>
                              <p:cond delay="1500"/>
                            </p:stCondLst>
                            <p:childTnLst>
                              <p:par>
                                <p:cTn id="33" presetID="47"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anim calcmode="lin" valueType="num">
                                      <p:cBhvr>
                                        <p:cTn id="36" dur="500" fill="hold"/>
                                        <p:tgtEl>
                                          <p:spTgt spid="9"/>
                                        </p:tgtEl>
                                        <p:attrNameLst>
                                          <p:attrName>ppt_x</p:attrName>
                                        </p:attrNameLst>
                                      </p:cBhvr>
                                      <p:tavLst>
                                        <p:tav tm="0">
                                          <p:val>
                                            <p:strVal val="#ppt_x"/>
                                          </p:val>
                                        </p:tav>
                                        <p:tav tm="100000">
                                          <p:val>
                                            <p:strVal val="#ppt_x"/>
                                          </p:val>
                                        </p:tav>
                                      </p:tavLst>
                                    </p:anim>
                                    <p:anim calcmode="lin" valueType="num">
                                      <p:cBhvr>
                                        <p:cTn id="37"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P spid="4" grpId="0" animBg="1"/>
      <p:bldP spid="4" grpId="1" animBg="1"/>
      <p:bldP spid="5"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5186149" y="707357"/>
            <a:ext cx="5858368" cy="5301487"/>
          </a:xfrm>
          <a:prstGeom prst="rect">
            <a:avLst/>
          </a:prstGeom>
        </p:spPr>
      </p:pic>
      <p:sp>
        <p:nvSpPr>
          <p:cNvPr id="4" name="Title 1"/>
          <p:cNvSpPr>
            <a:spLocks noGrp="1"/>
          </p:cNvSpPr>
          <p:nvPr>
            <p:ph type="title"/>
          </p:nvPr>
        </p:nvSpPr>
        <p:spPr>
          <a:xfrm>
            <a:off x="762000" y="559678"/>
            <a:ext cx="3833906" cy="4952492"/>
          </a:xfrm>
        </p:spPr>
        <p:txBody>
          <a:bodyPr/>
          <a:lstStyle/>
          <a:p>
            <a:r>
              <a:rPr lang="en-US" dirty="0" err="1" smtClean="0"/>
              <a:t>Desain</a:t>
            </a:r>
            <a:r>
              <a:rPr lang="en-US" dirty="0" smtClean="0"/>
              <a:t> Database</a:t>
            </a:r>
            <a:endParaRPr lang="id-ID" dirty="0"/>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38208611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147215" y="1224409"/>
            <a:ext cx="10030301" cy="4876139"/>
          </a:xfrm>
          <a:prstGeom prst="rect">
            <a:avLst/>
          </a:prstGeom>
        </p:spPr>
      </p:pic>
      <p:sp>
        <p:nvSpPr>
          <p:cNvPr id="7" name="Title 1"/>
          <p:cNvSpPr>
            <a:spLocks noGrp="1"/>
          </p:cNvSpPr>
          <p:nvPr>
            <p:ph type="title"/>
          </p:nvPr>
        </p:nvSpPr>
        <p:spPr>
          <a:xfrm>
            <a:off x="6045090" y="245779"/>
            <a:ext cx="5747982" cy="4952492"/>
          </a:xfrm>
        </p:spPr>
        <p:txBody>
          <a:bodyPr/>
          <a:lstStyle/>
          <a:p>
            <a:r>
              <a:rPr lang="en-US" dirty="0" err="1" smtClean="0"/>
              <a:t>Desain</a:t>
            </a:r>
            <a:r>
              <a:rPr lang="en-US" dirty="0" smtClean="0"/>
              <a:t> </a:t>
            </a:r>
            <a:r>
              <a:rPr lang="en-US" dirty="0" err="1" smtClean="0"/>
              <a:t>Tampilan</a:t>
            </a:r>
            <a:endParaRPr lang="id-ID" dirty="0"/>
          </a:p>
        </p:txBody>
      </p:sp>
    </p:spTree>
    <p:extLst>
      <p:ext uri="{BB962C8B-B14F-4D97-AF65-F5344CB8AC3E}">
        <p14:creationId xmlns:p14="http://schemas.microsoft.com/office/powerpoint/2010/main" val="370117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889062" y="611405"/>
            <a:ext cx="10383989" cy="5279816"/>
          </a:xfrm>
          <a:prstGeom prst="rect">
            <a:avLst/>
          </a:prstGeom>
        </p:spPr>
      </p:pic>
    </p:spTree>
    <p:extLst>
      <p:ext uri="{BB962C8B-B14F-4D97-AF65-F5344CB8AC3E}">
        <p14:creationId xmlns:p14="http://schemas.microsoft.com/office/powerpoint/2010/main" val="39122132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53104" y="506825"/>
            <a:ext cx="10151708" cy="5498452"/>
          </a:xfrm>
          <a:prstGeom prst="rect">
            <a:avLst/>
          </a:prstGeom>
        </p:spPr>
      </p:pic>
    </p:spTree>
    <p:extLst>
      <p:ext uri="{BB962C8B-B14F-4D97-AF65-F5344CB8AC3E}">
        <p14:creationId xmlns:p14="http://schemas.microsoft.com/office/powerpoint/2010/main" val="3285939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4" y="150249"/>
            <a:ext cx="9905998" cy="1478570"/>
          </a:xfrm>
        </p:spPr>
        <p:txBody>
          <a:bodyPr/>
          <a:lstStyle/>
          <a:p>
            <a:r>
              <a:rPr lang="en-US" dirty="0" err="1" smtClean="0"/>
              <a:t>Hasil</a:t>
            </a:r>
            <a:r>
              <a:rPr lang="en-US" dirty="0" smtClean="0"/>
              <a:t> </a:t>
            </a:r>
            <a:r>
              <a:rPr lang="en-US" dirty="0" err="1" smtClean="0"/>
              <a:t>dan</a:t>
            </a:r>
            <a:r>
              <a:rPr lang="en-US" dirty="0" smtClean="0"/>
              <a:t> </a:t>
            </a:r>
            <a:r>
              <a:rPr lang="en-US" dirty="0" err="1" smtClean="0"/>
              <a:t>Pencapaian</a:t>
            </a:r>
            <a:endParaRPr lang="id-ID" dirty="0"/>
          </a:p>
        </p:txBody>
      </p:sp>
      <p:sp>
        <p:nvSpPr>
          <p:cNvPr id="8" name="Content Placeholder 7"/>
          <p:cNvSpPr>
            <a:spLocks noGrp="1"/>
          </p:cNvSpPr>
          <p:nvPr>
            <p:ph idx="1"/>
          </p:nvPr>
        </p:nvSpPr>
        <p:spPr>
          <a:xfrm>
            <a:off x="1248335" y="3249978"/>
            <a:ext cx="2131659" cy="19310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normAutofit/>
          </a:bodyPr>
          <a:lstStyle/>
          <a:p>
            <a:pPr marL="0" lvl="1" indent="0" algn="ctr">
              <a:spcBef>
                <a:spcPts val="1000"/>
              </a:spcBef>
              <a:buNone/>
            </a:pPr>
            <a:r>
              <a:rPr lang="en-US" b="1" dirty="0" smtClean="0"/>
              <a:t>Requirement Analysis</a:t>
            </a:r>
            <a:endParaRPr lang="en-US" sz="2400" b="1" dirty="0">
              <a:solidFill>
                <a:prstClr val="black"/>
              </a:solidFill>
            </a:endParaRPr>
          </a:p>
        </p:txBody>
      </p:sp>
      <p:sp>
        <p:nvSpPr>
          <p:cNvPr id="4" name="Rounded Rectangle 3"/>
          <p:cNvSpPr/>
          <p:nvPr/>
        </p:nvSpPr>
        <p:spPr>
          <a:xfrm>
            <a:off x="3479892" y="1453194"/>
            <a:ext cx="6123678" cy="145935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228600" lvl="1">
              <a:spcBef>
                <a:spcPts val="1000"/>
              </a:spcBef>
            </a:pPr>
            <a:r>
              <a:rPr lang="en-US" dirty="0" err="1"/>
              <a:t>Setelah</a:t>
            </a:r>
            <a:r>
              <a:rPr lang="en-US" dirty="0"/>
              <a:t> prototype </a:t>
            </a:r>
            <a:r>
              <a:rPr lang="en-US" dirty="0" err="1"/>
              <a:t>dirancang</a:t>
            </a:r>
            <a:r>
              <a:rPr lang="en-US" dirty="0"/>
              <a:t>, </a:t>
            </a:r>
            <a:r>
              <a:rPr lang="en-US" dirty="0" err="1"/>
              <a:t>selanjutnya</a:t>
            </a:r>
            <a:r>
              <a:rPr lang="en-US" dirty="0"/>
              <a:t> </a:t>
            </a:r>
            <a:r>
              <a:rPr lang="en-US" dirty="0" err="1"/>
              <a:t>dilakukan</a:t>
            </a:r>
            <a:r>
              <a:rPr lang="en-US" dirty="0"/>
              <a:t> full scale software development </a:t>
            </a:r>
            <a:r>
              <a:rPr lang="en-US" dirty="0" err="1"/>
              <a:t>berbasis</a:t>
            </a:r>
            <a:r>
              <a:rPr lang="en-US" dirty="0"/>
              <a:t> SDLC </a:t>
            </a:r>
            <a:r>
              <a:rPr lang="en-US" dirty="0" err="1"/>
              <a:t>dengan</a:t>
            </a:r>
            <a:r>
              <a:rPr lang="en-US" dirty="0"/>
              <a:t> </a:t>
            </a:r>
            <a:r>
              <a:rPr lang="en-US" dirty="0" err="1"/>
              <a:t>memberikan</a:t>
            </a:r>
            <a:r>
              <a:rPr lang="en-US" dirty="0"/>
              <a:t> </a:t>
            </a:r>
            <a:r>
              <a:rPr lang="en-US" dirty="0" err="1"/>
              <a:t>penekanan</a:t>
            </a:r>
            <a:r>
              <a:rPr lang="en-US" dirty="0"/>
              <a:t> </a:t>
            </a:r>
            <a:r>
              <a:rPr lang="en-US" dirty="0" err="1"/>
              <a:t>pada</a:t>
            </a:r>
            <a:r>
              <a:rPr lang="en-US" dirty="0"/>
              <a:t> requirement analysis </a:t>
            </a:r>
            <a:r>
              <a:rPr lang="en-US" dirty="0" err="1"/>
              <a:t>dan</a:t>
            </a:r>
            <a:r>
              <a:rPr lang="en-US" dirty="0"/>
              <a:t> </a:t>
            </a:r>
            <a:r>
              <a:rPr lang="en-US" dirty="0" err="1"/>
              <a:t>sistem</a:t>
            </a:r>
            <a:r>
              <a:rPr lang="en-US" dirty="0"/>
              <a:t> design.</a:t>
            </a:r>
            <a:endParaRPr lang="id-ID" dirty="0"/>
          </a:p>
        </p:txBody>
      </p:sp>
      <p:sp>
        <p:nvSpPr>
          <p:cNvPr id="5" name="Oval 4"/>
          <p:cNvSpPr/>
          <p:nvPr/>
        </p:nvSpPr>
        <p:spPr>
          <a:xfrm>
            <a:off x="1248335" y="1335943"/>
            <a:ext cx="2124636" cy="169386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lnSpc>
                <a:spcPct val="90000"/>
              </a:lnSpc>
              <a:spcBef>
                <a:spcPts val="1000"/>
              </a:spcBef>
            </a:pPr>
            <a:r>
              <a:rPr lang="en-US" sz="2400" b="1" dirty="0" err="1" smtClean="0">
                <a:solidFill>
                  <a:schemeClr val="bg1"/>
                </a:solidFill>
              </a:rPr>
              <a:t>Iterasi</a:t>
            </a:r>
            <a:r>
              <a:rPr lang="en-US" sz="2400" b="1" dirty="0" smtClean="0">
                <a:solidFill>
                  <a:schemeClr val="bg1"/>
                </a:solidFill>
              </a:rPr>
              <a:t> </a:t>
            </a:r>
            <a:r>
              <a:rPr lang="en-US" sz="2400" b="1" dirty="0" err="1" smtClean="0">
                <a:solidFill>
                  <a:schemeClr val="bg1"/>
                </a:solidFill>
              </a:rPr>
              <a:t>Kedua</a:t>
            </a:r>
            <a:endParaRPr lang="en-US" sz="2400" b="1" dirty="0">
              <a:solidFill>
                <a:schemeClr val="bg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903161967"/>
              </p:ext>
            </p:extLst>
          </p:nvPr>
        </p:nvGraphicFramePr>
        <p:xfrm>
          <a:off x="3718941" y="2114637"/>
          <a:ext cx="7602069" cy="3692906"/>
        </p:xfrm>
        <a:graphic>
          <a:graphicData uri="http://schemas.openxmlformats.org/drawingml/2006/table">
            <a:tbl>
              <a:tblPr firstRow="1" firstCol="1" bandRow="1">
                <a:tableStyleId>{073A0DAA-6AF3-43AB-8588-CEC1D06C72B9}</a:tableStyleId>
              </a:tblPr>
              <a:tblGrid>
                <a:gridCol w="1267011"/>
                <a:gridCol w="6335058"/>
              </a:tblGrid>
              <a:tr h="277971">
                <a:tc>
                  <a:txBody>
                    <a:bodyPr/>
                    <a:lstStyle/>
                    <a:p>
                      <a:pPr>
                        <a:lnSpc>
                          <a:spcPct val="115000"/>
                        </a:lnSpc>
                        <a:spcAft>
                          <a:spcPts val="0"/>
                        </a:spcAft>
                      </a:pPr>
                      <a:r>
                        <a:rPr lang="en-US" sz="1800" dirty="0">
                          <a:effectLst/>
                        </a:rPr>
                        <a:t>Actor</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Use Case Item</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73667">
                <a:tc>
                  <a:txBody>
                    <a:bodyPr/>
                    <a:lstStyle/>
                    <a:p>
                      <a:pPr>
                        <a:lnSpc>
                          <a:spcPct val="115000"/>
                        </a:lnSpc>
                        <a:spcAft>
                          <a:spcPts val="0"/>
                        </a:spcAft>
                      </a:pPr>
                      <a:r>
                        <a:rPr lang="en-US" sz="1800">
                          <a:effectLst/>
                        </a:rPr>
                        <a:t>All</a:t>
                      </a:r>
                      <a:endParaRPr lang="id-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a:effectLst/>
                        </a:rPr>
                        <a:t>Login</a:t>
                      </a:r>
                      <a:endParaRPr lang="id-ID" sz="1800" dirty="0">
                        <a:effectLst/>
                      </a:endParaRPr>
                    </a:p>
                    <a:p>
                      <a:pPr>
                        <a:lnSpc>
                          <a:spcPct val="115000"/>
                        </a:lnSpc>
                        <a:spcAft>
                          <a:spcPts val="0"/>
                        </a:spcAft>
                      </a:pPr>
                      <a:r>
                        <a:rPr lang="en-US" sz="1800" dirty="0">
                          <a:effectLst/>
                        </a:rPr>
                        <a:t>Logout</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69364">
                <a:tc>
                  <a:txBody>
                    <a:bodyPr/>
                    <a:lstStyle/>
                    <a:p>
                      <a:pPr>
                        <a:lnSpc>
                          <a:spcPct val="115000"/>
                        </a:lnSpc>
                        <a:spcAft>
                          <a:spcPts val="0"/>
                        </a:spcAft>
                      </a:pPr>
                      <a:r>
                        <a:rPr lang="en-US" sz="1800" dirty="0">
                          <a:effectLst/>
                        </a:rPr>
                        <a:t>Admin</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err="1">
                          <a:effectLst/>
                        </a:rPr>
                        <a:t>Lihat</a:t>
                      </a:r>
                      <a:r>
                        <a:rPr lang="en-US" sz="1800" dirty="0">
                          <a:effectLst/>
                        </a:rPr>
                        <a:t> </a:t>
                      </a:r>
                      <a:r>
                        <a:rPr lang="en-US" sz="1800" dirty="0" err="1">
                          <a:effectLst/>
                        </a:rPr>
                        <a:t>seluruh</a:t>
                      </a:r>
                      <a:r>
                        <a:rPr lang="en-US" sz="1800" dirty="0">
                          <a:effectLst/>
                        </a:rPr>
                        <a:t> </a:t>
                      </a:r>
                      <a:r>
                        <a:rPr lang="en-US" sz="1800" dirty="0" err="1">
                          <a:effectLst/>
                        </a:rPr>
                        <a:t>absensi</a:t>
                      </a:r>
                      <a:endParaRPr lang="id-ID" sz="1800" dirty="0">
                        <a:effectLst/>
                      </a:endParaRPr>
                    </a:p>
                    <a:p>
                      <a:pPr>
                        <a:lnSpc>
                          <a:spcPct val="115000"/>
                        </a:lnSpc>
                        <a:spcAft>
                          <a:spcPts val="0"/>
                        </a:spcAft>
                      </a:pPr>
                      <a:r>
                        <a:rPr lang="en-US" sz="1800" dirty="0" err="1">
                          <a:effectLst/>
                        </a:rPr>
                        <a:t>Tambah</a:t>
                      </a:r>
                      <a:r>
                        <a:rPr lang="en-US" sz="1800" dirty="0">
                          <a:effectLst/>
                        </a:rPr>
                        <a:t>/</a:t>
                      </a:r>
                      <a:r>
                        <a:rPr lang="en-US" sz="1800" dirty="0" err="1">
                          <a:effectLst/>
                        </a:rPr>
                        <a:t>hapus</a:t>
                      </a:r>
                      <a:r>
                        <a:rPr lang="en-US" sz="1800" dirty="0">
                          <a:effectLst/>
                        </a:rPr>
                        <a:t> user</a:t>
                      </a:r>
                      <a:endParaRPr lang="id-ID" sz="1800" dirty="0">
                        <a:effectLst/>
                      </a:endParaRPr>
                    </a:p>
                    <a:p>
                      <a:pPr>
                        <a:lnSpc>
                          <a:spcPct val="115000"/>
                        </a:lnSpc>
                        <a:spcAft>
                          <a:spcPts val="0"/>
                        </a:spcAft>
                      </a:pPr>
                      <a:r>
                        <a:rPr lang="en-US" sz="1800" dirty="0">
                          <a:effectLst/>
                        </a:rPr>
                        <a:t>Input/update/</a:t>
                      </a:r>
                      <a:r>
                        <a:rPr lang="en-US" sz="1800" dirty="0" err="1">
                          <a:effectLst/>
                        </a:rPr>
                        <a:t>hapus</a:t>
                      </a:r>
                      <a:r>
                        <a:rPr lang="en-US" sz="1800" dirty="0">
                          <a:effectLst/>
                        </a:rPr>
                        <a:t> </a:t>
                      </a:r>
                      <a:r>
                        <a:rPr lang="en-US" sz="1800" dirty="0" err="1">
                          <a:effectLst/>
                        </a:rPr>
                        <a:t>jadwal</a:t>
                      </a:r>
                      <a:r>
                        <a:rPr lang="en-US" sz="1800" dirty="0">
                          <a:effectLst/>
                        </a:rPr>
                        <a:t> </a:t>
                      </a:r>
                      <a:r>
                        <a:rPr lang="en-US" sz="1800" dirty="0" err="1">
                          <a:effectLst/>
                        </a:rPr>
                        <a:t>kuliah</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69364">
                <a:tc>
                  <a:txBody>
                    <a:bodyPr/>
                    <a:lstStyle/>
                    <a:p>
                      <a:pPr>
                        <a:lnSpc>
                          <a:spcPct val="115000"/>
                        </a:lnSpc>
                        <a:spcAft>
                          <a:spcPts val="0"/>
                        </a:spcAft>
                      </a:pPr>
                      <a:r>
                        <a:rPr lang="en-US" sz="1800">
                          <a:effectLst/>
                        </a:rPr>
                        <a:t>Dosen</a:t>
                      </a:r>
                      <a:endParaRPr lang="id-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err="1">
                          <a:effectLst/>
                        </a:rPr>
                        <a:t>Lihat</a:t>
                      </a:r>
                      <a:r>
                        <a:rPr lang="en-US" sz="1800" dirty="0">
                          <a:effectLst/>
                        </a:rPr>
                        <a:t> </a:t>
                      </a:r>
                      <a:r>
                        <a:rPr lang="en-US" sz="1800" dirty="0" err="1">
                          <a:effectLst/>
                        </a:rPr>
                        <a:t>seluruh</a:t>
                      </a:r>
                      <a:r>
                        <a:rPr lang="en-US" sz="1800" dirty="0">
                          <a:effectLst/>
                        </a:rPr>
                        <a:t> </a:t>
                      </a:r>
                      <a:r>
                        <a:rPr lang="en-US" sz="1800" dirty="0" err="1">
                          <a:effectLst/>
                        </a:rPr>
                        <a:t>absensi</a:t>
                      </a:r>
                      <a:endParaRPr lang="id-ID" sz="1800" dirty="0">
                        <a:effectLst/>
                      </a:endParaRPr>
                    </a:p>
                    <a:p>
                      <a:pPr>
                        <a:lnSpc>
                          <a:spcPct val="115000"/>
                        </a:lnSpc>
                        <a:spcAft>
                          <a:spcPts val="0"/>
                        </a:spcAft>
                      </a:pPr>
                      <a:r>
                        <a:rPr lang="en-US" sz="1800" dirty="0">
                          <a:effectLst/>
                        </a:rPr>
                        <a:t>Isi </a:t>
                      </a:r>
                      <a:r>
                        <a:rPr lang="en-US" sz="1800" dirty="0" err="1">
                          <a:effectLst/>
                        </a:rPr>
                        <a:t>keterangan</a:t>
                      </a:r>
                      <a:r>
                        <a:rPr lang="en-US" sz="1800" dirty="0">
                          <a:effectLst/>
                        </a:rPr>
                        <a:t> </a:t>
                      </a:r>
                      <a:r>
                        <a:rPr lang="en-US" sz="1800" dirty="0" err="1">
                          <a:effectLst/>
                        </a:rPr>
                        <a:t>absen</a:t>
                      </a:r>
                      <a:endParaRPr lang="id-ID" sz="1800" dirty="0">
                        <a:effectLst/>
                      </a:endParaRPr>
                    </a:p>
                    <a:p>
                      <a:pPr>
                        <a:lnSpc>
                          <a:spcPct val="115000"/>
                        </a:lnSpc>
                        <a:spcAft>
                          <a:spcPts val="0"/>
                        </a:spcAft>
                      </a:pPr>
                      <a:r>
                        <a:rPr lang="en-US" sz="1800" dirty="0">
                          <a:effectLst/>
                        </a:rPr>
                        <a:t>Isi </a:t>
                      </a:r>
                      <a:r>
                        <a:rPr lang="en-US" sz="1800" dirty="0" err="1">
                          <a:effectLst/>
                        </a:rPr>
                        <a:t>topik</a:t>
                      </a:r>
                      <a:r>
                        <a:rPr lang="en-US" sz="1800" dirty="0">
                          <a:effectLst/>
                        </a:rPr>
                        <a:t> </a:t>
                      </a:r>
                      <a:r>
                        <a:rPr lang="en-US" sz="1800" dirty="0" err="1">
                          <a:effectLst/>
                        </a:rPr>
                        <a:t>perkuliahan</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69364">
                <a:tc>
                  <a:txBody>
                    <a:bodyPr/>
                    <a:lstStyle/>
                    <a:p>
                      <a:pPr>
                        <a:lnSpc>
                          <a:spcPct val="115000"/>
                        </a:lnSpc>
                        <a:spcAft>
                          <a:spcPts val="0"/>
                        </a:spcAft>
                      </a:pPr>
                      <a:r>
                        <a:rPr lang="en-US" sz="1800">
                          <a:effectLst/>
                        </a:rPr>
                        <a:t>Mahasiswa</a:t>
                      </a:r>
                      <a:endParaRPr lang="id-ID"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800" dirty="0" err="1">
                          <a:effectLst/>
                        </a:rPr>
                        <a:t>Lihat</a:t>
                      </a:r>
                      <a:r>
                        <a:rPr lang="en-US" sz="1800" dirty="0">
                          <a:effectLst/>
                        </a:rPr>
                        <a:t> </a:t>
                      </a:r>
                      <a:r>
                        <a:rPr lang="en-US" sz="1800" dirty="0" err="1">
                          <a:effectLst/>
                        </a:rPr>
                        <a:t>absen</a:t>
                      </a:r>
                      <a:r>
                        <a:rPr lang="en-US" sz="1800" dirty="0">
                          <a:effectLst/>
                        </a:rPr>
                        <a:t> </a:t>
                      </a:r>
                      <a:r>
                        <a:rPr lang="en-US" sz="1800" dirty="0" err="1">
                          <a:effectLst/>
                        </a:rPr>
                        <a:t>individu</a:t>
                      </a:r>
                      <a:endParaRPr lang="id-ID" sz="1800" dirty="0">
                        <a:effectLst/>
                      </a:endParaRPr>
                    </a:p>
                    <a:p>
                      <a:pPr>
                        <a:lnSpc>
                          <a:spcPct val="115000"/>
                        </a:lnSpc>
                        <a:spcAft>
                          <a:spcPts val="0"/>
                        </a:spcAft>
                      </a:pPr>
                      <a:r>
                        <a:rPr lang="en-US" sz="1800" dirty="0">
                          <a:effectLst/>
                        </a:rPr>
                        <a:t>Enroll </a:t>
                      </a:r>
                      <a:r>
                        <a:rPr lang="en-US" sz="1800" dirty="0" err="1">
                          <a:effectLst/>
                        </a:rPr>
                        <a:t>mata</a:t>
                      </a:r>
                      <a:r>
                        <a:rPr lang="en-US" sz="1800" dirty="0">
                          <a:effectLst/>
                        </a:rPr>
                        <a:t> </a:t>
                      </a:r>
                      <a:r>
                        <a:rPr lang="en-US" sz="1800" dirty="0" err="1">
                          <a:effectLst/>
                        </a:rPr>
                        <a:t>kuliah</a:t>
                      </a:r>
                      <a:endParaRPr lang="id-ID" sz="1800" dirty="0">
                        <a:effectLst/>
                      </a:endParaRPr>
                    </a:p>
                    <a:p>
                      <a:pPr>
                        <a:lnSpc>
                          <a:spcPct val="115000"/>
                        </a:lnSpc>
                        <a:spcAft>
                          <a:spcPts val="0"/>
                        </a:spcAft>
                      </a:pPr>
                      <a:r>
                        <a:rPr lang="en-US" sz="1800" dirty="0">
                          <a:effectLst/>
                        </a:rPr>
                        <a:t>Input </a:t>
                      </a:r>
                      <a:r>
                        <a:rPr lang="en-US" sz="1800" dirty="0" err="1">
                          <a:effectLst/>
                        </a:rPr>
                        <a:t>absensi</a:t>
                      </a:r>
                      <a:r>
                        <a:rPr lang="en-US" sz="1800" dirty="0">
                          <a:effectLst/>
                        </a:rPr>
                        <a:t> </a:t>
                      </a:r>
                      <a:r>
                        <a:rPr lang="en-US" sz="1800" dirty="0" err="1">
                          <a:effectLst/>
                        </a:rPr>
                        <a:t>tiap</a:t>
                      </a:r>
                      <a:r>
                        <a:rPr lang="en-US" sz="1800" dirty="0">
                          <a:effectLst/>
                        </a:rPr>
                        <a:t> </a:t>
                      </a:r>
                      <a:r>
                        <a:rPr lang="en-US" sz="1800" dirty="0" err="1">
                          <a:effectLst/>
                        </a:rPr>
                        <a:t>mata</a:t>
                      </a:r>
                      <a:r>
                        <a:rPr lang="en-US" sz="1800" dirty="0">
                          <a:effectLst/>
                        </a:rPr>
                        <a:t> </a:t>
                      </a:r>
                      <a:r>
                        <a:rPr lang="en-US" sz="1800" dirty="0" err="1">
                          <a:effectLst/>
                        </a:rPr>
                        <a:t>kuliah</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490018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Scale>
                                      <p:cBhvr>
                                        <p:cTn id="7" dur="5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500" decel="50000" fill="hold">
                                          <p:stCondLst>
                                            <p:cond delay="0"/>
                                          </p:stCondLst>
                                        </p:cTn>
                                        <p:tgtEl>
                                          <p:spTgt spid="5"/>
                                        </p:tgtEl>
                                        <p:attrNameLst>
                                          <p:attrName>ppt_x</p:attrName>
                                          <p:attrName>ppt_y</p:attrName>
                                        </p:attrNameLst>
                                      </p:cBhvr>
                                    </p:animMotion>
                                    <p:animEffect transition="in" filter="fade">
                                      <p:cBhvr>
                                        <p:cTn id="9" dur="500"/>
                                        <p:tgtEl>
                                          <p:spTgt spid="5"/>
                                        </p:tgtEl>
                                      </p:cBhvr>
                                    </p:animEffect>
                                  </p:childTnLst>
                                </p:cTn>
                              </p:par>
                            </p:childTnLst>
                          </p:cTn>
                        </p:par>
                        <p:par>
                          <p:cTn id="10" fill="hold">
                            <p:stCondLst>
                              <p:cond delay="500"/>
                            </p:stCondLst>
                            <p:childTnLst>
                              <p:par>
                                <p:cTn id="11" presetID="20"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edg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xit" presetSubtype="4" fill="hold" grpId="1" nodeType="clickEffect">
                                  <p:stCondLst>
                                    <p:cond delay="0"/>
                                  </p:stCondLst>
                                  <p:childTnLst>
                                    <p:animEffect transition="out" filter="wipe(down)">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childTnLst>
                          </p:cTn>
                        </p:par>
                        <p:par>
                          <p:cTn id="19" fill="hold">
                            <p:stCondLst>
                              <p:cond delay="500"/>
                            </p:stCondLst>
                            <p:childTnLst>
                              <p:par>
                                <p:cTn id="20" presetID="55" presetClass="entr" presetSubtype="0" fill="hold" grpId="0" nodeType="afterEffect">
                                  <p:stCondLst>
                                    <p:cond delay="0"/>
                                  </p:stCondLst>
                                  <p:childTnLst>
                                    <p:set>
                                      <p:cBhvr>
                                        <p:cTn id="21" dur="1" fill="hold">
                                          <p:stCondLst>
                                            <p:cond delay="0"/>
                                          </p:stCondLst>
                                        </p:cTn>
                                        <p:tgtEl>
                                          <p:spTgt spid="8">
                                            <p:bg/>
                                          </p:spTgt>
                                        </p:tgtEl>
                                        <p:attrNameLst>
                                          <p:attrName>style.visibility</p:attrName>
                                        </p:attrNameLst>
                                      </p:cBhvr>
                                      <p:to>
                                        <p:strVal val="visible"/>
                                      </p:to>
                                    </p:set>
                                    <p:anim calcmode="lin" valueType="num">
                                      <p:cBhvr>
                                        <p:cTn id="22" dur="500" fill="hold"/>
                                        <p:tgtEl>
                                          <p:spTgt spid="8">
                                            <p:bg/>
                                          </p:spTgt>
                                        </p:tgtEl>
                                        <p:attrNameLst>
                                          <p:attrName>ppt_w</p:attrName>
                                        </p:attrNameLst>
                                      </p:cBhvr>
                                      <p:tavLst>
                                        <p:tav tm="0">
                                          <p:val>
                                            <p:strVal val="#ppt_w*0.70"/>
                                          </p:val>
                                        </p:tav>
                                        <p:tav tm="100000">
                                          <p:val>
                                            <p:strVal val="#ppt_w"/>
                                          </p:val>
                                        </p:tav>
                                      </p:tavLst>
                                    </p:anim>
                                    <p:anim calcmode="lin" valueType="num">
                                      <p:cBhvr>
                                        <p:cTn id="23" dur="500" fill="hold"/>
                                        <p:tgtEl>
                                          <p:spTgt spid="8">
                                            <p:bg/>
                                          </p:spTgt>
                                        </p:tgtEl>
                                        <p:attrNameLst>
                                          <p:attrName>ppt_h</p:attrName>
                                        </p:attrNameLst>
                                      </p:cBhvr>
                                      <p:tavLst>
                                        <p:tav tm="0">
                                          <p:val>
                                            <p:strVal val="#ppt_h"/>
                                          </p:val>
                                        </p:tav>
                                        <p:tav tm="100000">
                                          <p:val>
                                            <p:strVal val="#ppt_h"/>
                                          </p:val>
                                        </p:tav>
                                      </p:tavLst>
                                    </p:anim>
                                    <p:animEffect transition="in" filter="fade">
                                      <p:cBhvr>
                                        <p:cTn id="24" dur="500"/>
                                        <p:tgtEl>
                                          <p:spTgt spid="8">
                                            <p:bg/>
                                          </p:spTgt>
                                        </p:tgtEl>
                                      </p:cBhvr>
                                    </p:animEffect>
                                  </p:childTnLst>
                                </p:cTn>
                              </p:par>
                            </p:childTnLst>
                          </p:cTn>
                        </p:par>
                        <p:par>
                          <p:cTn id="25" fill="hold">
                            <p:stCondLst>
                              <p:cond delay="1000"/>
                            </p:stCondLst>
                            <p:childTnLst>
                              <p:par>
                                <p:cTn id="26" presetID="55" presetClass="entr" presetSubtype="0" fill="hold" grpId="0" nodeType="after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 calcmode="lin" valueType="num">
                                      <p:cBhvr>
                                        <p:cTn id="28" dur="500" fill="hold"/>
                                        <p:tgtEl>
                                          <p:spTgt spid="8">
                                            <p:txEl>
                                              <p:pRg st="0" end="0"/>
                                            </p:txEl>
                                          </p:spTgt>
                                        </p:tgtEl>
                                        <p:attrNameLst>
                                          <p:attrName>ppt_w</p:attrName>
                                        </p:attrNameLst>
                                      </p:cBhvr>
                                      <p:tavLst>
                                        <p:tav tm="0">
                                          <p:val>
                                            <p:strVal val="#ppt_w*0.70"/>
                                          </p:val>
                                        </p:tav>
                                        <p:tav tm="100000">
                                          <p:val>
                                            <p:strVal val="#ppt_w"/>
                                          </p:val>
                                        </p:tav>
                                      </p:tavLst>
                                    </p:anim>
                                    <p:anim calcmode="lin" valueType="num">
                                      <p:cBhvr>
                                        <p:cTn id="29" dur="500" fill="hold"/>
                                        <p:tgtEl>
                                          <p:spTgt spid="8">
                                            <p:txEl>
                                              <p:pRg st="0" end="0"/>
                                            </p:txEl>
                                          </p:spTgt>
                                        </p:tgtEl>
                                        <p:attrNameLst>
                                          <p:attrName>ppt_h</p:attrName>
                                        </p:attrNameLst>
                                      </p:cBhvr>
                                      <p:tavLst>
                                        <p:tav tm="0">
                                          <p:val>
                                            <p:strVal val="#ppt_h"/>
                                          </p:val>
                                        </p:tav>
                                        <p:tav tm="100000">
                                          <p:val>
                                            <p:strVal val="#ppt_h"/>
                                          </p:val>
                                        </p:tav>
                                      </p:tavLst>
                                    </p:anim>
                                    <p:animEffect transition="in" filter="fade">
                                      <p:cBhvr>
                                        <p:cTn id="30" dur="500"/>
                                        <p:tgtEl>
                                          <p:spTgt spid="8">
                                            <p:txEl>
                                              <p:pRg st="0" end="0"/>
                                            </p:txEl>
                                          </p:spTgt>
                                        </p:tgtEl>
                                      </p:cBhvr>
                                    </p:animEffect>
                                  </p:childTnLst>
                                </p:cTn>
                              </p:par>
                            </p:childTnLst>
                          </p:cTn>
                        </p:par>
                        <p:par>
                          <p:cTn id="31" fill="hold">
                            <p:stCondLst>
                              <p:cond delay="1500"/>
                            </p:stCondLst>
                            <p:childTnLst>
                              <p:par>
                                <p:cTn id="32" presetID="10" presetClass="entr" presetSubtype="0"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P spid="4" grpId="0" animBg="1"/>
      <p:bldP spid="4" grpId="1"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806287" y="549122"/>
            <a:ext cx="6290123" cy="5719445"/>
          </a:xfrm>
          <a:prstGeom prst="rect">
            <a:avLst/>
          </a:prstGeom>
        </p:spPr>
      </p:pic>
    </p:spTree>
    <p:extLst>
      <p:ext uri="{BB962C8B-B14F-4D97-AF65-F5344CB8AC3E}">
        <p14:creationId xmlns:p14="http://schemas.microsoft.com/office/powerpoint/2010/main" val="18547627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882200" y="2172868"/>
            <a:ext cx="2568615" cy="2517243"/>
          </a:xfrm>
          <a:prstGeom prst="ellipse">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err="1" smtClean="0">
                <a:ln w="0"/>
                <a:solidFill>
                  <a:schemeClr val="bg1"/>
                </a:solidFill>
                <a:effectLst>
                  <a:outerShdw blurRad="38100" dist="19050" dir="2700000" algn="tl" rotWithShape="0">
                    <a:schemeClr val="dk1">
                      <a:alpha val="40000"/>
                    </a:schemeClr>
                  </a:outerShdw>
                </a:effectLst>
              </a:rPr>
              <a:t>Handphone</a:t>
            </a:r>
            <a:endParaRPr lang="id-ID" sz="2400" b="1" dirty="0">
              <a:ln w="0"/>
              <a:solidFill>
                <a:schemeClr val="bg1"/>
              </a:solidFill>
              <a:effectLst>
                <a:outerShdw blurRad="38100" dist="19050" dir="2700000" algn="tl" rotWithShape="0">
                  <a:schemeClr val="dk1">
                    <a:alpha val="40000"/>
                  </a:schemeClr>
                </a:outerShdw>
              </a:effectLst>
            </a:endParaRPr>
          </a:p>
        </p:txBody>
      </p:sp>
      <p:sp>
        <p:nvSpPr>
          <p:cNvPr id="2" name="Title 1"/>
          <p:cNvSpPr>
            <a:spLocks noGrp="1"/>
          </p:cNvSpPr>
          <p:nvPr>
            <p:ph type="title"/>
          </p:nvPr>
        </p:nvSpPr>
        <p:spPr>
          <a:xfrm>
            <a:off x="7968018" y="518735"/>
            <a:ext cx="3833906" cy="4952492"/>
          </a:xfrm>
        </p:spPr>
        <p:txBody>
          <a:bodyPr/>
          <a:lstStyle/>
          <a:p>
            <a:r>
              <a:rPr lang="en-US" dirty="0" err="1" smtClean="0"/>
              <a:t>Latar</a:t>
            </a:r>
            <a:r>
              <a:rPr lang="en-US" dirty="0" smtClean="0"/>
              <a:t> </a:t>
            </a:r>
            <a:r>
              <a:rPr lang="en-US" dirty="0" err="1" smtClean="0"/>
              <a:t>Belakang</a:t>
            </a:r>
            <a:endParaRPr lang="en-US" dirty="0"/>
          </a:p>
        </p:txBody>
      </p:sp>
      <p:sp>
        <p:nvSpPr>
          <p:cNvPr id="6" name="Oval 5"/>
          <p:cNvSpPr/>
          <p:nvPr/>
        </p:nvSpPr>
        <p:spPr>
          <a:xfrm>
            <a:off x="3629058" y="2172868"/>
            <a:ext cx="2587358" cy="2535610"/>
          </a:xfrm>
          <a:prstGeom prst="ellipse">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err="1" smtClean="0">
                <a:ln w="0"/>
                <a:solidFill>
                  <a:schemeClr val="bg1"/>
                </a:solidFill>
                <a:effectLst>
                  <a:outerShdw blurRad="38100" dist="19050" dir="2700000" algn="tl" rotWithShape="0">
                    <a:schemeClr val="dk1">
                      <a:alpha val="40000"/>
                    </a:schemeClr>
                  </a:outerShdw>
                </a:effectLst>
              </a:rPr>
              <a:t>WiFi</a:t>
            </a:r>
            <a:endParaRPr lang="id-ID" sz="2400" b="1" dirty="0">
              <a:ln w="0"/>
              <a:solidFill>
                <a:schemeClr val="bg1"/>
              </a:solidFill>
              <a:effectLst>
                <a:outerShdw blurRad="38100" dist="19050" dir="2700000" algn="tl" rotWithShape="0">
                  <a:schemeClr val="dk1">
                    <a:alpha val="40000"/>
                  </a:schemeClr>
                </a:outerShdw>
              </a:effectLst>
            </a:endParaRPr>
          </a:p>
        </p:txBody>
      </p:sp>
      <p:sp>
        <p:nvSpPr>
          <p:cNvPr id="7" name="Oval 6"/>
          <p:cNvSpPr/>
          <p:nvPr/>
        </p:nvSpPr>
        <p:spPr>
          <a:xfrm>
            <a:off x="6494205" y="2172868"/>
            <a:ext cx="2595204" cy="2543300"/>
          </a:xfrm>
          <a:prstGeom prst="ellipse">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err="1" smtClean="0">
                <a:ln w="0"/>
                <a:solidFill>
                  <a:schemeClr val="bg1"/>
                </a:solidFill>
                <a:effectLst>
                  <a:outerShdw blurRad="38100" dist="19050" dir="2700000" algn="tl" rotWithShape="0">
                    <a:schemeClr val="dk1">
                      <a:alpha val="40000"/>
                    </a:schemeClr>
                  </a:outerShdw>
                </a:effectLst>
              </a:rPr>
              <a:t>Presensi</a:t>
            </a:r>
            <a:endParaRPr lang="id-ID" sz="2400" b="1"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779958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Dataflow </a:t>
            </a:r>
            <a:r>
              <a:rPr lang="id-ID" dirty="0" smtClean="0"/>
              <a:t>diagram</a:t>
            </a:r>
            <a:endParaRPr lang="id-ID" dirty="0"/>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5499492" y="1405719"/>
            <a:ext cx="5077243" cy="4106451"/>
          </a:xfrm>
          <a:prstGeom prst="rect">
            <a:avLst/>
          </a:prstGeom>
        </p:spPr>
      </p:pic>
    </p:spTree>
    <p:extLst>
      <p:ext uri="{BB962C8B-B14F-4D97-AF65-F5344CB8AC3E}">
        <p14:creationId xmlns:p14="http://schemas.microsoft.com/office/powerpoint/2010/main" val="26774271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1176" y="122949"/>
            <a:ext cx="6075528" cy="4952492"/>
          </a:xfrm>
        </p:spPr>
        <p:txBody>
          <a:bodyPr/>
          <a:lstStyle/>
          <a:p>
            <a:pPr algn="ctr"/>
            <a:r>
              <a:rPr lang="id-ID" dirty="0" smtClean="0"/>
              <a:t>Desain </a:t>
            </a:r>
            <a:r>
              <a:rPr lang="id-ID" dirty="0" smtClean="0"/>
              <a:t>database versi 2</a:t>
            </a:r>
            <a:endParaRPr lang="id-ID" dirty="0"/>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942969" y="1619416"/>
            <a:ext cx="9020908" cy="4233374"/>
          </a:xfrm>
          <a:prstGeom prst="rect">
            <a:avLst/>
          </a:prstGeom>
        </p:spPr>
      </p:pic>
    </p:spTree>
    <p:extLst>
      <p:ext uri="{BB962C8B-B14F-4D97-AF65-F5344CB8AC3E}">
        <p14:creationId xmlns:p14="http://schemas.microsoft.com/office/powerpoint/2010/main" val="20460280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4" name="Content Placeholder 3"/>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31067" y="857251"/>
            <a:ext cx="9506521" cy="4767262"/>
          </a:xfrm>
          <a:prstGeom prst="rect">
            <a:avLst/>
          </a:prstGeom>
        </p:spPr>
      </p:pic>
    </p:spTree>
    <p:extLst>
      <p:ext uri="{BB962C8B-B14F-4D97-AF65-F5344CB8AC3E}">
        <p14:creationId xmlns:p14="http://schemas.microsoft.com/office/powerpoint/2010/main" val="142556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Identifikasi </a:t>
            </a:r>
            <a:r>
              <a:rPr lang="id-ID" dirty="0" smtClean="0"/>
              <a:t>template layout</a:t>
            </a:r>
            <a:endParaRPr lang="id-ID" dirty="0"/>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5310606" y="1003209"/>
            <a:ext cx="5833644" cy="4669053"/>
          </a:xfrm>
          <a:prstGeom prst="rect">
            <a:avLst/>
          </a:prstGeom>
        </p:spPr>
      </p:pic>
    </p:spTree>
    <p:extLst>
      <p:ext uri="{BB962C8B-B14F-4D97-AF65-F5344CB8AC3E}">
        <p14:creationId xmlns:p14="http://schemas.microsoft.com/office/powerpoint/2010/main" val="26468520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Online </a:t>
            </a:r>
            <a:r>
              <a:rPr lang="id-ID" dirty="0" smtClean="0"/>
              <a:t>presence service</a:t>
            </a:r>
            <a:endParaRPr lang="id-ID" dirty="0"/>
          </a:p>
        </p:txBody>
      </p:sp>
      <p:sp>
        <p:nvSpPr>
          <p:cNvPr id="3" name="Content Placeholder 2"/>
          <p:cNvSpPr>
            <a:spLocks noGrp="1"/>
          </p:cNvSpPr>
          <p:nvPr>
            <p:ph idx="1"/>
          </p:nvPr>
        </p:nvSpPr>
        <p:spPr/>
        <p:txBody>
          <a:bodyPr/>
          <a:lstStyle/>
          <a:p>
            <a:endParaRPr lang="id-ID" dirty="0"/>
          </a:p>
        </p:txBody>
      </p:sp>
      <p:grpSp>
        <p:nvGrpSpPr>
          <p:cNvPr id="4" name="Canvas 34"/>
          <p:cNvGrpSpPr/>
          <p:nvPr/>
        </p:nvGrpSpPr>
        <p:grpSpPr>
          <a:xfrm>
            <a:off x="4870727" y="1482266"/>
            <a:ext cx="6559271" cy="3828756"/>
            <a:chOff x="0" y="0"/>
            <a:chExt cx="5309870" cy="3099460"/>
          </a:xfrm>
        </p:grpSpPr>
        <p:sp>
          <p:nvSpPr>
            <p:cNvPr id="5" name="Rectangle 4"/>
            <p:cNvSpPr/>
            <p:nvPr/>
          </p:nvSpPr>
          <p:spPr>
            <a:xfrm>
              <a:off x="0" y="0"/>
              <a:ext cx="5309870" cy="3097530"/>
            </a:xfrm>
            <a:prstGeom prst="rect">
              <a:avLst/>
            </a:prstGeom>
          </p:spPr>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4088" y="267195"/>
              <a:ext cx="1033154" cy="1033154"/>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5864" y="178129"/>
              <a:ext cx="1034068" cy="635331"/>
            </a:xfrm>
            <a:prstGeom prst="rect">
              <a:avLst/>
            </a:prstGeom>
          </p:spPr>
        </p:pic>
        <p:pic>
          <p:nvPicPr>
            <p:cNvPr id="8" name="Picture 7"/>
            <p:cNvPicPr/>
            <p:nvPr/>
          </p:nvPicPr>
          <p:blipFill>
            <a:blip r:embed="rId4" cstate="print">
              <a:extLst>
                <a:ext uri="{28A0092B-C50C-407E-A947-70E740481C1C}">
                  <a14:useLocalDpi xmlns:a14="http://schemas.microsoft.com/office/drawing/2010/main" val="0"/>
                </a:ext>
              </a:extLst>
            </a:blip>
            <a:stretch>
              <a:fillRect/>
            </a:stretch>
          </p:blipFill>
          <p:spPr>
            <a:xfrm>
              <a:off x="2935864" y="1118151"/>
              <a:ext cx="1033780" cy="63500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6248" y="2066306"/>
              <a:ext cx="628876" cy="1033154"/>
            </a:xfrm>
            <a:prstGeom prst="rect">
              <a:avLst/>
            </a:prstGeom>
          </p:spPr>
        </p:pic>
        <p:pic>
          <p:nvPicPr>
            <p:cNvPr id="10" name="Picture 9"/>
            <p:cNvPicPr/>
            <p:nvPr/>
          </p:nvPicPr>
          <p:blipFill>
            <a:blip r:embed="rId5" cstate="print">
              <a:extLst>
                <a:ext uri="{28A0092B-C50C-407E-A947-70E740481C1C}">
                  <a14:useLocalDpi xmlns:a14="http://schemas.microsoft.com/office/drawing/2010/main" val="0"/>
                </a:ext>
              </a:extLst>
            </a:blip>
            <a:stretch>
              <a:fillRect/>
            </a:stretch>
          </p:blipFill>
          <p:spPr>
            <a:xfrm>
              <a:off x="399695" y="2066306"/>
              <a:ext cx="628650" cy="1033145"/>
            </a:xfrm>
            <a:prstGeom prst="rect">
              <a:avLst/>
            </a:prstGeom>
          </p:spPr>
        </p:pic>
        <p:cxnSp>
          <p:nvCxnSpPr>
            <p:cNvPr id="11" name="Curved Connector 10"/>
            <p:cNvCxnSpPr/>
            <p:nvPr/>
          </p:nvCxnSpPr>
          <p:spPr>
            <a:xfrm rot="5400000" flipH="1" flipV="1">
              <a:off x="715489" y="1481447"/>
              <a:ext cx="629392" cy="409698"/>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urved Connector 11"/>
            <p:cNvCxnSpPr/>
            <p:nvPr/>
          </p:nvCxnSpPr>
          <p:spPr>
            <a:xfrm rot="16200000" flipV="1">
              <a:off x="1546762" y="1392381"/>
              <a:ext cx="665018" cy="623455"/>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urved Connector 12"/>
            <p:cNvCxnSpPr/>
            <p:nvPr/>
          </p:nvCxnSpPr>
          <p:spPr>
            <a:xfrm rot="10800000">
              <a:off x="1906247" y="1027215"/>
              <a:ext cx="1029616" cy="344384"/>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urved Connector 13"/>
            <p:cNvCxnSpPr>
              <a:endCxn id="6" idx="3"/>
            </p:cNvCxnSpPr>
            <p:nvPr/>
          </p:nvCxnSpPr>
          <p:spPr>
            <a:xfrm rot="10800000" flipV="1">
              <a:off x="1977241" y="374072"/>
              <a:ext cx="958622" cy="409699"/>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 Box 44"/>
            <p:cNvSpPr txBox="1"/>
            <p:nvPr/>
          </p:nvSpPr>
          <p:spPr>
            <a:xfrm>
              <a:off x="4055424" y="1213153"/>
              <a:ext cx="813460" cy="461267"/>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100">
                  <a:effectLst/>
                  <a:ea typeface="Calibri" panose="020F0502020204030204" pitchFamily="34" charset="0"/>
                  <a:cs typeface="Times New Roman" panose="02020603050405020304" pitchFamily="18" charset="0"/>
                </a:rPr>
                <a:t>Program Runtime</a:t>
              </a:r>
              <a:endParaRPr lang="id-ID" sz="1100">
                <a:effectLst/>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1395893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Identifikasi Masalah</a:t>
            </a:r>
            <a:endParaRPr lang="id-ID" dirty="0"/>
          </a:p>
        </p:txBody>
      </p:sp>
      <p:sp>
        <p:nvSpPr>
          <p:cNvPr id="3" name="Content Placeholder 2"/>
          <p:cNvSpPr>
            <a:spLocks noGrp="1"/>
          </p:cNvSpPr>
          <p:nvPr>
            <p:ph idx="1"/>
          </p:nvPr>
        </p:nvSpPr>
        <p:spPr/>
        <p:txBody>
          <a:bodyPr>
            <a:normAutofit/>
          </a:bodyPr>
          <a:lstStyle/>
          <a:p>
            <a:pPr lvl="0"/>
            <a:r>
              <a:rPr lang="en-US" dirty="0" err="1"/>
              <a:t>Presensi</a:t>
            </a:r>
            <a:r>
              <a:rPr lang="en-US" dirty="0"/>
              <a:t> </a:t>
            </a:r>
            <a:r>
              <a:rPr lang="en-US" dirty="0" err="1"/>
              <a:t>secara</a:t>
            </a:r>
            <a:r>
              <a:rPr lang="en-US" dirty="0"/>
              <a:t> manual yang </a:t>
            </a:r>
            <a:r>
              <a:rPr lang="en-US" dirty="0" err="1"/>
              <a:t>biasanya</a:t>
            </a:r>
            <a:r>
              <a:rPr lang="en-US" dirty="0"/>
              <a:t> </a:t>
            </a:r>
            <a:r>
              <a:rPr lang="en-US" dirty="0" err="1"/>
              <a:t>dilakukan</a:t>
            </a:r>
            <a:r>
              <a:rPr lang="en-US" dirty="0"/>
              <a:t> </a:t>
            </a:r>
            <a:r>
              <a:rPr lang="en-US" dirty="0" err="1"/>
              <a:t>dengan</a:t>
            </a:r>
            <a:r>
              <a:rPr lang="en-US" dirty="0"/>
              <a:t> </a:t>
            </a:r>
            <a:r>
              <a:rPr lang="en-US" dirty="0" err="1"/>
              <a:t>hanya</a:t>
            </a:r>
            <a:r>
              <a:rPr lang="en-US" dirty="0"/>
              <a:t> </a:t>
            </a:r>
            <a:r>
              <a:rPr lang="en-US" dirty="0" err="1"/>
              <a:t>menulis</a:t>
            </a:r>
            <a:r>
              <a:rPr lang="en-US" dirty="0"/>
              <a:t> </a:t>
            </a:r>
            <a:r>
              <a:rPr lang="en-US" dirty="0" err="1"/>
              <a:t>nama</a:t>
            </a:r>
            <a:r>
              <a:rPr lang="en-US" dirty="0"/>
              <a:t> </a:t>
            </a:r>
            <a:r>
              <a:rPr lang="en-US" dirty="0" err="1"/>
              <a:t>atau</a:t>
            </a:r>
            <a:r>
              <a:rPr lang="en-US" dirty="0"/>
              <a:t> </a:t>
            </a:r>
            <a:r>
              <a:rPr lang="en-US" dirty="0" err="1"/>
              <a:t>membuat</a:t>
            </a:r>
            <a:r>
              <a:rPr lang="en-US" dirty="0"/>
              <a:t> </a:t>
            </a:r>
            <a:r>
              <a:rPr lang="en-US" dirty="0" err="1"/>
              <a:t>paraf</a:t>
            </a:r>
            <a:r>
              <a:rPr lang="en-US" dirty="0"/>
              <a:t> </a:t>
            </a:r>
            <a:r>
              <a:rPr lang="en-US" dirty="0" err="1"/>
              <a:t>untuk</a:t>
            </a:r>
            <a:r>
              <a:rPr lang="en-US" dirty="0"/>
              <a:t> </a:t>
            </a:r>
            <a:r>
              <a:rPr lang="en-US" dirty="0" err="1"/>
              <a:t>menyatakan</a:t>
            </a:r>
            <a:r>
              <a:rPr lang="en-US" dirty="0"/>
              <a:t> </a:t>
            </a:r>
            <a:r>
              <a:rPr lang="en-US" dirty="0" err="1"/>
              <a:t>kehadiran</a:t>
            </a:r>
            <a:r>
              <a:rPr lang="en-US" dirty="0"/>
              <a:t>, </a:t>
            </a:r>
            <a:r>
              <a:rPr lang="en-US" dirty="0" err="1"/>
              <a:t>sedangkan</a:t>
            </a:r>
            <a:r>
              <a:rPr lang="en-US" dirty="0"/>
              <a:t> </a:t>
            </a:r>
            <a:r>
              <a:rPr lang="en-US" dirty="0" err="1"/>
              <a:t>nama</a:t>
            </a:r>
            <a:r>
              <a:rPr lang="en-US" dirty="0"/>
              <a:t> </a:t>
            </a:r>
            <a:r>
              <a:rPr lang="en-US" dirty="0" err="1"/>
              <a:t>dan</a:t>
            </a:r>
            <a:r>
              <a:rPr lang="en-US" dirty="0"/>
              <a:t> </a:t>
            </a:r>
            <a:r>
              <a:rPr lang="en-US" dirty="0" err="1"/>
              <a:t>paraf</a:t>
            </a:r>
            <a:r>
              <a:rPr lang="en-US" dirty="0"/>
              <a:t> </a:t>
            </a:r>
            <a:r>
              <a:rPr lang="en-US" dirty="0" err="1"/>
              <a:t>dapat</a:t>
            </a:r>
            <a:r>
              <a:rPr lang="en-US" dirty="0"/>
              <a:t> </a:t>
            </a:r>
            <a:r>
              <a:rPr lang="en-US" dirty="0" err="1"/>
              <a:t>ditiru</a:t>
            </a:r>
            <a:r>
              <a:rPr lang="en-US" dirty="0"/>
              <a:t> </a:t>
            </a:r>
            <a:r>
              <a:rPr lang="en-US" dirty="0" err="1"/>
              <a:t>oleh</a:t>
            </a:r>
            <a:r>
              <a:rPr lang="en-US" dirty="0"/>
              <a:t> orang lain.</a:t>
            </a:r>
            <a:endParaRPr lang="id-ID" dirty="0"/>
          </a:p>
          <a:p>
            <a:pPr lvl="0"/>
            <a:r>
              <a:rPr lang="en-US" dirty="0" err="1"/>
              <a:t>Presensi</a:t>
            </a:r>
            <a:r>
              <a:rPr lang="en-US" dirty="0"/>
              <a:t> </a:t>
            </a:r>
            <a:r>
              <a:rPr lang="en-US" dirty="0" err="1"/>
              <a:t>dengan</a:t>
            </a:r>
            <a:r>
              <a:rPr lang="en-US" dirty="0"/>
              <a:t> </a:t>
            </a:r>
            <a:r>
              <a:rPr lang="en-US" dirty="0" err="1"/>
              <a:t>menggunakan</a:t>
            </a:r>
            <a:r>
              <a:rPr lang="en-US" dirty="0"/>
              <a:t> </a:t>
            </a:r>
            <a:r>
              <a:rPr lang="en-US" i="1" dirty="0"/>
              <a:t>id card</a:t>
            </a:r>
            <a:r>
              <a:rPr lang="en-US" dirty="0"/>
              <a:t> </a:t>
            </a:r>
            <a:r>
              <a:rPr lang="en-US" dirty="0" err="1"/>
              <a:t>dapat</a:t>
            </a:r>
            <a:r>
              <a:rPr lang="en-US" dirty="0"/>
              <a:t> </a:t>
            </a:r>
            <a:r>
              <a:rPr lang="en-US" dirty="0" err="1"/>
              <a:t>memberi</a:t>
            </a:r>
            <a:r>
              <a:rPr lang="en-US" dirty="0"/>
              <a:t> </a:t>
            </a:r>
            <a:r>
              <a:rPr lang="en-US" dirty="0" err="1"/>
              <a:t>peluang</a:t>
            </a:r>
            <a:r>
              <a:rPr lang="en-US" dirty="0"/>
              <a:t> </a:t>
            </a:r>
            <a:r>
              <a:rPr lang="en-US" dirty="0" err="1"/>
              <a:t>untuk</a:t>
            </a:r>
            <a:r>
              <a:rPr lang="en-US" dirty="0"/>
              <a:t> </a:t>
            </a:r>
            <a:r>
              <a:rPr lang="en-US" dirty="0" err="1"/>
              <a:t>melakukan</a:t>
            </a:r>
            <a:r>
              <a:rPr lang="en-US" dirty="0"/>
              <a:t> </a:t>
            </a:r>
            <a:r>
              <a:rPr lang="en-US" dirty="0" err="1"/>
              <a:t>kecurangan</a:t>
            </a:r>
            <a:r>
              <a:rPr lang="en-US" dirty="0"/>
              <a:t> </a:t>
            </a:r>
            <a:r>
              <a:rPr lang="en-US" dirty="0" err="1"/>
              <a:t>dikarenakan</a:t>
            </a:r>
            <a:r>
              <a:rPr lang="en-US" dirty="0"/>
              <a:t> </a:t>
            </a:r>
            <a:r>
              <a:rPr lang="en-US" i="1" dirty="0"/>
              <a:t>id card</a:t>
            </a:r>
            <a:r>
              <a:rPr lang="en-US" dirty="0"/>
              <a:t> </a:t>
            </a:r>
            <a:r>
              <a:rPr lang="en-US" dirty="0" err="1"/>
              <a:t>dapat</a:t>
            </a:r>
            <a:r>
              <a:rPr lang="en-US" dirty="0"/>
              <a:t> </a:t>
            </a:r>
            <a:r>
              <a:rPr lang="en-US" dirty="0" err="1"/>
              <a:t>dipindah</a:t>
            </a:r>
            <a:r>
              <a:rPr lang="en-US" dirty="0"/>
              <a:t> </a:t>
            </a:r>
            <a:r>
              <a:rPr lang="en-US" dirty="0" err="1"/>
              <a:t>tangankan</a:t>
            </a:r>
            <a:r>
              <a:rPr lang="en-US" dirty="0"/>
              <a:t> </a:t>
            </a:r>
            <a:r>
              <a:rPr lang="en-US" dirty="0" err="1"/>
              <a:t>dengan</a:t>
            </a:r>
            <a:r>
              <a:rPr lang="en-US" dirty="0"/>
              <a:t> </a:t>
            </a:r>
            <a:r>
              <a:rPr lang="en-US" dirty="0" err="1"/>
              <a:t>mudah</a:t>
            </a:r>
            <a:r>
              <a:rPr lang="en-US" dirty="0"/>
              <a:t>.</a:t>
            </a:r>
            <a:endParaRPr lang="id-ID" dirty="0"/>
          </a:p>
          <a:p>
            <a:pPr lvl="0"/>
            <a:r>
              <a:rPr lang="en-US" dirty="0" err="1"/>
              <a:t>Presensi</a:t>
            </a:r>
            <a:r>
              <a:rPr lang="en-US" dirty="0"/>
              <a:t> </a:t>
            </a:r>
            <a:r>
              <a:rPr lang="en-US" dirty="0" err="1"/>
              <a:t>dengan</a:t>
            </a:r>
            <a:r>
              <a:rPr lang="en-US" dirty="0"/>
              <a:t> </a:t>
            </a:r>
            <a:r>
              <a:rPr lang="en-US" dirty="0" err="1"/>
              <a:t>menggunakan</a:t>
            </a:r>
            <a:r>
              <a:rPr lang="en-US" dirty="0"/>
              <a:t> </a:t>
            </a:r>
            <a:r>
              <a:rPr lang="en-US" i="1" dirty="0"/>
              <a:t>finger print</a:t>
            </a:r>
            <a:r>
              <a:rPr lang="en-US" dirty="0"/>
              <a:t>  </a:t>
            </a:r>
            <a:r>
              <a:rPr lang="en-US" dirty="0" err="1"/>
              <a:t>masih</a:t>
            </a:r>
            <a:r>
              <a:rPr lang="en-US" dirty="0"/>
              <a:t> </a:t>
            </a:r>
            <a:r>
              <a:rPr lang="en-US" dirty="0" err="1"/>
              <a:t>mempunyai</a:t>
            </a:r>
            <a:r>
              <a:rPr lang="en-US" dirty="0"/>
              <a:t> </a:t>
            </a:r>
            <a:r>
              <a:rPr lang="en-US" dirty="0" err="1"/>
              <a:t>kekurangan</a:t>
            </a:r>
            <a:r>
              <a:rPr lang="en-US" dirty="0"/>
              <a:t> </a:t>
            </a:r>
            <a:r>
              <a:rPr lang="en-US" dirty="0" err="1"/>
              <a:t>karena</a:t>
            </a:r>
            <a:r>
              <a:rPr lang="en-US" dirty="0"/>
              <a:t> </a:t>
            </a:r>
            <a:r>
              <a:rPr lang="en-US" dirty="0" err="1"/>
              <a:t>harus</a:t>
            </a:r>
            <a:r>
              <a:rPr lang="en-US" dirty="0"/>
              <a:t> </a:t>
            </a:r>
            <a:r>
              <a:rPr lang="en-US" dirty="0" err="1"/>
              <a:t>mengantri</a:t>
            </a:r>
            <a:r>
              <a:rPr lang="en-US" dirty="0"/>
              <a:t> </a:t>
            </a:r>
            <a:r>
              <a:rPr lang="en-US" dirty="0" err="1"/>
              <a:t>pada</a:t>
            </a:r>
            <a:r>
              <a:rPr lang="en-US" dirty="0"/>
              <a:t> </a:t>
            </a:r>
            <a:r>
              <a:rPr lang="en-US" dirty="0" err="1"/>
              <a:t>saat</a:t>
            </a:r>
            <a:r>
              <a:rPr lang="en-US" dirty="0"/>
              <a:t> </a:t>
            </a:r>
            <a:r>
              <a:rPr lang="en-US" dirty="0" err="1"/>
              <a:t>ingin</a:t>
            </a:r>
            <a:r>
              <a:rPr lang="en-US" dirty="0"/>
              <a:t> </a:t>
            </a:r>
            <a:r>
              <a:rPr lang="en-US" dirty="0" err="1"/>
              <a:t>melakukan</a:t>
            </a:r>
            <a:r>
              <a:rPr lang="en-US" dirty="0"/>
              <a:t> </a:t>
            </a:r>
            <a:r>
              <a:rPr lang="en-US" dirty="0" err="1"/>
              <a:t>presensi</a:t>
            </a:r>
            <a:r>
              <a:rPr lang="en-US" dirty="0"/>
              <a:t>.</a:t>
            </a:r>
            <a:endParaRPr lang="id-ID" dirty="0"/>
          </a:p>
          <a:p>
            <a:pPr lvl="0"/>
            <a:r>
              <a:rPr lang="en-US" dirty="0" err="1"/>
              <a:t>Presensi</a:t>
            </a:r>
            <a:r>
              <a:rPr lang="en-US" dirty="0"/>
              <a:t> </a:t>
            </a:r>
            <a:r>
              <a:rPr lang="en-US" dirty="0" err="1"/>
              <a:t>dengan</a:t>
            </a:r>
            <a:r>
              <a:rPr lang="en-US" dirty="0"/>
              <a:t> </a:t>
            </a:r>
            <a:r>
              <a:rPr lang="en-US" dirty="0" err="1"/>
              <a:t>menggunakan</a:t>
            </a:r>
            <a:r>
              <a:rPr lang="en-US" dirty="0"/>
              <a:t> </a:t>
            </a:r>
            <a:r>
              <a:rPr lang="en-US" i="1" dirty="0"/>
              <a:t>finger print </a:t>
            </a:r>
            <a:r>
              <a:rPr lang="en-US" dirty="0" err="1"/>
              <a:t>hanya</a:t>
            </a:r>
            <a:r>
              <a:rPr lang="en-US" dirty="0"/>
              <a:t> </a:t>
            </a:r>
            <a:r>
              <a:rPr lang="en-US" dirty="0" err="1"/>
              <a:t>mencatat</a:t>
            </a:r>
            <a:r>
              <a:rPr lang="en-US" dirty="0"/>
              <a:t> </a:t>
            </a:r>
            <a:r>
              <a:rPr lang="en-US" dirty="0" err="1"/>
              <a:t>waktu</a:t>
            </a:r>
            <a:r>
              <a:rPr lang="en-US" dirty="0"/>
              <a:t> </a:t>
            </a:r>
            <a:r>
              <a:rPr lang="en-US" dirty="0" err="1"/>
              <a:t>kehadiran</a:t>
            </a:r>
            <a:r>
              <a:rPr lang="en-US" dirty="0"/>
              <a:t>.</a:t>
            </a:r>
            <a:endParaRPr lang="id-ID" dirty="0"/>
          </a:p>
          <a:p>
            <a:pPr lvl="0"/>
            <a:r>
              <a:rPr lang="en-US" dirty="0" err="1"/>
              <a:t>Sulitnya</a:t>
            </a:r>
            <a:r>
              <a:rPr lang="en-US" dirty="0"/>
              <a:t> </a:t>
            </a:r>
            <a:r>
              <a:rPr lang="en-US" dirty="0" err="1"/>
              <a:t>menemukan</a:t>
            </a:r>
            <a:r>
              <a:rPr lang="en-US" dirty="0"/>
              <a:t> smartphone yang </a:t>
            </a:r>
            <a:r>
              <a:rPr lang="en-US" dirty="0" err="1"/>
              <a:t>hilang</a:t>
            </a:r>
            <a:r>
              <a:rPr lang="en-US" dirty="0"/>
              <a:t> di </a:t>
            </a:r>
            <a:r>
              <a:rPr lang="en-US" dirty="0" err="1"/>
              <a:t>daerah</a:t>
            </a:r>
            <a:r>
              <a:rPr lang="en-US" dirty="0"/>
              <a:t> </a:t>
            </a:r>
            <a:r>
              <a:rPr lang="en-US" dirty="0" err="1"/>
              <a:t>universitas</a:t>
            </a:r>
            <a:r>
              <a:rPr lang="en-US" dirty="0"/>
              <a:t>.</a:t>
            </a:r>
            <a:endParaRPr lang="id-ID" dirty="0"/>
          </a:p>
          <a:p>
            <a:endParaRPr lang="id-ID" dirty="0"/>
          </a:p>
        </p:txBody>
      </p:sp>
    </p:spTree>
    <p:extLst>
      <p:ext uri="{BB962C8B-B14F-4D97-AF65-F5344CB8AC3E}">
        <p14:creationId xmlns:p14="http://schemas.microsoft.com/office/powerpoint/2010/main" val="2560528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Pembatasan Masalah</a:t>
            </a:r>
            <a:endParaRPr lang="id-ID" dirty="0"/>
          </a:p>
        </p:txBody>
      </p:sp>
      <p:sp>
        <p:nvSpPr>
          <p:cNvPr id="3" name="Content Placeholder 2"/>
          <p:cNvSpPr>
            <a:spLocks noGrp="1"/>
          </p:cNvSpPr>
          <p:nvPr>
            <p:ph idx="1"/>
          </p:nvPr>
        </p:nvSpPr>
        <p:spPr>
          <a:xfrm>
            <a:off x="5181600" y="2388358"/>
            <a:ext cx="6248398" cy="3835863"/>
          </a:xfrm>
        </p:spPr>
        <p:txBody>
          <a:bodyPr>
            <a:normAutofit fontScale="92500" lnSpcReduction="20000"/>
          </a:bodyPr>
          <a:lstStyle/>
          <a:p>
            <a:pPr lvl="0"/>
            <a:r>
              <a:rPr lang="en-US" sz="2800" dirty="0" err="1"/>
              <a:t>Implementasi</a:t>
            </a:r>
            <a:r>
              <a:rPr lang="en-US" sz="2800" dirty="0"/>
              <a:t> </a:t>
            </a:r>
            <a:r>
              <a:rPr lang="id-ID" sz="2800" i="1" dirty="0"/>
              <a:t>presence-detector absence</a:t>
            </a:r>
            <a:r>
              <a:rPr lang="en-US" sz="2800" i="1" dirty="0"/>
              <a:t> </a:t>
            </a:r>
            <a:r>
              <a:rPr lang="en-US" sz="2800" i="1" dirty="0" err="1"/>
              <a:t>dan</a:t>
            </a:r>
            <a:r>
              <a:rPr lang="en-US" sz="2800" i="1" dirty="0"/>
              <a:t> tracking device</a:t>
            </a:r>
            <a:r>
              <a:rPr lang="en-US" sz="2800" dirty="0"/>
              <a:t> </a:t>
            </a:r>
            <a:r>
              <a:rPr lang="en-US" sz="2800" dirty="0" err="1"/>
              <a:t>ini</a:t>
            </a:r>
            <a:r>
              <a:rPr lang="en-US" sz="2800" dirty="0"/>
              <a:t> </a:t>
            </a:r>
            <a:r>
              <a:rPr lang="en-US" sz="2800" dirty="0" err="1"/>
              <a:t>hanya</a:t>
            </a:r>
            <a:r>
              <a:rPr lang="en-US" sz="2800" dirty="0"/>
              <a:t> </a:t>
            </a:r>
            <a:r>
              <a:rPr lang="en-US" sz="2800" dirty="0" err="1"/>
              <a:t>dapat</a:t>
            </a:r>
            <a:r>
              <a:rPr lang="en-US" sz="2800" dirty="0"/>
              <a:t> </a:t>
            </a:r>
            <a:r>
              <a:rPr lang="en-US" sz="2800" dirty="0" err="1"/>
              <a:t>diterapkan</a:t>
            </a:r>
            <a:r>
              <a:rPr lang="en-US" sz="2800" dirty="0"/>
              <a:t> </a:t>
            </a:r>
            <a:r>
              <a:rPr lang="en-US" sz="2800" dirty="0" err="1"/>
              <a:t>pada</a:t>
            </a:r>
            <a:r>
              <a:rPr lang="en-US" sz="2800" dirty="0"/>
              <a:t> </a:t>
            </a:r>
            <a:r>
              <a:rPr lang="en-US" sz="2800" i="1" dirty="0" err="1"/>
              <a:t>handphone</a:t>
            </a:r>
            <a:r>
              <a:rPr lang="en-US" sz="2800" i="1" dirty="0"/>
              <a:t> </a:t>
            </a:r>
            <a:r>
              <a:rPr lang="en-US" sz="2800" dirty="0" err="1"/>
              <a:t>dengan</a:t>
            </a:r>
            <a:r>
              <a:rPr lang="en-US" sz="2800" dirty="0"/>
              <a:t> </a:t>
            </a:r>
            <a:r>
              <a:rPr lang="en-US" sz="2800" dirty="0" err="1"/>
              <a:t>menggunakan</a:t>
            </a:r>
            <a:r>
              <a:rPr lang="en-US" sz="2800" i="1" dirty="0"/>
              <a:t> MAC Address Filtering</a:t>
            </a:r>
            <a:r>
              <a:rPr lang="en-US" sz="2800" dirty="0"/>
              <a:t>.</a:t>
            </a:r>
            <a:endParaRPr lang="id-ID" sz="2800" dirty="0"/>
          </a:p>
          <a:p>
            <a:pPr lvl="0"/>
            <a:r>
              <a:rPr lang="en-US" sz="2800" dirty="0"/>
              <a:t>Tracking </a:t>
            </a:r>
            <a:r>
              <a:rPr lang="en-US" sz="2800" dirty="0" err="1"/>
              <a:t>hanya</a:t>
            </a:r>
            <a:r>
              <a:rPr lang="en-US" sz="2800" dirty="0"/>
              <a:t> </a:t>
            </a:r>
            <a:r>
              <a:rPr lang="en-US" sz="2800" dirty="0" err="1"/>
              <a:t>dapat</a:t>
            </a:r>
            <a:r>
              <a:rPr lang="en-US" sz="2800" dirty="0"/>
              <a:t> </a:t>
            </a:r>
            <a:r>
              <a:rPr lang="en-US" sz="2800" dirty="0" err="1"/>
              <a:t>dilakukan</a:t>
            </a:r>
            <a:r>
              <a:rPr lang="en-US" sz="2800" dirty="0"/>
              <a:t> di </a:t>
            </a:r>
            <a:r>
              <a:rPr lang="en-US" sz="2800" dirty="0" err="1"/>
              <a:t>daerah</a:t>
            </a:r>
            <a:r>
              <a:rPr lang="en-US" sz="2800" dirty="0"/>
              <a:t> yang </a:t>
            </a:r>
            <a:r>
              <a:rPr lang="en-US" sz="2800" dirty="0" err="1"/>
              <a:t>terhubung</a:t>
            </a:r>
            <a:r>
              <a:rPr lang="en-US" sz="2800" dirty="0"/>
              <a:t> </a:t>
            </a:r>
            <a:r>
              <a:rPr lang="en-US" sz="2800" dirty="0" err="1"/>
              <a:t>dengan</a:t>
            </a:r>
            <a:r>
              <a:rPr lang="en-US" sz="2800" dirty="0"/>
              <a:t> </a:t>
            </a:r>
            <a:r>
              <a:rPr lang="en-US" sz="2800" i="1" dirty="0"/>
              <a:t>router</a:t>
            </a:r>
            <a:r>
              <a:rPr lang="en-US" sz="2800" dirty="0"/>
              <a:t> </a:t>
            </a:r>
            <a:r>
              <a:rPr lang="en-US" sz="2800" dirty="0" err="1"/>
              <a:t>dan</a:t>
            </a:r>
            <a:r>
              <a:rPr lang="en-US" sz="2800" dirty="0"/>
              <a:t> </a:t>
            </a:r>
            <a:r>
              <a:rPr lang="en-US" sz="2800" i="1" dirty="0"/>
              <a:t>access point.</a:t>
            </a:r>
            <a:endParaRPr lang="id-ID" sz="2800" dirty="0"/>
          </a:p>
          <a:p>
            <a:pPr lvl="0"/>
            <a:r>
              <a:rPr lang="en-US" sz="2800" dirty="0" err="1"/>
              <a:t>Pengujian</a:t>
            </a:r>
            <a:r>
              <a:rPr lang="en-US" sz="2800" dirty="0"/>
              <a:t> WAP </a:t>
            </a:r>
            <a:r>
              <a:rPr lang="en-US" sz="2800" dirty="0" err="1"/>
              <a:t>hanya</a:t>
            </a:r>
            <a:r>
              <a:rPr lang="en-US" sz="2800" dirty="0"/>
              <a:t> </a:t>
            </a:r>
            <a:r>
              <a:rPr lang="en-US" sz="2800" dirty="0" err="1"/>
              <a:t>dilakukan</a:t>
            </a:r>
            <a:r>
              <a:rPr lang="en-US" sz="2800" dirty="0"/>
              <a:t> </a:t>
            </a:r>
            <a:r>
              <a:rPr lang="en-US" sz="2800" dirty="0" err="1"/>
              <a:t>pada</a:t>
            </a:r>
            <a:r>
              <a:rPr lang="en-US" sz="2800" dirty="0"/>
              <a:t> Laptop </a:t>
            </a:r>
            <a:r>
              <a:rPr lang="en-US" sz="2800" dirty="0" err="1"/>
              <a:t>atau</a:t>
            </a:r>
            <a:r>
              <a:rPr lang="en-US" sz="2800" dirty="0"/>
              <a:t> PC </a:t>
            </a:r>
            <a:r>
              <a:rPr lang="en-US" sz="2800" dirty="0" err="1"/>
              <a:t>dan</a:t>
            </a:r>
            <a:r>
              <a:rPr lang="en-US" sz="2800" dirty="0"/>
              <a:t> </a:t>
            </a:r>
            <a:r>
              <a:rPr lang="en-US" sz="2800" i="1" dirty="0" err="1"/>
              <a:t>handphone</a:t>
            </a:r>
            <a:r>
              <a:rPr lang="en-US" sz="2800" i="1" dirty="0"/>
              <a:t>.</a:t>
            </a:r>
            <a:endParaRPr lang="id-ID" sz="2800" dirty="0"/>
          </a:p>
          <a:p>
            <a:endParaRPr lang="id-ID" dirty="0"/>
          </a:p>
        </p:txBody>
      </p:sp>
    </p:spTree>
    <p:extLst>
      <p:ext uri="{BB962C8B-B14F-4D97-AF65-F5344CB8AC3E}">
        <p14:creationId xmlns:p14="http://schemas.microsoft.com/office/powerpoint/2010/main" val="2310985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Perumusan Masalah</a:t>
            </a:r>
            <a:endParaRPr lang="id-ID" dirty="0"/>
          </a:p>
        </p:txBody>
      </p:sp>
      <p:sp>
        <p:nvSpPr>
          <p:cNvPr id="3" name="Content Placeholder 2"/>
          <p:cNvSpPr>
            <a:spLocks noGrp="1"/>
          </p:cNvSpPr>
          <p:nvPr>
            <p:ph idx="1"/>
          </p:nvPr>
        </p:nvSpPr>
        <p:spPr/>
        <p:txBody>
          <a:bodyPr>
            <a:normAutofit/>
          </a:bodyPr>
          <a:lstStyle/>
          <a:p>
            <a:pPr lvl="0"/>
            <a:r>
              <a:rPr lang="en-US" dirty="0" err="1"/>
              <a:t>Metode</a:t>
            </a:r>
            <a:r>
              <a:rPr lang="en-US" dirty="0"/>
              <a:t> </a:t>
            </a:r>
            <a:r>
              <a:rPr lang="en-US" dirty="0" err="1"/>
              <a:t>apa</a:t>
            </a:r>
            <a:r>
              <a:rPr lang="en-US" dirty="0"/>
              <a:t> yang </a:t>
            </a:r>
            <a:r>
              <a:rPr lang="en-US" dirty="0" err="1"/>
              <a:t>harus</a:t>
            </a:r>
            <a:r>
              <a:rPr lang="en-US" dirty="0"/>
              <a:t> </a:t>
            </a:r>
            <a:r>
              <a:rPr lang="en-US" dirty="0" err="1"/>
              <a:t>digunakan</a:t>
            </a:r>
            <a:r>
              <a:rPr lang="en-US" dirty="0"/>
              <a:t> </a:t>
            </a:r>
            <a:r>
              <a:rPr lang="en-US" dirty="0" err="1"/>
              <a:t>untuk</a:t>
            </a:r>
            <a:r>
              <a:rPr lang="en-US" dirty="0"/>
              <a:t> </a:t>
            </a:r>
            <a:r>
              <a:rPr lang="en-US" dirty="0" err="1"/>
              <a:t>mengurangi</a:t>
            </a:r>
            <a:r>
              <a:rPr lang="en-US" dirty="0"/>
              <a:t> </a:t>
            </a:r>
            <a:r>
              <a:rPr lang="en-US" dirty="0" err="1"/>
              <a:t>kecurangan</a:t>
            </a:r>
            <a:r>
              <a:rPr lang="en-US" dirty="0"/>
              <a:t> </a:t>
            </a:r>
            <a:r>
              <a:rPr lang="en-US" dirty="0" err="1"/>
              <a:t>dalam</a:t>
            </a:r>
            <a:r>
              <a:rPr lang="en-US" dirty="0"/>
              <a:t> </a:t>
            </a:r>
            <a:r>
              <a:rPr lang="en-US" dirty="0" err="1"/>
              <a:t>pencatatan</a:t>
            </a:r>
            <a:r>
              <a:rPr lang="en-US" dirty="0"/>
              <a:t> </a:t>
            </a:r>
            <a:r>
              <a:rPr lang="en-US" dirty="0" err="1"/>
              <a:t>presensi</a:t>
            </a:r>
            <a:r>
              <a:rPr lang="en-US" dirty="0"/>
              <a:t>?</a:t>
            </a:r>
            <a:endParaRPr lang="id-ID" dirty="0"/>
          </a:p>
          <a:p>
            <a:pPr lvl="0"/>
            <a:r>
              <a:rPr lang="en-US" dirty="0" err="1"/>
              <a:t>Pengamanan</a:t>
            </a:r>
            <a:r>
              <a:rPr lang="en-US" dirty="0"/>
              <a:t> </a:t>
            </a:r>
            <a:r>
              <a:rPr lang="en-US" dirty="0" err="1"/>
              <a:t>presensi</a:t>
            </a:r>
            <a:r>
              <a:rPr lang="en-US" dirty="0"/>
              <a:t> </a:t>
            </a:r>
            <a:r>
              <a:rPr lang="en-US" dirty="0" err="1"/>
              <a:t>absen</a:t>
            </a:r>
            <a:r>
              <a:rPr lang="en-US" dirty="0"/>
              <a:t> yang </a:t>
            </a:r>
            <a:r>
              <a:rPr lang="en-US" dirty="0" err="1"/>
              <a:t>seperti</a:t>
            </a:r>
            <a:r>
              <a:rPr lang="en-US" dirty="0"/>
              <a:t> </a:t>
            </a:r>
            <a:r>
              <a:rPr lang="en-US" dirty="0" err="1"/>
              <a:t>apa</a:t>
            </a:r>
            <a:r>
              <a:rPr lang="en-US" dirty="0"/>
              <a:t> yang </a:t>
            </a:r>
            <a:r>
              <a:rPr lang="en-US" dirty="0" err="1"/>
              <a:t>cocok</a:t>
            </a:r>
            <a:r>
              <a:rPr lang="en-US" dirty="0"/>
              <a:t> </a:t>
            </a:r>
            <a:r>
              <a:rPr lang="en-US" dirty="0" err="1"/>
              <a:t>digunakan</a:t>
            </a:r>
            <a:r>
              <a:rPr lang="en-US" dirty="0"/>
              <a:t> agar </a:t>
            </a:r>
            <a:r>
              <a:rPr lang="en-US" dirty="0" err="1"/>
              <a:t>memperkecil</a:t>
            </a:r>
            <a:r>
              <a:rPr lang="en-US" dirty="0"/>
              <a:t> </a:t>
            </a:r>
            <a:r>
              <a:rPr lang="en-US" dirty="0" err="1"/>
              <a:t>kemungkinan</a:t>
            </a:r>
            <a:r>
              <a:rPr lang="en-US" dirty="0"/>
              <a:t> </a:t>
            </a:r>
            <a:r>
              <a:rPr lang="en-US" dirty="0" err="1"/>
              <a:t>kecurangan</a:t>
            </a:r>
            <a:r>
              <a:rPr lang="en-US" dirty="0"/>
              <a:t>?</a:t>
            </a:r>
            <a:endParaRPr lang="id-ID" dirty="0"/>
          </a:p>
          <a:p>
            <a:pPr lvl="0"/>
            <a:r>
              <a:rPr lang="en-US" dirty="0" err="1"/>
              <a:t>Bagaimana</a:t>
            </a:r>
            <a:r>
              <a:rPr lang="en-US" dirty="0"/>
              <a:t> </a:t>
            </a:r>
            <a:r>
              <a:rPr lang="en-US" dirty="0" err="1"/>
              <a:t>mengatasi</a:t>
            </a:r>
            <a:r>
              <a:rPr lang="en-US" dirty="0"/>
              <a:t> </a:t>
            </a:r>
            <a:r>
              <a:rPr lang="en-US" dirty="0" err="1"/>
              <a:t>kekurangefektifan</a:t>
            </a:r>
            <a:r>
              <a:rPr lang="en-US" dirty="0"/>
              <a:t> </a:t>
            </a:r>
            <a:r>
              <a:rPr lang="en-US" dirty="0" err="1"/>
              <a:t>seperti</a:t>
            </a:r>
            <a:r>
              <a:rPr lang="en-US" dirty="0"/>
              <a:t> </a:t>
            </a:r>
            <a:r>
              <a:rPr lang="en-US" dirty="0" err="1"/>
              <a:t>harus</a:t>
            </a:r>
            <a:r>
              <a:rPr lang="en-US" dirty="0"/>
              <a:t> </a:t>
            </a:r>
            <a:r>
              <a:rPr lang="en-US" dirty="0" err="1"/>
              <a:t>mengantri</a:t>
            </a:r>
            <a:r>
              <a:rPr lang="en-US" dirty="0"/>
              <a:t> </a:t>
            </a:r>
            <a:r>
              <a:rPr lang="en-US" dirty="0" err="1"/>
              <a:t>untuk</a:t>
            </a:r>
            <a:r>
              <a:rPr lang="en-US" dirty="0"/>
              <a:t> </a:t>
            </a:r>
            <a:r>
              <a:rPr lang="en-US" dirty="0" err="1"/>
              <a:t>melakukan</a:t>
            </a:r>
            <a:r>
              <a:rPr lang="en-US" dirty="0"/>
              <a:t> </a:t>
            </a:r>
            <a:r>
              <a:rPr lang="en-US" dirty="0" err="1"/>
              <a:t>absen</a:t>
            </a:r>
            <a:r>
              <a:rPr lang="en-US" dirty="0"/>
              <a:t>?</a:t>
            </a:r>
            <a:endParaRPr lang="id-ID" dirty="0"/>
          </a:p>
          <a:p>
            <a:pPr lvl="0"/>
            <a:r>
              <a:rPr lang="en-US" dirty="0" err="1"/>
              <a:t>Apakah</a:t>
            </a:r>
            <a:r>
              <a:rPr lang="en-US" dirty="0"/>
              <a:t> </a:t>
            </a:r>
            <a:r>
              <a:rPr lang="en-US" dirty="0" err="1"/>
              <a:t>presensi</a:t>
            </a:r>
            <a:r>
              <a:rPr lang="en-US" dirty="0"/>
              <a:t> </a:t>
            </a:r>
            <a:r>
              <a:rPr lang="en-US" dirty="0" err="1"/>
              <a:t>absensi</a:t>
            </a:r>
            <a:r>
              <a:rPr lang="en-US" dirty="0"/>
              <a:t> </a:t>
            </a:r>
            <a:r>
              <a:rPr lang="en-US" dirty="0" err="1"/>
              <a:t>absen</a:t>
            </a:r>
            <a:r>
              <a:rPr lang="en-US" dirty="0"/>
              <a:t> yang </a:t>
            </a:r>
            <a:r>
              <a:rPr lang="en-US" dirty="0" err="1"/>
              <a:t>sudah</a:t>
            </a:r>
            <a:r>
              <a:rPr lang="en-US" dirty="0"/>
              <a:t> </a:t>
            </a:r>
            <a:r>
              <a:rPr lang="en-US" dirty="0" err="1"/>
              <a:t>diterapkan</a:t>
            </a:r>
            <a:r>
              <a:rPr lang="en-US" dirty="0"/>
              <a:t> </a:t>
            </a:r>
            <a:r>
              <a:rPr lang="en-US" dirty="0" err="1"/>
              <a:t>dapat</a:t>
            </a:r>
            <a:r>
              <a:rPr lang="en-US" dirty="0"/>
              <a:t> </a:t>
            </a:r>
            <a:r>
              <a:rPr lang="en-US" dirty="0" err="1"/>
              <a:t>memberikan</a:t>
            </a:r>
            <a:r>
              <a:rPr lang="en-US" dirty="0"/>
              <a:t> update </a:t>
            </a:r>
            <a:r>
              <a:rPr lang="en-US" dirty="0" err="1"/>
              <a:t>secara</a:t>
            </a:r>
            <a:r>
              <a:rPr lang="en-US" dirty="0"/>
              <a:t> real time </a:t>
            </a:r>
            <a:r>
              <a:rPr lang="en-US" dirty="0" err="1"/>
              <a:t>tentang</a:t>
            </a:r>
            <a:r>
              <a:rPr lang="en-US" dirty="0"/>
              <a:t> </a:t>
            </a:r>
            <a:r>
              <a:rPr lang="en-US" dirty="0" err="1"/>
              <a:t>aspek-aspek</a:t>
            </a:r>
            <a:r>
              <a:rPr lang="en-US" dirty="0"/>
              <a:t> yang </a:t>
            </a:r>
            <a:r>
              <a:rPr lang="en-US" dirty="0" err="1"/>
              <a:t>bersangkutan</a:t>
            </a:r>
            <a:r>
              <a:rPr lang="en-US" dirty="0"/>
              <a:t> </a:t>
            </a:r>
            <a:r>
              <a:rPr lang="en-US" dirty="0" err="1"/>
              <a:t>seperti</a:t>
            </a:r>
            <a:r>
              <a:rPr lang="en-US" dirty="0"/>
              <a:t> </a:t>
            </a:r>
            <a:r>
              <a:rPr lang="en-US" dirty="0" err="1"/>
              <a:t>presensi</a:t>
            </a:r>
            <a:r>
              <a:rPr lang="en-US" dirty="0"/>
              <a:t> </a:t>
            </a:r>
            <a:r>
              <a:rPr lang="en-US" dirty="0" err="1"/>
              <a:t>absen</a:t>
            </a:r>
            <a:r>
              <a:rPr lang="en-US" dirty="0"/>
              <a:t> </a:t>
            </a:r>
            <a:r>
              <a:rPr lang="en-US" dirty="0" err="1"/>
              <a:t>kepada</a:t>
            </a:r>
            <a:r>
              <a:rPr lang="en-US" dirty="0"/>
              <a:t> supervisor?</a:t>
            </a:r>
            <a:endParaRPr lang="id-ID" dirty="0"/>
          </a:p>
          <a:p>
            <a:pPr lvl="0"/>
            <a:r>
              <a:rPr lang="en-US" dirty="0" err="1"/>
              <a:t>Apakah</a:t>
            </a:r>
            <a:r>
              <a:rPr lang="en-US" dirty="0"/>
              <a:t> </a:t>
            </a:r>
            <a:r>
              <a:rPr lang="en-US" dirty="0" err="1"/>
              <a:t>dapat</a:t>
            </a:r>
            <a:r>
              <a:rPr lang="en-US" dirty="0"/>
              <a:t> </a:t>
            </a:r>
            <a:r>
              <a:rPr lang="en-US" dirty="0" err="1"/>
              <a:t>menentukan</a:t>
            </a:r>
            <a:r>
              <a:rPr lang="en-US" dirty="0"/>
              <a:t> </a:t>
            </a:r>
            <a:r>
              <a:rPr lang="en-US" dirty="0" err="1"/>
              <a:t>letak</a:t>
            </a:r>
            <a:r>
              <a:rPr lang="en-US" dirty="0"/>
              <a:t> device yang </a:t>
            </a:r>
            <a:r>
              <a:rPr lang="en-US" dirty="0" err="1"/>
              <a:t>terhubung</a:t>
            </a:r>
            <a:r>
              <a:rPr lang="en-US" dirty="0"/>
              <a:t> </a:t>
            </a:r>
            <a:r>
              <a:rPr lang="en-US" dirty="0" err="1"/>
              <a:t>dengan</a:t>
            </a:r>
            <a:r>
              <a:rPr lang="en-US" dirty="0"/>
              <a:t> </a:t>
            </a:r>
            <a:r>
              <a:rPr lang="en-US" i="1" dirty="0"/>
              <a:t>Access Point?</a:t>
            </a:r>
            <a:endParaRPr lang="id-ID" dirty="0"/>
          </a:p>
          <a:p>
            <a:endParaRPr lang="id-ID" dirty="0"/>
          </a:p>
        </p:txBody>
      </p:sp>
    </p:spTree>
    <p:extLst>
      <p:ext uri="{BB962C8B-B14F-4D97-AF65-F5344CB8AC3E}">
        <p14:creationId xmlns:p14="http://schemas.microsoft.com/office/powerpoint/2010/main" val="28008465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Tujuan</a:t>
            </a:r>
            <a:r>
              <a:rPr lang="en-US" dirty="0" smtClean="0"/>
              <a:t> </a:t>
            </a:r>
            <a:r>
              <a:rPr lang="en-US" dirty="0" err="1" smtClean="0"/>
              <a:t>Penelitian</a:t>
            </a:r>
            <a:endParaRPr lang="id-ID" dirty="0"/>
          </a:p>
        </p:txBody>
      </p:sp>
      <p:sp>
        <p:nvSpPr>
          <p:cNvPr id="3" name="Content Placeholder 2"/>
          <p:cNvSpPr>
            <a:spLocks noGrp="1"/>
          </p:cNvSpPr>
          <p:nvPr>
            <p:ph idx="1"/>
          </p:nvPr>
        </p:nvSpPr>
        <p:spPr>
          <a:xfrm>
            <a:off x="5181600" y="2279176"/>
            <a:ext cx="6248398" cy="3945046"/>
          </a:xfrm>
        </p:spPr>
        <p:txBody>
          <a:bodyPr>
            <a:normAutofit/>
          </a:bodyPr>
          <a:lstStyle/>
          <a:p>
            <a:pPr marL="0" indent="0" algn="just">
              <a:buNone/>
            </a:pPr>
            <a:r>
              <a:rPr lang="en-US" sz="2400" dirty="0" smtClean="0"/>
              <a:t>	</a:t>
            </a:r>
            <a:r>
              <a:rPr lang="en-US" sz="2400" dirty="0" err="1" smtClean="0"/>
              <a:t>Tujuan</a:t>
            </a:r>
            <a:r>
              <a:rPr lang="en-US" sz="2400" dirty="0" smtClean="0"/>
              <a:t> </a:t>
            </a:r>
            <a:r>
              <a:rPr lang="en-US" sz="2400" dirty="0" err="1"/>
              <a:t>Penelitian</a:t>
            </a:r>
            <a:r>
              <a:rPr lang="en-US" sz="2400" dirty="0"/>
              <a:t> </a:t>
            </a:r>
            <a:r>
              <a:rPr lang="en-US" sz="2400" dirty="0" err="1"/>
              <a:t>ini</a:t>
            </a:r>
            <a:r>
              <a:rPr lang="en-US" sz="2400" dirty="0"/>
              <a:t> </a:t>
            </a:r>
            <a:r>
              <a:rPr lang="en-US" sz="2400" dirty="0" err="1"/>
              <a:t>adalah</a:t>
            </a:r>
            <a:r>
              <a:rPr lang="en-US" sz="2400" dirty="0"/>
              <a:t> </a:t>
            </a:r>
            <a:r>
              <a:rPr lang="en-US" sz="2400" dirty="0" err="1"/>
              <a:t>untuk</a:t>
            </a:r>
            <a:r>
              <a:rPr lang="en-US" sz="2400" dirty="0"/>
              <a:t> </a:t>
            </a:r>
            <a:r>
              <a:rPr lang="en-US" sz="2400" dirty="0" err="1"/>
              <a:t>membangun</a:t>
            </a:r>
            <a:r>
              <a:rPr lang="en-US" sz="2400" dirty="0"/>
              <a:t> </a:t>
            </a:r>
            <a:r>
              <a:rPr lang="en-US" sz="2400" dirty="0" err="1"/>
              <a:t>sistem</a:t>
            </a:r>
            <a:r>
              <a:rPr lang="en-US" sz="2400" dirty="0"/>
              <a:t> yang </a:t>
            </a:r>
            <a:r>
              <a:rPr lang="en-US" sz="2400" dirty="0" err="1"/>
              <a:t>dapat</a:t>
            </a:r>
            <a:r>
              <a:rPr lang="en-US" sz="2400" dirty="0"/>
              <a:t> </a:t>
            </a:r>
            <a:r>
              <a:rPr lang="en-US" sz="2400" dirty="0" err="1"/>
              <a:t>mendeteksi</a:t>
            </a:r>
            <a:r>
              <a:rPr lang="en-US" sz="2400" dirty="0"/>
              <a:t> </a:t>
            </a:r>
            <a:r>
              <a:rPr lang="en-US" sz="2400" dirty="0" err="1"/>
              <a:t>absen</a:t>
            </a:r>
            <a:r>
              <a:rPr lang="en-US" sz="2400" dirty="0"/>
              <a:t> </a:t>
            </a:r>
            <a:r>
              <a:rPr lang="en-US" sz="2400" dirty="0" err="1"/>
              <a:t>secara</a:t>
            </a:r>
            <a:r>
              <a:rPr lang="en-US" sz="2400" dirty="0"/>
              <a:t> </a:t>
            </a:r>
            <a:r>
              <a:rPr lang="en-US" sz="2400" dirty="0" err="1"/>
              <a:t>tidak</a:t>
            </a:r>
            <a:r>
              <a:rPr lang="en-US" sz="2400" dirty="0"/>
              <a:t> </a:t>
            </a:r>
            <a:r>
              <a:rPr lang="en-US" sz="2400" dirty="0" err="1"/>
              <a:t>langsung</a:t>
            </a:r>
            <a:r>
              <a:rPr lang="en-US" sz="2400" dirty="0"/>
              <a:t> </a:t>
            </a:r>
            <a:r>
              <a:rPr lang="en-US" sz="2400" dirty="0" err="1"/>
              <a:t>dengan</a:t>
            </a:r>
            <a:r>
              <a:rPr lang="en-US" sz="2400" dirty="0"/>
              <a:t> </a:t>
            </a:r>
            <a:r>
              <a:rPr lang="en-US" sz="2400" dirty="0" err="1"/>
              <a:t>menggunakan</a:t>
            </a:r>
            <a:r>
              <a:rPr lang="en-US" sz="2400" dirty="0"/>
              <a:t> </a:t>
            </a:r>
            <a:r>
              <a:rPr lang="en-US" sz="2400" dirty="0" err="1"/>
              <a:t>perangkat</a:t>
            </a:r>
            <a:r>
              <a:rPr lang="en-US" sz="2400" dirty="0"/>
              <a:t> </a:t>
            </a:r>
            <a:r>
              <a:rPr lang="en-US" sz="2400" i="1" dirty="0"/>
              <a:t>mobile</a:t>
            </a:r>
            <a:r>
              <a:rPr lang="en-US" sz="2400" dirty="0"/>
              <a:t> </a:t>
            </a:r>
            <a:r>
              <a:rPr lang="en-US" sz="2400" dirty="0" err="1"/>
              <a:t>melalui</a:t>
            </a:r>
            <a:r>
              <a:rPr lang="en-US" sz="2400" dirty="0"/>
              <a:t> medium </a:t>
            </a:r>
            <a:r>
              <a:rPr lang="en-US" sz="2400" dirty="0" err="1"/>
              <a:t>WiFi</a:t>
            </a:r>
            <a:r>
              <a:rPr lang="en-US" sz="2400" dirty="0"/>
              <a:t> </a:t>
            </a:r>
            <a:r>
              <a:rPr lang="en-US" sz="2400" dirty="0" err="1"/>
              <a:t>untuk</a:t>
            </a:r>
            <a:r>
              <a:rPr lang="en-US" sz="2400" dirty="0"/>
              <a:t> monitoring </a:t>
            </a:r>
            <a:r>
              <a:rPr lang="en-US" sz="2400" dirty="0" err="1"/>
              <a:t>kehadiran</a:t>
            </a:r>
            <a:r>
              <a:rPr lang="en-US" sz="2400" dirty="0"/>
              <a:t> </a:t>
            </a:r>
            <a:r>
              <a:rPr lang="en-US" sz="2400" dirty="0" err="1"/>
              <a:t>secara</a:t>
            </a:r>
            <a:r>
              <a:rPr lang="en-US" sz="2400" dirty="0"/>
              <a:t> </a:t>
            </a:r>
            <a:r>
              <a:rPr lang="en-US" sz="2400" i="1" dirty="0"/>
              <a:t>real time</a:t>
            </a:r>
            <a:r>
              <a:rPr lang="en-US" sz="2400" dirty="0"/>
              <a:t>. </a:t>
            </a:r>
            <a:r>
              <a:rPr lang="en-US" sz="2400" dirty="0" err="1"/>
              <a:t>Penekanan</a:t>
            </a:r>
            <a:r>
              <a:rPr lang="en-US" sz="2400" dirty="0"/>
              <a:t> </a:t>
            </a:r>
            <a:r>
              <a:rPr lang="en-US" sz="2400" dirty="0" err="1"/>
              <a:t>penelitian</a:t>
            </a:r>
            <a:r>
              <a:rPr lang="en-US" sz="2400" dirty="0"/>
              <a:t> </a:t>
            </a:r>
            <a:r>
              <a:rPr lang="en-US" sz="2400" dirty="0" err="1"/>
              <a:t>ini</a:t>
            </a:r>
            <a:r>
              <a:rPr lang="en-US" sz="2400" dirty="0"/>
              <a:t> </a:t>
            </a:r>
            <a:r>
              <a:rPr lang="en-US" sz="2400" dirty="0" err="1"/>
              <a:t>adalah</a:t>
            </a:r>
            <a:r>
              <a:rPr lang="en-US" sz="2400" dirty="0"/>
              <a:t> </a:t>
            </a:r>
            <a:r>
              <a:rPr lang="en-US" sz="2400" dirty="0" err="1"/>
              <a:t>pada</a:t>
            </a:r>
            <a:r>
              <a:rPr lang="en-US" sz="2400" dirty="0"/>
              <a:t> </a:t>
            </a:r>
            <a:r>
              <a:rPr lang="en-US" sz="2400" dirty="0" err="1"/>
              <a:t>otomatisasi</a:t>
            </a:r>
            <a:r>
              <a:rPr lang="en-US" sz="2400" dirty="0"/>
              <a:t> </a:t>
            </a:r>
            <a:r>
              <a:rPr lang="en-US" sz="2400" dirty="0" err="1"/>
              <a:t>meskipun</a:t>
            </a:r>
            <a:r>
              <a:rPr lang="en-US" sz="2400" dirty="0"/>
              <a:t> data yang </a:t>
            </a:r>
            <a:r>
              <a:rPr lang="en-US" sz="2400" dirty="0" err="1"/>
              <a:t>didapatkan</a:t>
            </a:r>
            <a:r>
              <a:rPr lang="en-US" sz="2400" dirty="0"/>
              <a:t> </a:t>
            </a:r>
            <a:r>
              <a:rPr lang="en-US" sz="2400" dirty="0" err="1"/>
              <a:t>mungkin</a:t>
            </a:r>
            <a:r>
              <a:rPr lang="en-US" sz="2400" dirty="0"/>
              <a:t> </a:t>
            </a:r>
            <a:r>
              <a:rPr lang="en-US" sz="2400" dirty="0" err="1"/>
              <a:t>tidak</a:t>
            </a:r>
            <a:r>
              <a:rPr lang="en-US" sz="2400" dirty="0"/>
              <a:t> </a:t>
            </a:r>
            <a:r>
              <a:rPr lang="en-US" sz="2400" dirty="0" err="1"/>
              <a:t>akurat</a:t>
            </a:r>
            <a:r>
              <a:rPr lang="en-US" sz="2400" dirty="0"/>
              <a:t>.</a:t>
            </a:r>
            <a:endParaRPr lang="id-ID" sz="2400" dirty="0"/>
          </a:p>
          <a:p>
            <a:pPr algn="just"/>
            <a:endParaRPr lang="id-ID" sz="2400" dirty="0"/>
          </a:p>
        </p:txBody>
      </p:sp>
    </p:spTree>
    <p:extLst>
      <p:ext uri="{BB962C8B-B14F-4D97-AF65-F5344CB8AC3E}">
        <p14:creationId xmlns:p14="http://schemas.microsoft.com/office/powerpoint/2010/main" val="40504507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Manfaat</a:t>
            </a:r>
            <a:r>
              <a:rPr lang="en-US" dirty="0" smtClean="0"/>
              <a:t> </a:t>
            </a:r>
            <a:r>
              <a:rPr lang="en-US" dirty="0" err="1" smtClean="0"/>
              <a:t>Penelitian</a:t>
            </a:r>
            <a:endParaRPr lang="id-ID" dirty="0"/>
          </a:p>
        </p:txBody>
      </p:sp>
      <p:sp>
        <p:nvSpPr>
          <p:cNvPr id="3" name="Content Placeholder 2"/>
          <p:cNvSpPr>
            <a:spLocks noGrp="1"/>
          </p:cNvSpPr>
          <p:nvPr>
            <p:ph idx="1"/>
          </p:nvPr>
        </p:nvSpPr>
        <p:spPr>
          <a:xfrm>
            <a:off x="4954137" y="569066"/>
            <a:ext cx="7069541" cy="5655156"/>
          </a:xfrm>
        </p:spPr>
        <p:txBody>
          <a:bodyPr>
            <a:noAutofit/>
          </a:bodyPr>
          <a:lstStyle/>
          <a:p>
            <a:pPr marL="0" indent="0" algn="just">
              <a:buNone/>
            </a:pPr>
            <a:r>
              <a:rPr lang="en-US" sz="2200" dirty="0" smtClean="0"/>
              <a:t>	</a:t>
            </a:r>
            <a:r>
              <a:rPr lang="en-US" sz="2200" dirty="0" err="1" smtClean="0"/>
              <a:t>Manfaat</a:t>
            </a:r>
            <a:r>
              <a:rPr lang="en-US" sz="2200" dirty="0" smtClean="0"/>
              <a:t> </a:t>
            </a:r>
            <a:r>
              <a:rPr lang="en-US" sz="2200" dirty="0" err="1"/>
              <a:t>dalam</a:t>
            </a:r>
            <a:r>
              <a:rPr lang="en-US" sz="2200" dirty="0"/>
              <a:t> </a:t>
            </a:r>
            <a:r>
              <a:rPr lang="en-US" sz="2200" dirty="0" err="1"/>
              <a:t>penelitian</a:t>
            </a:r>
            <a:r>
              <a:rPr lang="en-US" sz="2200" dirty="0"/>
              <a:t> </a:t>
            </a:r>
            <a:r>
              <a:rPr lang="en-US" sz="2200" dirty="0" err="1"/>
              <a:t>ini</a:t>
            </a:r>
            <a:r>
              <a:rPr lang="en-US" sz="2200" dirty="0"/>
              <a:t> </a:t>
            </a:r>
            <a:r>
              <a:rPr lang="en-US" sz="2200" dirty="0" err="1"/>
              <a:t>adalah</a:t>
            </a:r>
            <a:r>
              <a:rPr lang="en-US" sz="2200" dirty="0"/>
              <a:t> </a:t>
            </a:r>
            <a:r>
              <a:rPr lang="en-US" sz="2200" dirty="0" err="1"/>
              <a:t>untuk</a:t>
            </a:r>
            <a:r>
              <a:rPr lang="en-US" sz="2200" dirty="0"/>
              <a:t> </a:t>
            </a:r>
            <a:r>
              <a:rPr lang="en-US" sz="2200" dirty="0" err="1"/>
              <a:t>mengembangkan</a:t>
            </a:r>
            <a:r>
              <a:rPr lang="en-US" sz="2200" dirty="0"/>
              <a:t> </a:t>
            </a:r>
            <a:r>
              <a:rPr lang="en-US" sz="2200" dirty="0" err="1"/>
              <a:t>kegunaan</a:t>
            </a:r>
            <a:r>
              <a:rPr lang="en-US" sz="2200" dirty="0"/>
              <a:t> wireless </a:t>
            </a:r>
            <a:r>
              <a:rPr lang="en-US" sz="2200" dirty="0" err="1"/>
              <a:t>dengan</a:t>
            </a:r>
            <a:r>
              <a:rPr lang="en-US" sz="2200" dirty="0"/>
              <a:t> me</a:t>
            </a:r>
            <a:r>
              <a:rPr lang="id-ID" sz="2200" dirty="0"/>
              <a:t>nerap</a:t>
            </a:r>
            <a:r>
              <a:rPr lang="en-US" sz="2200" dirty="0"/>
              <a:t>k</a:t>
            </a:r>
            <a:r>
              <a:rPr lang="id-ID" sz="2200" dirty="0"/>
              <a:t>an </a:t>
            </a:r>
            <a:r>
              <a:rPr lang="id-ID" sz="2200" i="1" dirty="0"/>
              <a:t>presence-detector absence</a:t>
            </a:r>
            <a:r>
              <a:rPr lang="id-ID" sz="2200" dirty="0"/>
              <a:t> </a:t>
            </a:r>
            <a:r>
              <a:rPr lang="en-US" sz="2200" dirty="0"/>
              <a:t>agar </a:t>
            </a:r>
            <a:r>
              <a:rPr lang="en-US" sz="2200" dirty="0" err="1"/>
              <a:t>dapat</a:t>
            </a:r>
            <a:r>
              <a:rPr lang="en-US" sz="2200" dirty="0"/>
              <a:t> </a:t>
            </a:r>
            <a:r>
              <a:rPr lang="en-US" sz="2200" dirty="0" err="1"/>
              <a:t>membantu</a:t>
            </a:r>
            <a:r>
              <a:rPr lang="en-US" sz="2200" dirty="0"/>
              <a:t> proses </a:t>
            </a:r>
            <a:r>
              <a:rPr lang="en-US" sz="2200" dirty="0" err="1"/>
              <a:t>absen</a:t>
            </a:r>
            <a:r>
              <a:rPr lang="en-US" sz="2200" dirty="0"/>
              <a:t> </a:t>
            </a:r>
            <a:r>
              <a:rPr lang="en-US" sz="2200" dirty="0" err="1"/>
              <a:t>secara</a:t>
            </a:r>
            <a:r>
              <a:rPr lang="en-US" sz="2200" dirty="0"/>
              <a:t> </a:t>
            </a:r>
            <a:r>
              <a:rPr lang="id-ID" sz="2200" dirty="0"/>
              <a:t>cepat. Sistem ini dapat dengan aman, efektif, dan efisien untuk mengabsen member </a:t>
            </a:r>
            <a:r>
              <a:rPr lang="en-US" sz="2200" dirty="0" err="1"/>
              <a:t>daripada</a:t>
            </a:r>
            <a:r>
              <a:rPr lang="en-US" sz="2200" dirty="0"/>
              <a:t> </a:t>
            </a:r>
            <a:r>
              <a:rPr lang="en-US" sz="2200" dirty="0" err="1"/>
              <a:t>presensi</a:t>
            </a:r>
            <a:r>
              <a:rPr lang="en-US" sz="2200" dirty="0"/>
              <a:t> manual yang </a:t>
            </a:r>
            <a:r>
              <a:rPr lang="en-US" sz="2200" dirty="0" err="1"/>
              <a:t>selama</a:t>
            </a:r>
            <a:r>
              <a:rPr lang="en-US" sz="2200" dirty="0"/>
              <a:t> </a:t>
            </a:r>
            <a:r>
              <a:rPr lang="en-US" sz="2200" dirty="0" err="1"/>
              <a:t>ini</a:t>
            </a:r>
            <a:r>
              <a:rPr lang="en-US" sz="2200" dirty="0"/>
              <a:t> </a:t>
            </a:r>
            <a:r>
              <a:rPr lang="en-US" sz="2200" dirty="0" err="1"/>
              <a:t>digunakan</a:t>
            </a:r>
            <a:r>
              <a:rPr lang="en-US" sz="2200" dirty="0"/>
              <a:t> </a:t>
            </a:r>
            <a:r>
              <a:rPr lang="en-US" sz="2200" dirty="0" err="1"/>
              <a:t>oleh</a:t>
            </a:r>
            <a:r>
              <a:rPr lang="en-US" sz="2200" dirty="0"/>
              <a:t> </a:t>
            </a:r>
            <a:r>
              <a:rPr lang="en-US" sz="2200" dirty="0" err="1"/>
              <a:t>banyak</a:t>
            </a:r>
            <a:r>
              <a:rPr lang="en-US" sz="2200" dirty="0"/>
              <a:t> </a:t>
            </a:r>
            <a:r>
              <a:rPr lang="en-US" sz="2200" dirty="0" err="1"/>
              <a:t>instansi</a:t>
            </a:r>
            <a:r>
              <a:rPr lang="en-US" sz="2200" dirty="0"/>
              <a:t>, </a:t>
            </a:r>
            <a:r>
              <a:rPr lang="en-US" sz="2200" dirty="0" err="1"/>
              <a:t>dengan</a:t>
            </a:r>
            <a:r>
              <a:rPr lang="en-US" sz="2200" dirty="0"/>
              <a:t> </a:t>
            </a:r>
            <a:r>
              <a:rPr lang="en-US" sz="2200" dirty="0" err="1"/>
              <a:t>kelebihannya</a:t>
            </a:r>
            <a:r>
              <a:rPr lang="en-US" sz="2200" dirty="0"/>
              <a:t> </a:t>
            </a:r>
            <a:r>
              <a:rPr lang="en-US" sz="2200" dirty="0" err="1"/>
              <a:t>tersebut</a:t>
            </a:r>
            <a:r>
              <a:rPr lang="en-US" sz="2200" dirty="0"/>
              <a:t> </a:t>
            </a:r>
            <a:r>
              <a:rPr lang="en-US" sz="2200" dirty="0" err="1"/>
              <a:t>maka</a:t>
            </a:r>
            <a:r>
              <a:rPr lang="en-US" sz="2200" dirty="0"/>
              <a:t> </a:t>
            </a:r>
            <a:r>
              <a:rPr lang="en-US" sz="2200" dirty="0" err="1"/>
              <a:t>dapat</a:t>
            </a:r>
            <a:r>
              <a:rPr lang="en-US" sz="2200" dirty="0"/>
              <a:t> </a:t>
            </a:r>
            <a:r>
              <a:rPr lang="en-US" sz="2200" dirty="0" err="1"/>
              <a:t>dipastikan</a:t>
            </a:r>
            <a:r>
              <a:rPr lang="en-US" sz="2200" dirty="0"/>
              <a:t> </a:t>
            </a:r>
            <a:r>
              <a:rPr lang="en-US" sz="2200" dirty="0" err="1"/>
              <a:t>mahasiswa</a:t>
            </a:r>
            <a:r>
              <a:rPr lang="en-US" sz="2200" dirty="0"/>
              <a:t>, </a:t>
            </a:r>
            <a:r>
              <a:rPr lang="en-US" sz="2200" dirty="0" err="1"/>
              <a:t>karyawan</a:t>
            </a:r>
            <a:r>
              <a:rPr lang="en-US" sz="2200" dirty="0"/>
              <a:t>, </a:t>
            </a:r>
            <a:r>
              <a:rPr lang="en-US" sz="2200" dirty="0" err="1"/>
              <a:t>dan</a:t>
            </a:r>
            <a:r>
              <a:rPr lang="en-US" sz="2200" dirty="0"/>
              <a:t> </a:t>
            </a:r>
            <a:r>
              <a:rPr lang="en-US" sz="2200" dirty="0" err="1"/>
              <a:t>dosen</a:t>
            </a:r>
            <a:r>
              <a:rPr lang="en-US" sz="2200" dirty="0"/>
              <a:t> </a:t>
            </a:r>
            <a:r>
              <a:rPr lang="id-ID" sz="2200" dirty="0"/>
              <a:t>tidak dapat melakukan kecurangan absen</a:t>
            </a:r>
            <a:r>
              <a:rPr lang="en-US" sz="2200" dirty="0"/>
              <a:t> </a:t>
            </a:r>
            <a:r>
              <a:rPr lang="en-US" sz="2200" dirty="0" err="1"/>
              <a:t>dengan</a:t>
            </a:r>
            <a:r>
              <a:rPr lang="en-US" sz="2200" dirty="0"/>
              <a:t> </a:t>
            </a:r>
            <a:r>
              <a:rPr lang="en-US" sz="2200" i="1" dirty="0"/>
              <a:t>real-time update</a:t>
            </a:r>
            <a:r>
              <a:rPr lang="en-US" sz="2200" dirty="0"/>
              <a:t> yang </a:t>
            </a:r>
            <a:r>
              <a:rPr lang="en-US" sz="2200" dirty="0" err="1"/>
              <a:t>dimiliki</a:t>
            </a:r>
            <a:r>
              <a:rPr lang="en-US" sz="2200" dirty="0"/>
              <a:t> </a:t>
            </a:r>
            <a:r>
              <a:rPr lang="en-US" sz="2200" i="1" dirty="0"/>
              <a:t>presence-detector absence</a:t>
            </a:r>
            <a:r>
              <a:rPr lang="en-US" sz="2200" dirty="0"/>
              <a:t> </a:t>
            </a:r>
            <a:r>
              <a:rPr lang="en-US" sz="2200" dirty="0" err="1"/>
              <a:t>tersebut</a:t>
            </a:r>
            <a:r>
              <a:rPr lang="en-US" sz="2200" dirty="0"/>
              <a:t>. </a:t>
            </a:r>
            <a:r>
              <a:rPr lang="en-US" sz="2200" dirty="0" err="1"/>
              <a:t>Kelebihan</a:t>
            </a:r>
            <a:r>
              <a:rPr lang="en-US" sz="2200" dirty="0"/>
              <a:t> </a:t>
            </a:r>
            <a:r>
              <a:rPr lang="en-US" sz="2200" dirty="0" err="1"/>
              <a:t>lainnya</a:t>
            </a:r>
            <a:r>
              <a:rPr lang="en-US" sz="2200" dirty="0"/>
              <a:t> </a:t>
            </a:r>
            <a:r>
              <a:rPr lang="en-US" sz="2200" i="1" dirty="0"/>
              <a:t>presence-detector absence </a:t>
            </a:r>
            <a:r>
              <a:rPr lang="en-US" sz="2200" dirty="0" err="1"/>
              <a:t>ini</a:t>
            </a:r>
            <a:r>
              <a:rPr lang="en-US" sz="2200" dirty="0"/>
              <a:t> </a:t>
            </a:r>
            <a:r>
              <a:rPr lang="en-US" sz="2200" dirty="0" err="1"/>
              <a:t>memiliki</a:t>
            </a:r>
            <a:r>
              <a:rPr lang="en-US" sz="2200" dirty="0"/>
              <a:t> </a:t>
            </a:r>
            <a:r>
              <a:rPr lang="en-US" sz="2200" dirty="0" err="1"/>
              <a:t>fitur</a:t>
            </a:r>
            <a:r>
              <a:rPr lang="en-US" sz="2200" dirty="0"/>
              <a:t> </a:t>
            </a:r>
            <a:r>
              <a:rPr lang="en-US" sz="2200" dirty="0" err="1"/>
              <a:t>utama</a:t>
            </a:r>
            <a:r>
              <a:rPr lang="en-US" sz="2200" dirty="0"/>
              <a:t> </a:t>
            </a:r>
            <a:r>
              <a:rPr lang="en-US" sz="2200" dirty="0" err="1"/>
              <a:t>yaitu</a:t>
            </a:r>
            <a:r>
              <a:rPr lang="en-US" sz="2200" dirty="0"/>
              <a:t> </a:t>
            </a:r>
            <a:r>
              <a:rPr lang="en-US" sz="2200" i="1" dirty="0"/>
              <a:t>tracking device</a:t>
            </a:r>
            <a:r>
              <a:rPr lang="en-US" sz="2200" dirty="0"/>
              <a:t> yang </a:t>
            </a:r>
            <a:r>
              <a:rPr lang="en-US" sz="2200" dirty="0" err="1"/>
              <a:t>dapat</a:t>
            </a:r>
            <a:r>
              <a:rPr lang="en-US" sz="2200" dirty="0"/>
              <a:t> </a:t>
            </a:r>
            <a:r>
              <a:rPr lang="en-US" sz="2200" dirty="0" err="1"/>
              <a:t>membantu</a:t>
            </a:r>
            <a:r>
              <a:rPr lang="en-US" sz="2200" dirty="0"/>
              <a:t> </a:t>
            </a:r>
            <a:r>
              <a:rPr lang="en-US" sz="2200" dirty="0" err="1"/>
              <a:t>menemukan</a:t>
            </a:r>
            <a:r>
              <a:rPr lang="en-US" sz="2200" dirty="0"/>
              <a:t> </a:t>
            </a:r>
            <a:r>
              <a:rPr lang="en-US" sz="2200" dirty="0" err="1"/>
              <a:t>letak</a:t>
            </a:r>
            <a:r>
              <a:rPr lang="en-US" sz="2200" dirty="0"/>
              <a:t> smartphone yang </a:t>
            </a:r>
            <a:r>
              <a:rPr lang="en-US" sz="2200" dirty="0" err="1"/>
              <a:t>terhubung</a:t>
            </a:r>
            <a:r>
              <a:rPr lang="en-US" sz="2200" dirty="0"/>
              <a:t> </a:t>
            </a:r>
            <a:r>
              <a:rPr lang="en-US" sz="2200" dirty="0" err="1"/>
              <a:t>disekitar</a:t>
            </a:r>
            <a:r>
              <a:rPr lang="en-US" sz="2200" i="1" dirty="0"/>
              <a:t> Access Point </a:t>
            </a:r>
            <a:r>
              <a:rPr lang="en-US" sz="2200" dirty="0" err="1"/>
              <a:t>apabila</a:t>
            </a:r>
            <a:r>
              <a:rPr lang="en-US" sz="2200" dirty="0"/>
              <a:t> </a:t>
            </a:r>
            <a:r>
              <a:rPr lang="en-US" sz="2200" dirty="0" err="1"/>
              <a:t>mengalami</a:t>
            </a:r>
            <a:r>
              <a:rPr lang="en-US" sz="2200" dirty="0"/>
              <a:t> </a:t>
            </a:r>
            <a:r>
              <a:rPr lang="en-US" sz="2200" dirty="0" err="1"/>
              <a:t>kehilangan</a:t>
            </a:r>
            <a:r>
              <a:rPr lang="en-US" sz="2200" dirty="0"/>
              <a:t>.</a:t>
            </a:r>
            <a:endParaRPr lang="id-ID" sz="2200" dirty="0"/>
          </a:p>
        </p:txBody>
      </p:sp>
    </p:spTree>
    <p:extLst>
      <p:ext uri="{BB962C8B-B14F-4D97-AF65-F5344CB8AC3E}">
        <p14:creationId xmlns:p14="http://schemas.microsoft.com/office/powerpoint/2010/main" val="1572506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376" y="6182435"/>
            <a:ext cx="7344770" cy="4188338"/>
          </a:xfrm>
        </p:spPr>
        <p:txBody>
          <a:bodyPr/>
          <a:lstStyle/>
          <a:p>
            <a:r>
              <a:rPr lang="id-ID" sz="4400" b="1" dirty="0" smtClean="0"/>
              <a:t>Metode Penelitian</a:t>
            </a:r>
            <a:endParaRPr lang="id-ID" b="1" dirty="0"/>
          </a:p>
        </p:txBody>
      </p:sp>
      <p:pic>
        <p:nvPicPr>
          <p:cNvPr id="4" name="Content Placeholder 3" descr="Langkah-langkah Penelitian.jpg"/>
          <p:cNvPicPr>
            <a:picLocks noGrp="1"/>
          </p:cNvPicPr>
          <p:nvPr>
            <p:ph idx="1"/>
          </p:nvPr>
        </p:nvPicPr>
        <p:blipFill>
          <a:blip r:embed="rId3" cstate="print"/>
          <a:stretch>
            <a:fillRect/>
          </a:stretch>
        </p:blipFill>
        <p:spPr>
          <a:xfrm>
            <a:off x="709684" y="245660"/>
            <a:ext cx="10809027" cy="55000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582528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82" y="559678"/>
            <a:ext cx="4486724" cy="4952492"/>
          </a:xfrm>
        </p:spPr>
        <p:txBody>
          <a:bodyPr>
            <a:normAutofit/>
          </a:bodyPr>
          <a:lstStyle/>
          <a:p>
            <a:r>
              <a:rPr lang="id-ID" sz="4000" b="1" dirty="0" smtClean="0"/>
              <a:t>Metodologi Pengembangan Software</a:t>
            </a:r>
            <a:endParaRPr lang="id-ID" sz="4000" b="1" dirty="0"/>
          </a:p>
        </p:txBody>
      </p:sp>
      <p:sp>
        <p:nvSpPr>
          <p:cNvPr id="3" name="Content Placeholder 2"/>
          <p:cNvSpPr>
            <a:spLocks noGrp="1"/>
          </p:cNvSpPr>
          <p:nvPr>
            <p:ph idx="1"/>
          </p:nvPr>
        </p:nvSpPr>
        <p:spPr>
          <a:xfrm>
            <a:off x="5181600" y="2251880"/>
            <a:ext cx="6248398" cy="3972341"/>
          </a:xfrm>
        </p:spPr>
        <p:txBody>
          <a:bodyPr>
            <a:normAutofit fontScale="92500" lnSpcReduction="20000"/>
          </a:bodyPr>
          <a:lstStyle/>
          <a:p>
            <a:pPr algn="just"/>
            <a:r>
              <a:rPr lang="en-US" sz="2800" dirty="0" err="1" smtClean="0"/>
              <a:t>Metode</a:t>
            </a:r>
            <a:r>
              <a:rPr lang="en-US" sz="2800" dirty="0" smtClean="0"/>
              <a:t> </a:t>
            </a:r>
            <a:r>
              <a:rPr lang="en-US" sz="2800" dirty="0" err="1" smtClean="0"/>
              <a:t>pengembangan</a:t>
            </a:r>
            <a:r>
              <a:rPr lang="en-US" sz="2800" dirty="0" smtClean="0"/>
              <a:t> yang </a:t>
            </a:r>
            <a:r>
              <a:rPr lang="en-US" sz="2800" dirty="0" err="1" smtClean="0"/>
              <a:t>dipergunakan</a:t>
            </a:r>
            <a:r>
              <a:rPr lang="en-US" sz="2800" dirty="0" smtClean="0"/>
              <a:t> </a:t>
            </a:r>
            <a:r>
              <a:rPr lang="en-US" sz="2800" dirty="0" err="1" smtClean="0"/>
              <a:t>pada</a:t>
            </a:r>
            <a:r>
              <a:rPr lang="en-US" sz="2800" dirty="0" smtClean="0"/>
              <a:t> </a:t>
            </a:r>
            <a:r>
              <a:rPr lang="en-US" sz="2800" dirty="0" err="1" smtClean="0"/>
              <a:t>penelitian</a:t>
            </a:r>
            <a:r>
              <a:rPr lang="en-US" sz="2800" dirty="0" smtClean="0"/>
              <a:t> </a:t>
            </a:r>
            <a:r>
              <a:rPr lang="en-US" sz="2800" dirty="0" err="1" smtClean="0"/>
              <a:t>ini</a:t>
            </a:r>
            <a:r>
              <a:rPr lang="en-US" sz="2800" dirty="0" smtClean="0"/>
              <a:t> </a:t>
            </a:r>
            <a:r>
              <a:rPr lang="en-US" sz="2800" dirty="0" err="1" smtClean="0"/>
              <a:t>adalah</a:t>
            </a:r>
            <a:r>
              <a:rPr lang="en-US" sz="2800" dirty="0" smtClean="0"/>
              <a:t> </a:t>
            </a:r>
            <a:r>
              <a:rPr lang="en-US" sz="2800" u="sng" dirty="0" smtClean="0"/>
              <a:t>model iterative</a:t>
            </a:r>
            <a:endParaRPr lang="id-ID" sz="2800" u="sng" dirty="0" smtClean="0"/>
          </a:p>
          <a:p>
            <a:pPr marL="0" indent="0" algn="just">
              <a:buNone/>
            </a:pPr>
            <a:endParaRPr lang="id-ID" sz="2800" u="sng" dirty="0" smtClean="0"/>
          </a:p>
          <a:p>
            <a:pPr algn="just"/>
            <a:r>
              <a:rPr lang="en-US" sz="2800" dirty="0" smtClean="0"/>
              <a:t>Model </a:t>
            </a:r>
            <a:r>
              <a:rPr lang="en-US" sz="2800" dirty="0" err="1" smtClean="0"/>
              <a:t>iteratif</a:t>
            </a:r>
            <a:r>
              <a:rPr lang="en-US" sz="2800" dirty="0" smtClean="0"/>
              <a:t> </a:t>
            </a:r>
            <a:r>
              <a:rPr lang="en-US" sz="2800" dirty="0" err="1" smtClean="0"/>
              <a:t>sesuai</a:t>
            </a:r>
            <a:r>
              <a:rPr lang="en-US" sz="2800" dirty="0" smtClean="0"/>
              <a:t> </a:t>
            </a:r>
            <a:r>
              <a:rPr lang="en-US" sz="2800" dirty="0" err="1" smtClean="0"/>
              <a:t>untuk</a:t>
            </a:r>
            <a:r>
              <a:rPr lang="en-US" sz="2800" dirty="0" smtClean="0"/>
              <a:t> </a:t>
            </a:r>
            <a:r>
              <a:rPr lang="en-US" sz="2800" dirty="0" err="1" smtClean="0"/>
              <a:t>kondisi</a:t>
            </a:r>
            <a:r>
              <a:rPr lang="en-US" sz="2800" dirty="0" smtClean="0"/>
              <a:t> </a:t>
            </a:r>
            <a:r>
              <a:rPr lang="en-US" sz="2800" dirty="0" err="1" smtClean="0"/>
              <a:t>dimana</a:t>
            </a:r>
            <a:r>
              <a:rPr lang="en-US" sz="2800" dirty="0" smtClean="0"/>
              <a:t> </a:t>
            </a:r>
            <a:r>
              <a:rPr lang="en-US" sz="2800" dirty="0" err="1" smtClean="0"/>
              <a:t>kebutuhan</a:t>
            </a:r>
            <a:r>
              <a:rPr lang="en-US" sz="2800" dirty="0" smtClean="0"/>
              <a:t> </a:t>
            </a:r>
            <a:r>
              <a:rPr lang="en-US" sz="2800" dirty="0" err="1" smtClean="0"/>
              <a:t>dari</a:t>
            </a:r>
            <a:r>
              <a:rPr lang="en-US" sz="2800" dirty="0" smtClean="0"/>
              <a:t> </a:t>
            </a:r>
            <a:r>
              <a:rPr lang="en-US" sz="2800" dirty="0" err="1" smtClean="0"/>
              <a:t>sistem</a:t>
            </a:r>
            <a:r>
              <a:rPr lang="en-US" sz="2800" dirty="0" smtClean="0"/>
              <a:t> yang </a:t>
            </a:r>
            <a:r>
              <a:rPr lang="en-US" sz="2800" dirty="0" err="1" smtClean="0"/>
              <a:t>dirancang</a:t>
            </a:r>
            <a:r>
              <a:rPr lang="en-US" sz="2800" dirty="0" smtClean="0"/>
              <a:t> </a:t>
            </a:r>
            <a:r>
              <a:rPr lang="en-US" sz="2800" dirty="0" err="1" smtClean="0"/>
              <a:t>belum</a:t>
            </a:r>
            <a:r>
              <a:rPr lang="en-US" sz="2800" dirty="0" smtClean="0"/>
              <a:t> 100% </a:t>
            </a:r>
            <a:r>
              <a:rPr lang="en-US" sz="2800" dirty="0" err="1" smtClean="0"/>
              <a:t>teridentifikasi</a:t>
            </a:r>
            <a:r>
              <a:rPr lang="en-US" sz="2800" dirty="0" smtClean="0"/>
              <a:t>, </a:t>
            </a:r>
            <a:r>
              <a:rPr lang="en-US" sz="2800" dirty="0" err="1" smtClean="0"/>
              <a:t>dan</a:t>
            </a:r>
            <a:r>
              <a:rPr lang="en-US" sz="2800" dirty="0" smtClean="0"/>
              <a:t> </a:t>
            </a:r>
            <a:r>
              <a:rPr lang="en-US" sz="2800" dirty="0" err="1" smtClean="0"/>
              <a:t>tim</a:t>
            </a:r>
            <a:r>
              <a:rPr lang="en-US" sz="2800" dirty="0" smtClean="0"/>
              <a:t> </a:t>
            </a:r>
            <a:r>
              <a:rPr lang="en-US" sz="2800" dirty="0" err="1" smtClean="0"/>
              <a:t>pengembang</a:t>
            </a:r>
            <a:r>
              <a:rPr lang="en-US" sz="2800" dirty="0" smtClean="0"/>
              <a:t> </a:t>
            </a:r>
            <a:r>
              <a:rPr lang="en-US" sz="2800" dirty="0" err="1" smtClean="0"/>
              <a:t>belum</a:t>
            </a:r>
            <a:r>
              <a:rPr lang="en-US" sz="2800" dirty="0" smtClean="0"/>
              <a:t> </a:t>
            </a:r>
            <a:r>
              <a:rPr lang="en-US" sz="2800" dirty="0" err="1" smtClean="0"/>
              <a:t>terlalu</a:t>
            </a:r>
            <a:r>
              <a:rPr lang="en-US" sz="2800" dirty="0" smtClean="0"/>
              <a:t> familiar </a:t>
            </a:r>
            <a:r>
              <a:rPr lang="en-US" sz="2800" dirty="0" err="1" smtClean="0"/>
              <a:t>dengan</a:t>
            </a:r>
            <a:r>
              <a:rPr lang="en-US" sz="2800" dirty="0" smtClean="0"/>
              <a:t> </a:t>
            </a:r>
            <a:r>
              <a:rPr lang="en-US" sz="2800" dirty="0" err="1" smtClean="0"/>
              <a:t>teknologi</a:t>
            </a:r>
            <a:r>
              <a:rPr lang="en-US" sz="2800" dirty="0" smtClean="0"/>
              <a:t> yang </a:t>
            </a:r>
            <a:r>
              <a:rPr lang="en-US" sz="2800" dirty="0" err="1" smtClean="0"/>
              <a:t>berkaitan</a:t>
            </a:r>
            <a:r>
              <a:rPr lang="en-US" sz="2800" dirty="0" smtClean="0"/>
              <a:t> </a:t>
            </a:r>
            <a:r>
              <a:rPr lang="en-US" sz="2800" dirty="0" err="1" smtClean="0"/>
              <a:t>dengan</a:t>
            </a:r>
            <a:r>
              <a:rPr lang="en-US" sz="2800" dirty="0" smtClean="0"/>
              <a:t> </a:t>
            </a:r>
            <a:r>
              <a:rPr lang="en-US" sz="2800" dirty="0" err="1" smtClean="0"/>
              <a:t>sistem</a:t>
            </a:r>
            <a:r>
              <a:rPr lang="en-US" sz="2800" dirty="0" smtClean="0"/>
              <a:t>. </a:t>
            </a:r>
            <a:endParaRPr lang="id-ID" sz="2800" b="1" dirty="0" smtClean="0"/>
          </a:p>
          <a:p>
            <a:pPr marL="0" indent="0" algn="just">
              <a:buNone/>
            </a:pPr>
            <a:endParaRPr lang="id-ID" dirty="0" smtClean="0"/>
          </a:p>
          <a:p>
            <a:pPr algn="just"/>
            <a:endParaRPr lang="id-ID" dirty="0"/>
          </a:p>
        </p:txBody>
      </p:sp>
    </p:spTree>
    <p:extLst>
      <p:ext uri="{BB962C8B-B14F-4D97-AF65-F5344CB8AC3E}">
        <p14:creationId xmlns:p14="http://schemas.microsoft.com/office/powerpoint/2010/main" val="1761274833"/>
      </p:ext>
    </p:extLst>
  </p:cSld>
  <p:clrMapOvr>
    <a:masterClrMapping/>
  </p:clrMapOvr>
  <p:timing>
    <p:tnLst>
      <p:par>
        <p:cTn id="1" dur="indefinite" restart="never" nodeType="tmRoot"/>
      </p:par>
    </p:tnLst>
  </p:timing>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TM10001103[[fn=Headlines]]</Template>
  <TotalTime>45</TotalTime>
  <Words>1161</Words>
  <Application>Microsoft Office PowerPoint</Application>
  <PresentationFormat>Widescreen</PresentationFormat>
  <Paragraphs>116</Paragraphs>
  <Slides>24</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Century Schoolbook</vt:lpstr>
      <vt:lpstr>Corbel</vt:lpstr>
      <vt:lpstr>Times New Roman</vt:lpstr>
      <vt:lpstr>Wingdings</vt:lpstr>
      <vt:lpstr>Headlines</vt:lpstr>
      <vt:lpstr>Laporan kemajuan</vt:lpstr>
      <vt:lpstr>Latar Belakang</vt:lpstr>
      <vt:lpstr>Identifikasi Masalah</vt:lpstr>
      <vt:lpstr>Pembatasan Masalah</vt:lpstr>
      <vt:lpstr>Perumusan Masalah</vt:lpstr>
      <vt:lpstr>Tujuan Penelitian</vt:lpstr>
      <vt:lpstr>Manfaat Penelitian</vt:lpstr>
      <vt:lpstr>Metode Penelitian</vt:lpstr>
      <vt:lpstr>Metodologi Pengembangan Software</vt:lpstr>
      <vt:lpstr>Iterative Model vs Waterfall Model</vt:lpstr>
      <vt:lpstr>Rancangan Sistem</vt:lpstr>
      <vt:lpstr>Target Luaran</vt:lpstr>
      <vt:lpstr>Peta jalan penelitian</vt:lpstr>
      <vt:lpstr>Desain Database</vt:lpstr>
      <vt:lpstr>Desain Tampilan</vt:lpstr>
      <vt:lpstr>PowerPoint Presentation</vt:lpstr>
      <vt:lpstr>PowerPoint Presentation</vt:lpstr>
      <vt:lpstr>Hasil dan Pencapaian</vt:lpstr>
      <vt:lpstr>PowerPoint Presentation</vt:lpstr>
      <vt:lpstr>Dataflow diagram</vt:lpstr>
      <vt:lpstr>Desain database versi 2</vt:lpstr>
      <vt:lpstr>PowerPoint Presentation</vt:lpstr>
      <vt:lpstr>Identifikasi template layout</vt:lpstr>
      <vt:lpstr>Online presence service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Laporan kemajuan</dc:title>
  <dc:creator>febri</dc:creator>
  <cp:lastModifiedBy>febri</cp:lastModifiedBy>
  <cp:revision>5</cp:revision>
  <dcterms:created xsi:type="dcterms:W3CDTF">2015-11-05T12:46:50Z</dcterms:created>
  <dcterms:modified xsi:type="dcterms:W3CDTF">2015-11-05T13:31:53Z</dcterms:modified>
</cp:coreProperties>
</file>