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Cy Grotesk Key Semi-Bold" charset="1" panose="00000700000000000000"/>
      <p:regular r:id="rId27"/>
    </p:embeddedFont>
    <p:embeddedFont>
      <p:font typeface="Cy Grotesk Key Bold" charset="1" panose="00000800000000000000"/>
      <p:regular r:id="rId28"/>
    </p:embeddedFont>
    <p:embeddedFont>
      <p:font typeface="Aileron Bold" charset="1" panose="00000800000000000000"/>
      <p:regular r:id="rId29"/>
    </p:embeddedFont>
    <p:embeddedFont>
      <p:font typeface="Aileron" charset="1" panose="00000500000000000000"/>
      <p:regular r:id="rId30"/>
    </p:embeddedFont>
    <p:embeddedFont>
      <p:font typeface="Aileron Bold Italics" charset="1" panose="00000800000000000000"/>
      <p:regular r:id="rId31"/>
    </p:embeddedFont>
    <p:embeddedFont>
      <p:font typeface="Canva Sans Bold" charset="1" panose="020B0803030501040103"/>
      <p:regular r:id="rId32"/>
    </p:embeddedFont>
    <p:embeddedFont>
      <p:font typeface="Aileron Italics" charset="1" panose="000005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docs.google.com/spreadsheets/d/1wgB-JJ7XxNJ42um89B_BFUa4jSZMJaevQQJmO1r24yM/edit?gid=1579618137#gid=1579618137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29077" y="-2141273"/>
            <a:ext cx="7653957" cy="76539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56399" y="5512684"/>
            <a:ext cx="7653957" cy="765395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35871" y="3592529"/>
            <a:ext cx="13743113" cy="2900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8"/>
              </a:lnSpc>
            </a:pPr>
            <a:r>
              <a:rPr lang="en-US" sz="7945" spc="-317" b="true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Klasifikasi Human Activity Recognition Dataset (OpenPose)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953923" y="5512684"/>
            <a:ext cx="823736" cy="823736"/>
            <a:chOff x="0" y="0"/>
            <a:chExt cx="1098315" cy="1098315"/>
          </a:xfrm>
        </p:grpSpPr>
        <p:grpSp>
          <p:nvGrpSpPr>
            <p:cNvPr name="Group 10" id="10"/>
            <p:cNvGrpSpPr/>
            <p:nvPr/>
          </p:nvGrpSpPr>
          <p:grpSpPr>
            <a:xfrm rot="-918835">
              <a:off x="102179" y="102179"/>
              <a:ext cx="893956" cy="893956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12938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-918835">
              <a:off x="378748" y="378748"/>
              <a:ext cx="340818" cy="340818"/>
            </a:xfrm>
            <a:custGeom>
              <a:avLst/>
              <a:gdLst/>
              <a:ahLst/>
              <a:cxnLst/>
              <a:rect r="r" b="b" t="t" l="l"/>
              <a:pathLst>
                <a:path h="340818" w="340818">
                  <a:moveTo>
                    <a:pt x="0" y="0"/>
                  </a:moveTo>
                  <a:lnTo>
                    <a:pt x="340818" y="0"/>
                  </a:lnTo>
                  <a:lnTo>
                    <a:pt x="340818" y="340818"/>
                  </a:lnTo>
                  <a:lnTo>
                    <a:pt x="0" y="340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26147" y="6610372"/>
            <a:ext cx="2969093" cy="1012967"/>
            <a:chOff x="0" y="0"/>
            <a:chExt cx="3958791" cy="1350623"/>
          </a:xfrm>
        </p:grpSpPr>
        <p:grpSp>
          <p:nvGrpSpPr>
            <p:cNvPr name="Group 18" id="18"/>
            <p:cNvGrpSpPr/>
            <p:nvPr/>
          </p:nvGrpSpPr>
          <p:grpSpPr>
            <a:xfrm rot="160987">
              <a:off x="25218" y="90839"/>
              <a:ext cx="3908354" cy="1168945"/>
              <a:chOff x="0" y="0"/>
              <a:chExt cx="772021" cy="23090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72021" cy="230903"/>
              </a:xfrm>
              <a:custGeom>
                <a:avLst/>
                <a:gdLst/>
                <a:ahLst/>
                <a:cxnLst/>
                <a:rect r="r" b="b" t="t" l="l"/>
                <a:pathLst>
                  <a:path h="230903" w="772021">
                    <a:moveTo>
                      <a:pt x="115451" y="0"/>
                    </a:moveTo>
                    <a:lnTo>
                      <a:pt x="656569" y="0"/>
                    </a:lnTo>
                    <a:cubicBezTo>
                      <a:pt x="720331" y="0"/>
                      <a:pt x="772021" y="51689"/>
                      <a:pt x="772021" y="115451"/>
                    </a:cubicBezTo>
                    <a:lnTo>
                      <a:pt x="772021" y="115451"/>
                    </a:lnTo>
                    <a:cubicBezTo>
                      <a:pt x="772021" y="146071"/>
                      <a:pt x="759857" y="175437"/>
                      <a:pt x="738206" y="197088"/>
                    </a:cubicBezTo>
                    <a:cubicBezTo>
                      <a:pt x="716554" y="218739"/>
                      <a:pt x="687189" y="230903"/>
                      <a:pt x="656569" y="230903"/>
                    </a:cubicBezTo>
                    <a:lnTo>
                      <a:pt x="115451" y="230903"/>
                    </a:lnTo>
                    <a:cubicBezTo>
                      <a:pt x="51689" y="230903"/>
                      <a:pt x="0" y="179213"/>
                      <a:pt x="0" y="115451"/>
                    </a:cubicBezTo>
                    <a:lnTo>
                      <a:pt x="0" y="115451"/>
                    </a:lnTo>
                    <a:cubicBezTo>
                      <a:pt x="0" y="51689"/>
                      <a:pt x="51689" y="0"/>
                      <a:pt x="115451" y="0"/>
                    </a:cubicBezTo>
                    <a:close/>
                  </a:path>
                </a:pathLst>
              </a:custGeom>
              <a:solidFill>
                <a:srgbClr val="5086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772021" cy="2690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160987">
              <a:off x="512610" y="370317"/>
              <a:ext cx="2812401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 spc="-9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Project Akhir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108082" y="2820433"/>
            <a:ext cx="3582375" cy="1163191"/>
            <a:chOff x="0" y="0"/>
            <a:chExt cx="4776500" cy="1550921"/>
          </a:xfrm>
        </p:grpSpPr>
        <p:grpSp>
          <p:nvGrpSpPr>
            <p:cNvPr name="Group 23" id="23"/>
            <p:cNvGrpSpPr/>
            <p:nvPr/>
          </p:nvGrpSpPr>
          <p:grpSpPr>
            <a:xfrm rot="416864">
              <a:off x="42698" y="280090"/>
              <a:ext cx="4691103" cy="990741"/>
              <a:chOff x="0" y="0"/>
              <a:chExt cx="926638" cy="195702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926638" cy="195702"/>
              </a:xfrm>
              <a:custGeom>
                <a:avLst/>
                <a:gdLst/>
                <a:ahLst/>
                <a:cxnLst/>
                <a:rect r="r" b="b" t="t" l="l"/>
                <a:pathLst>
                  <a:path h="195702" w="926638">
                    <a:moveTo>
                      <a:pt x="97851" y="0"/>
                    </a:moveTo>
                    <a:lnTo>
                      <a:pt x="828787" y="0"/>
                    </a:lnTo>
                    <a:cubicBezTo>
                      <a:pt x="882828" y="0"/>
                      <a:pt x="926638" y="43809"/>
                      <a:pt x="926638" y="97851"/>
                    </a:cubicBezTo>
                    <a:lnTo>
                      <a:pt x="926638" y="97851"/>
                    </a:lnTo>
                    <a:cubicBezTo>
                      <a:pt x="926638" y="151893"/>
                      <a:pt x="882828" y="195702"/>
                      <a:pt x="828787" y="195702"/>
                    </a:cubicBezTo>
                    <a:lnTo>
                      <a:pt x="97851" y="195702"/>
                    </a:lnTo>
                    <a:cubicBezTo>
                      <a:pt x="43809" y="195702"/>
                      <a:pt x="0" y="151893"/>
                      <a:pt x="0" y="97851"/>
                    </a:cubicBezTo>
                    <a:lnTo>
                      <a:pt x="0" y="97851"/>
                    </a:lnTo>
                    <a:cubicBezTo>
                      <a:pt x="0" y="43809"/>
                      <a:pt x="43809" y="0"/>
                      <a:pt x="97851" y="0"/>
                    </a:cubicBezTo>
                    <a:close/>
                  </a:path>
                </a:pathLst>
              </a:custGeom>
              <a:solidFill>
                <a:srgbClr val="F4CC48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926638" cy="2338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416864">
              <a:off x="608035" y="478244"/>
              <a:ext cx="3566190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b="true" sz="2499" spc="-99">
                  <a:solidFill>
                    <a:srgbClr val="21293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Backpropagation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641153" y="-3598346"/>
            <a:ext cx="7653957" cy="765395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0594" y="-1762662"/>
            <a:ext cx="6999673" cy="69996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9621" y="6218154"/>
            <a:ext cx="6999673" cy="69996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45384">
            <a:off x="4171795" y="2748429"/>
            <a:ext cx="9944411" cy="4790143"/>
            <a:chOff x="0" y="0"/>
            <a:chExt cx="13259215" cy="6386857"/>
          </a:xfrm>
        </p:grpSpPr>
        <p:grpSp>
          <p:nvGrpSpPr>
            <p:cNvPr name="Group 9" id="9"/>
            <p:cNvGrpSpPr/>
            <p:nvPr/>
          </p:nvGrpSpPr>
          <p:grpSpPr>
            <a:xfrm rot="416864">
              <a:off x="118528" y="777509"/>
              <a:ext cx="13022159" cy="2750226"/>
              <a:chOff x="0" y="0"/>
              <a:chExt cx="926638" cy="19570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926638" cy="195702"/>
              </a:xfrm>
              <a:custGeom>
                <a:avLst/>
                <a:gdLst/>
                <a:ahLst/>
                <a:cxnLst/>
                <a:rect r="r" b="b" t="t" l="l"/>
                <a:pathLst>
                  <a:path h="195702" w="926638">
                    <a:moveTo>
                      <a:pt x="92362" y="0"/>
                    </a:moveTo>
                    <a:lnTo>
                      <a:pt x="834275" y="0"/>
                    </a:lnTo>
                    <a:cubicBezTo>
                      <a:pt x="885285" y="0"/>
                      <a:pt x="926638" y="41352"/>
                      <a:pt x="926638" y="92362"/>
                    </a:cubicBezTo>
                    <a:lnTo>
                      <a:pt x="926638" y="103340"/>
                    </a:lnTo>
                    <a:cubicBezTo>
                      <a:pt x="926638" y="154350"/>
                      <a:pt x="885285" y="195702"/>
                      <a:pt x="834275" y="195702"/>
                    </a:cubicBezTo>
                    <a:lnTo>
                      <a:pt x="92362" y="195702"/>
                    </a:lnTo>
                    <a:cubicBezTo>
                      <a:pt x="41352" y="195702"/>
                      <a:pt x="0" y="154350"/>
                      <a:pt x="0" y="103340"/>
                    </a:cubicBezTo>
                    <a:lnTo>
                      <a:pt x="0" y="92362"/>
                    </a:lnTo>
                    <a:cubicBezTo>
                      <a:pt x="0" y="41352"/>
                      <a:pt x="41352" y="0"/>
                      <a:pt x="92362" y="0"/>
                    </a:cubicBezTo>
                    <a:close/>
                  </a:path>
                </a:pathLst>
              </a:custGeom>
              <a:solidFill>
                <a:srgbClr val="F4CC48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926638" cy="233802"/>
              </a:xfrm>
              <a:prstGeom prst="rect">
                <a:avLst/>
              </a:prstGeom>
            </p:spPr>
            <p:txBody>
              <a:bodyPr anchor="ctr" rtlCol="false" tIns="121027" lIns="121027" bIns="121027" rIns="12102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416864">
              <a:off x="1689082" y="1233767"/>
              <a:ext cx="9899485" cy="1686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03"/>
                </a:lnSpc>
                <a:spcBef>
                  <a:spcPct val="0"/>
                </a:spcBef>
              </a:pPr>
              <a:r>
                <a:rPr lang="en-US" b="true" sz="7573" spc="-302">
                  <a:solidFill>
                    <a:srgbClr val="21293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Perhitungan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187100">
              <a:off x="1654104" y="3141462"/>
              <a:ext cx="9953167" cy="2976881"/>
              <a:chOff x="0" y="0"/>
              <a:chExt cx="772021" cy="23090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772021" cy="230903"/>
              </a:xfrm>
              <a:custGeom>
                <a:avLst/>
                <a:gdLst/>
                <a:ahLst/>
                <a:cxnLst/>
                <a:rect r="r" b="b" t="t" l="l"/>
                <a:pathLst>
                  <a:path h="230903" w="772021">
                    <a:moveTo>
                      <a:pt x="115451" y="0"/>
                    </a:moveTo>
                    <a:lnTo>
                      <a:pt x="656569" y="0"/>
                    </a:lnTo>
                    <a:cubicBezTo>
                      <a:pt x="720331" y="0"/>
                      <a:pt x="772021" y="51689"/>
                      <a:pt x="772021" y="115451"/>
                    </a:cubicBezTo>
                    <a:lnTo>
                      <a:pt x="772021" y="115451"/>
                    </a:lnTo>
                    <a:cubicBezTo>
                      <a:pt x="772021" y="146071"/>
                      <a:pt x="759857" y="175437"/>
                      <a:pt x="738206" y="197088"/>
                    </a:cubicBezTo>
                    <a:cubicBezTo>
                      <a:pt x="716554" y="218739"/>
                      <a:pt x="687189" y="230903"/>
                      <a:pt x="656569" y="230903"/>
                    </a:cubicBezTo>
                    <a:lnTo>
                      <a:pt x="115451" y="230903"/>
                    </a:lnTo>
                    <a:cubicBezTo>
                      <a:pt x="51689" y="230903"/>
                      <a:pt x="0" y="179213"/>
                      <a:pt x="0" y="115451"/>
                    </a:cubicBezTo>
                    <a:lnTo>
                      <a:pt x="0" y="115451"/>
                    </a:lnTo>
                    <a:cubicBezTo>
                      <a:pt x="0" y="51689"/>
                      <a:pt x="51689" y="0"/>
                      <a:pt x="115451" y="0"/>
                    </a:cubicBezTo>
                    <a:close/>
                  </a:path>
                </a:pathLst>
              </a:custGeom>
              <a:solidFill>
                <a:srgbClr val="5086ED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772021" cy="269003"/>
              </a:xfrm>
              <a:prstGeom prst="rect">
                <a:avLst/>
              </a:prstGeom>
            </p:spPr>
            <p:txBody>
              <a:bodyPr anchor="ctr" rtlCol="false" tIns="111030" lIns="111030" bIns="111030" rIns="11103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187100">
              <a:off x="3053747" y="3710600"/>
              <a:ext cx="7162170" cy="1686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603"/>
                </a:lnSpc>
                <a:spcBef>
                  <a:spcPct val="0"/>
                </a:spcBef>
              </a:pPr>
              <a:r>
                <a:rPr lang="en-US" b="true" sz="7573" spc="-302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Manual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775927" y="8836025"/>
            <a:ext cx="865450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-99" u="sng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  <a:hlinkClick r:id="rId4" tooltip="https://docs.google.com/spreadsheets/d/1wgB-JJ7XxNJ42um89B_BFUa4jSZMJaevQQJmO1r24yM/edit?gid=1579618137#gid=1579618137"/>
              </a:rPr>
              <a:t>Implementasi Backpropogation dalam Dataset - Google Sheets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9698" y="932175"/>
            <a:ext cx="2853449" cy="8430900"/>
            <a:chOff x="0" y="0"/>
            <a:chExt cx="751526" cy="2220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1526" cy="2220484"/>
            </a:xfrm>
            <a:custGeom>
              <a:avLst/>
              <a:gdLst/>
              <a:ahLst/>
              <a:cxnLst/>
              <a:rect r="r" b="b" t="t" l="l"/>
              <a:pathLst>
                <a:path h="2220484" w="751526">
                  <a:moveTo>
                    <a:pt x="0" y="0"/>
                  </a:moveTo>
                  <a:lnTo>
                    <a:pt x="751526" y="0"/>
                  </a:lnTo>
                  <a:lnTo>
                    <a:pt x="751526" y="2220484"/>
                  </a:lnTo>
                  <a:lnTo>
                    <a:pt x="0" y="2220484"/>
                  </a:ln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51526" cy="2268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30594" y="-1762662"/>
            <a:ext cx="6999673" cy="69996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39621" y="6218154"/>
            <a:ext cx="6999673" cy="699967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839698" y="932175"/>
          <a:ext cx="8590733" cy="8430900"/>
        </p:xfrm>
        <a:graphic>
          <a:graphicData uri="http://schemas.openxmlformats.org/drawingml/2006/table">
            <a:tbl>
              <a:tblPr/>
              <a:tblGrid>
                <a:gridCol w="2863578"/>
                <a:gridCol w="2863578"/>
                <a:gridCol w="2863578"/>
              </a:tblGrid>
              <a:tr h="495935">
                <a:tc rowSpan="6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0.7221093631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1.466677868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0.876970193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0.7806656793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1.672002326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1.253098103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b1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-1.085434473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b1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-1.156277828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b1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-1.101025026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rowSpan="6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-0.3501643437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0.6731597859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-1.103733283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1.39807805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-0.7336860117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W2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0.8461304099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b2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0.759195766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3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b2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-1.033732674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9621" y="-1762662"/>
            <a:ext cx="15590647" cy="14980490"/>
            <a:chOff x="0" y="0"/>
            <a:chExt cx="20787529" cy="1997398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1454631" y="0"/>
              <a:ext cx="9332898" cy="933289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5086ED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0641088"/>
              <a:ext cx="9332898" cy="933289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5086ED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781294" y="923925"/>
            <a:ext cx="16938724" cy="2082111"/>
            <a:chOff x="0" y="0"/>
            <a:chExt cx="4461228" cy="5483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61228" cy="548375"/>
            </a:xfrm>
            <a:custGeom>
              <a:avLst/>
              <a:gdLst/>
              <a:ahLst/>
              <a:cxnLst/>
              <a:rect r="r" b="b" t="t" l="l"/>
              <a:pathLst>
                <a:path h="548375" w="4461228">
                  <a:moveTo>
                    <a:pt x="0" y="0"/>
                  </a:moveTo>
                  <a:lnTo>
                    <a:pt x="4461228" y="0"/>
                  </a:lnTo>
                  <a:lnTo>
                    <a:pt x="4461228" y="548375"/>
                  </a:lnTo>
                  <a:lnTo>
                    <a:pt x="0" y="548375"/>
                  </a:ln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461228" cy="596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1294" y="8309056"/>
            <a:ext cx="16938724" cy="1054019"/>
            <a:chOff x="0" y="0"/>
            <a:chExt cx="4461228" cy="2776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61228" cy="277602"/>
            </a:xfrm>
            <a:custGeom>
              <a:avLst/>
              <a:gdLst/>
              <a:ahLst/>
              <a:cxnLst/>
              <a:rect r="r" b="b" t="t" l="l"/>
              <a:pathLst>
                <a:path h="277602" w="4461228">
                  <a:moveTo>
                    <a:pt x="0" y="0"/>
                  </a:moveTo>
                  <a:lnTo>
                    <a:pt x="4461228" y="0"/>
                  </a:lnTo>
                  <a:lnTo>
                    <a:pt x="4461228" y="277602"/>
                  </a:lnTo>
                  <a:lnTo>
                    <a:pt x="0" y="277602"/>
                  </a:ln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461228" cy="32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93613" y="3006036"/>
            <a:ext cx="1026405" cy="5532690"/>
            <a:chOff x="0" y="0"/>
            <a:chExt cx="270329" cy="14571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0329" cy="1457169"/>
            </a:xfrm>
            <a:custGeom>
              <a:avLst/>
              <a:gdLst/>
              <a:ahLst/>
              <a:cxnLst/>
              <a:rect r="r" b="b" t="t" l="l"/>
              <a:pathLst>
                <a:path h="1457169" w="270329">
                  <a:moveTo>
                    <a:pt x="0" y="0"/>
                  </a:moveTo>
                  <a:lnTo>
                    <a:pt x="270329" y="0"/>
                  </a:lnTo>
                  <a:lnTo>
                    <a:pt x="270329" y="1457169"/>
                  </a:lnTo>
                  <a:lnTo>
                    <a:pt x="0" y="1457169"/>
                  </a:ln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70329" cy="1504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781294" y="923925"/>
          <a:ext cx="16938724" cy="8400847"/>
        </p:xfrm>
        <a:graphic>
          <a:graphicData uri="http://schemas.openxmlformats.org/drawingml/2006/table">
            <a:tbl>
              <a:tblPr/>
              <a:tblGrid>
                <a:gridCol w="1308544"/>
                <a:gridCol w="1559014"/>
                <a:gridCol w="938078"/>
                <a:gridCol w="938078"/>
                <a:gridCol w="938078"/>
                <a:gridCol w="938078"/>
                <a:gridCol w="938078"/>
                <a:gridCol w="938078"/>
                <a:gridCol w="938078"/>
                <a:gridCol w="938078"/>
                <a:gridCol w="938078"/>
                <a:gridCol w="938078"/>
                <a:gridCol w="938078"/>
                <a:gridCol w="938078"/>
                <a:gridCol w="938078"/>
                <a:gridCol w="938078"/>
                <a:gridCol w="938078"/>
              </a:tblGrid>
              <a:tr h="1050106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Prediksi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RHip_x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class_wave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class_squat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Z1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Z1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Z1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Z2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Z2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Prediksi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Prediksi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Akurasi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106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Prediksi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X2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Y1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Y2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3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3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class_wave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class_squat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Akurasi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0.36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0.3333333333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-0.522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-0.561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-0.566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0.372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0.363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0.362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-0.038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0.031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0.491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0.508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0.079999998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0.04166666667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-0.522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-0.969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-0.979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0.372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0.275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0.273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0.125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-0.167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0.531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0.458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0.519999999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0.5416666667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-0.287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0.512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0.034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0.429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0.625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0.508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-0.454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0.559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0.388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0.636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-0.16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-0.1666666667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-1.331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-1.670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-1.450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0.209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0.158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0.190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0.372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-0.511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0.592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0.375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0.5599999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0.5833333333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-0.226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0.640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0.121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0.444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0.655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0.530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-0.508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0.629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0.376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0.652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Total Akurasi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100%</a:t>
                      </a:r>
                      <a:endParaRPr lang="en-US" sz="1100"/>
                    </a:p>
                  </a:txBody>
                  <a:tcPr marL="28575" marR="28575" marT="28575" marB="2857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03968" y="-1544194"/>
            <a:ext cx="8029323" cy="80293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32690" y="3908069"/>
            <a:ext cx="8029323" cy="80293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083797"/>
            <a:ext cx="5092387" cy="5174503"/>
            <a:chOff x="0" y="0"/>
            <a:chExt cx="1297175" cy="13180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7175" cy="1318093"/>
            </a:xfrm>
            <a:custGeom>
              <a:avLst/>
              <a:gdLst/>
              <a:ahLst/>
              <a:cxnLst/>
              <a:rect r="r" b="b" t="t" l="l"/>
              <a:pathLst>
                <a:path h="1318093" w="1297175">
                  <a:moveTo>
                    <a:pt x="69933" y="0"/>
                  </a:moveTo>
                  <a:lnTo>
                    <a:pt x="1227242" y="0"/>
                  </a:lnTo>
                  <a:cubicBezTo>
                    <a:pt x="1245789" y="0"/>
                    <a:pt x="1263577" y="7368"/>
                    <a:pt x="1276692" y="20483"/>
                  </a:cubicBezTo>
                  <a:cubicBezTo>
                    <a:pt x="1289807" y="33598"/>
                    <a:pt x="1297175" y="51386"/>
                    <a:pt x="1297175" y="69933"/>
                  </a:cubicBezTo>
                  <a:lnTo>
                    <a:pt x="1297175" y="1248159"/>
                  </a:lnTo>
                  <a:cubicBezTo>
                    <a:pt x="1297175" y="1286782"/>
                    <a:pt x="1265865" y="1318093"/>
                    <a:pt x="1227242" y="1318093"/>
                  </a:cubicBezTo>
                  <a:lnTo>
                    <a:pt x="69933" y="1318093"/>
                  </a:lnTo>
                  <a:cubicBezTo>
                    <a:pt x="31310" y="1318093"/>
                    <a:pt x="0" y="1286782"/>
                    <a:pt x="0" y="1248159"/>
                  </a:cubicBezTo>
                  <a:lnTo>
                    <a:pt x="0" y="69933"/>
                  </a:lnTo>
                  <a:cubicBezTo>
                    <a:pt x="0" y="51386"/>
                    <a:pt x="7368" y="33598"/>
                    <a:pt x="20483" y="20483"/>
                  </a:cubicBezTo>
                  <a:cubicBezTo>
                    <a:pt x="33598" y="7368"/>
                    <a:pt x="51386" y="0"/>
                    <a:pt x="69933" y="0"/>
                  </a:cubicBezTo>
                  <a:close/>
                </a:path>
              </a:pathLst>
            </a:custGeom>
            <a:solidFill>
              <a:srgbClr val="21293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97175" cy="1365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89905" y="4083797"/>
            <a:ext cx="5092387" cy="5174503"/>
            <a:chOff x="0" y="0"/>
            <a:chExt cx="1297175" cy="13180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97175" cy="1318093"/>
            </a:xfrm>
            <a:custGeom>
              <a:avLst/>
              <a:gdLst/>
              <a:ahLst/>
              <a:cxnLst/>
              <a:rect r="r" b="b" t="t" l="l"/>
              <a:pathLst>
                <a:path h="1318093" w="1297175">
                  <a:moveTo>
                    <a:pt x="69933" y="0"/>
                  </a:moveTo>
                  <a:lnTo>
                    <a:pt x="1227242" y="0"/>
                  </a:lnTo>
                  <a:cubicBezTo>
                    <a:pt x="1245789" y="0"/>
                    <a:pt x="1263577" y="7368"/>
                    <a:pt x="1276692" y="20483"/>
                  </a:cubicBezTo>
                  <a:cubicBezTo>
                    <a:pt x="1289807" y="33598"/>
                    <a:pt x="1297175" y="51386"/>
                    <a:pt x="1297175" y="69933"/>
                  </a:cubicBezTo>
                  <a:lnTo>
                    <a:pt x="1297175" y="1248159"/>
                  </a:lnTo>
                  <a:cubicBezTo>
                    <a:pt x="1297175" y="1286782"/>
                    <a:pt x="1265865" y="1318093"/>
                    <a:pt x="1227242" y="1318093"/>
                  </a:cubicBezTo>
                  <a:lnTo>
                    <a:pt x="69933" y="1318093"/>
                  </a:lnTo>
                  <a:cubicBezTo>
                    <a:pt x="31310" y="1318093"/>
                    <a:pt x="0" y="1286782"/>
                    <a:pt x="0" y="1248159"/>
                  </a:cubicBezTo>
                  <a:lnTo>
                    <a:pt x="0" y="69933"/>
                  </a:lnTo>
                  <a:cubicBezTo>
                    <a:pt x="0" y="51386"/>
                    <a:pt x="7368" y="33598"/>
                    <a:pt x="20483" y="20483"/>
                  </a:cubicBezTo>
                  <a:cubicBezTo>
                    <a:pt x="33598" y="7368"/>
                    <a:pt x="51386" y="0"/>
                    <a:pt x="69933" y="0"/>
                  </a:cubicBez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97175" cy="1365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954964" y="4083797"/>
            <a:ext cx="5092387" cy="5174503"/>
            <a:chOff x="0" y="0"/>
            <a:chExt cx="1297175" cy="13180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97175" cy="1318093"/>
            </a:xfrm>
            <a:custGeom>
              <a:avLst/>
              <a:gdLst/>
              <a:ahLst/>
              <a:cxnLst/>
              <a:rect r="r" b="b" t="t" l="l"/>
              <a:pathLst>
                <a:path h="1318093" w="1297175">
                  <a:moveTo>
                    <a:pt x="69933" y="0"/>
                  </a:moveTo>
                  <a:lnTo>
                    <a:pt x="1227242" y="0"/>
                  </a:lnTo>
                  <a:cubicBezTo>
                    <a:pt x="1245789" y="0"/>
                    <a:pt x="1263577" y="7368"/>
                    <a:pt x="1276692" y="20483"/>
                  </a:cubicBezTo>
                  <a:cubicBezTo>
                    <a:pt x="1289807" y="33598"/>
                    <a:pt x="1297175" y="51386"/>
                    <a:pt x="1297175" y="69933"/>
                  </a:cubicBezTo>
                  <a:lnTo>
                    <a:pt x="1297175" y="1248159"/>
                  </a:lnTo>
                  <a:cubicBezTo>
                    <a:pt x="1297175" y="1286782"/>
                    <a:pt x="1265865" y="1318093"/>
                    <a:pt x="1227242" y="1318093"/>
                  </a:cubicBezTo>
                  <a:lnTo>
                    <a:pt x="69933" y="1318093"/>
                  </a:lnTo>
                  <a:cubicBezTo>
                    <a:pt x="31310" y="1318093"/>
                    <a:pt x="0" y="1286782"/>
                    <a:pt x="0" y="1248159"/>
                  </a:cubicBezTo>
                  <a:lnTo>
                    <a:pt x="0" y="69933"/>
                  </a:lnTo>
                  <a:cubicBezTo>
                    <a:pt x="0" y="51386"/>
                    <a:pt x="7368" y="33598"/>
                    <a:pt x="20483" y="20483"/>
                  </a:cubicBezTo>
                  <a:cubicBezTo>
                    <a:pt x="33598" y="7368"/>
                    <a:pt x="51386" y="0"/>
                    <a:pt x="69933" y="0"/>
                  </a:cubicBezTo>
                  <a:close/>
                </a:path>
              </a:pathLst>
            </a:custGeom>
            <a:solidFill>
              <a:srgbClr val="21293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97175" cy="1365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45077" y="2799759"/>
            <a:ext cx="2055779" cy="205577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1293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164577" y="3217127"/>
            <a:ext cx="816781" cy="1210861"/>
          </a:xfrm>
          <a:custGeom>
            <a:avLst/>
            <a:gdLst/>
            <a:ahLst/>
            <a:cxnLst/>
            <a:rect r="r" b="b" t="t" l="l"/>
            <a:pathLst>
              <a:path h="1210861" w="816781">
                <a:moveTo>
                  <a:pt x="0" y="0"/>
                </a:moveTo>
                <a:lnTo>
                  <a:pt x="816780" y="0"/>
                </a:lnTo>
                <a:lnTo>
                  <a:pt x="816780" y="1210861"/>
                </a:lnTo>
                <a:lnTo>
                  <a:pt x="0" y="1210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8008210" y="2877695"/>
            <a:ext cx="2055779" cy="205577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8500955" y="3285564"/>
            <a:ext cx="1066435" cy="1240041"/>
          </a:xfrm>
          <a:custGeom>
            <a:avLst/>
            <a:gdLst/>
            <a:ahLst/>
            <a:cxnLst/>
            <a:rect r="r" b="b" t="t" l="l"/>
            <a:pathLst>
              <a:path h="1240041" w="1066435">
                <a:moveTo>
                  <a:pt x="0" y="0"/>
                </a:moveTo>
                <a:lnTo>
                  <a:pt x="1066435" y="0"/>
                </a:lnTo>
                <a:lnTo>
                  <a:pt x="1066435" y="1240041"/>
                </a:lnTo>
                <a:lnTo>
                  <a:pt x="0" y="1240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460385" y="4807913"/>
            <a:ext cx="4225164" cy="33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spc="83">
                <a:solidFill>
                  <a:srgbClr val="F9FBFF"/>
                </a:solidFill>
                <a:latin typeface="Aileron"/>
                <a:ea typeface="Aileron"/>
                <a:cs typeface="Aileron"/>
                <a:sym typeface="Aileron"/>
              </a:rPr>
              <a:t>Dua fitur utama, yaitu </a:t>
            </a:r>
            <a:r>
              <a:rPr lang="en-US" b="true" sz="2399" spc="83">
                <a:solidFill>
                  <a:srgbClr val="F9FBFF"/>
                </a:solidFill>
                <a:latin typeface="Aileron Bold"/>
                <a:ea typeface="Aileron Bold"/>
                <a:cs typeface="Aileron Bold"/>
                <a:sym typeface="Aileron Bold"/>
              </a:rPr>
              <a:t>sudut sendi bahu (RShoulder_x) dan pinggul (RHip_x) </a:t>
            </a:r>
            <a:r>
              <a:rPr lang="en-US" sz="2399" spc="83">
                <a:solidFill>
                  <a:srgbClr val="F9FBFF"/>
                </a:solidFill>
                <a:latin typeface="Aileron"/>
                <a:ea typeface="Aileron"/>
                <a:cs typeface="Aileron"/>
                <a:sym typeface="Aileron"/>
              </a:rPr>
              <a:t>untuk mengklasifikasikan dua pose, yaitu 'wave' dan 'squat'. Sebelum proses pelatihan, data dinormalisasi menggunakan robust scaler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921590" y="4807913"/>
            <a:ext cx="4225164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spc="83">
                <a:solidFill>
                  <a:srgbClr val="F9FBFF"/>
                </a:solidFill>
                <a:latin typeface="Aileron"/>
                <a:ea typeface="Aileron"/>
                <a:cs typeface="Aileron"/>
                <a:sym typeface="Aileron"/>
              </a:rPr>
              <a:t>Kelas 'wave' memiliki 2 sampel data dan kelas 'squat' memiliki 3 sampel data. Setelah melalui 9 epoch pelatihan, model berhasil mencapai nilai loss sebesar 0.1418694892.</a:t>
            </a:r>
            <a:r>
              <a:rPr lang="en-US" sz="2399" spc="83">
                <a:solidFill>
                  <a:srgbClr val="F9FBFF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3473268" y="2799759"/>
            <a:ext cx="2055779" cy="205577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1293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3875451" y="3217127"/>
            <a:ext cx="1251414" cy="1160686"/>
          </a:xfrm>
          <a:custGeom>
            <a:avLst/>
            <a:gdLst/>
            <a:ahLst/>
            <a:cxnLst/>
            <a:rect r="r" b="b" t="t" l="l"/>
            <a:pathLst>
              <a:path h="1160686" w="1251414">
                <a:moveTo>
                  <a:pt x="0" y="0"/>
                </a:moveTo>
                <a:lnTo>
                  <a:pt x="1251414" y="0"/>
                </a:lnTo>
                <a:lnTo>
                  <a:pt x="1251414" y="1160687"/>
                </a:lnTo>
                <a:lnTo>
                  <a:pt x="0" y="11606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2386649" y="4807913"/>
            <a:ext cx="4225164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spc="83">
                <a:solidFill>
                  <a:srgbClr val="F9FBFF"/>
                </a:solidFill>
                <a:latin typeface="Aileron"/>
                <a:ea typeface="Aileron"/>
                <a:cs typeface="Aileron"/>
                <a:sym typeface="Aileron"/>
              </a:rPr>
              <a:t>Model ini menghasilkan bobot (W1, W2) dan bias (b1, b2) yang optimal untuk melakukan klasifikasi. Hasil pengujian menunjukkan akurasi sebesar 100%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38038" y="1228725"/>
            <a:ext cx="9909313" cy="101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571"/>
              </a:lnSpc>
            </a:pPr>
            <a:r>
              <a:rPr lang="en-US" b="true" sz="8054" spc="-515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Perhitungan Manual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CC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204246"/>
            <a:ext cx="9371856" cy="4676775"/>
            <a:chOff x="0" y="0"/>
            <a:chExt cx="2375018" cy="11851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75018" cy="1185189"/>
            </a:xfrm>
            <a:custGeom>
              <a:avLst/>
              <a:gdLst/>
              <a:ahLst/>
              <a:cxnLst/>
              <a:rect r="r" b="b" t="t" l="l"/>
              <a:pathLst>
                <a:path h="1185189" w="2375018">
                  <a:moveTo>
                    <a:pt x="0" y="0"/>
                  </a:moveTo>
                  <a:lnTo>
                    <a:pt x="2375018" y="0"/>
                  </a:lnTo>
                  <a:lnTo>
                    <a:pt x="2375018" y="1185189"/>
                  </a:lnTo>
                  <a:lnTo>
                    <a:pt x="0" y="1185189"/>
                  </a:lnTo>
                  <a:close/>
                </a:path>
              </a:pathLst>
            </a:custGeom>
            <a:solidFill>
              <a:srgbClr val="F9F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375018" cy="1232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2204246"/>
            <a:ext cx="1745201" cy="4676775"/>
            <a:chOff x="0" y="0"/>
            <a:chExt cx="442269" cy="1185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2269" cy="1185189"/>
            </a:xfrm>
            <a:custGeom>
              <a:avLst/>
              <a:gdLst/>
              <a:ahLst/>
              <a:cxnLst/>
              <a:rect r="r" b="b" t="t" l="l"/>
              <a:pathLst>
                <a:path h="1185189" w="442269">
                  <a:moveTo>
                    <a:pt x="0" y="0"/>
                  </a:moveTo>
                  <a:lnTo>
                    <a:pt x="442269" y="0"/>
                  </a:lnTo>
                  <a:lnTo>
                    <a:pt x="442269" y="1185189"/>
                  </a:lnTo>
                  <a:lnTo>
                    <a:pt x="0" y="1185189"/>
                  </a:lnTo>
                  <a:close/>
                </a:path>
              </a:pathLst>
            </a:custGeom>
            <a:solidFill>
              <a:srgbClr val="B4CCF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42269" cy="1232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2204246"/>
            <a:ext cx="9371856" cy="1395434"/>
            <a:chOff x="0" y="0"/>
            <a:chExt cx="2375018" cy="3536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75018" cy="353631"/>
            </a:xfrm>
            <a:custGeom>
              <a:avLst/>
              <a:gdLst/>
              <a:ahLst/>
              <a:cxnLst/>
              <a:rect r="r" b="b" t="t" l="l"/>
              <a:pathLst>
                <a:path h="353631" w="2375018">
                  <a:moveTo>
                    <a:pt x="0" y="0"/>
                  </a:moveTo>
                  <a:lnTo>
                    <a:pt x="2375018" y="0"/>
                  </a:lnTo>
                  <a:lnTo>
                    <a:pt x="2375018" y="353631"/>
                  </a:lnTo>
                  <a:lnTo>
                    <a:pt x="0" y="353631"/>
                  </a:ln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375018" cy="401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1028700" y="2204246"/>
          <a:ext cx="9371856" cy="4676775"/>
        </p:xfrm>
        <a:graphic>
          <a:graphicData uri="http://schemas.openxmlformats.org/drawingml/2006/table">
            <a:tbl>
              <a:tblPr/>
              <a:tblGrid>
                <a:gridCol w="1744985"/>
                <a:gridCol w="1947505"/>
                <a:gridCol w="1865930"/>
                <a:gridCol w="1990455"/>
                <a:gridCol w="1822981"/>
              </a:tblGrid>
              <a:tr h="138677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Kelas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True Negative (TN)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False Positive (FP)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False Negative (FN)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True Positive (TP)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5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class_squat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448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5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class_stand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412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148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5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class_walk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410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149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5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class_wave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423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143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1028700" y="7239969"/>
            <a:ext cx="10208628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4"/>
              </a:lnSpc>
            </a:pPr>
            <a:r>
              <a:rPr lang="en-US" sz="6600" spc="-422" b="true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Analisis Performa Matriks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8164830"/>
            <a:ext cx="13311534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 spc="-107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evaluasi kinerja model menggunakan </a:t>
            </a:r>
            <a:r>
              <a:rPr lang="en-US" b="true" sz="2699" i="true" spc="-107">
                <a:solidFill>
                  <a:srgbClr val="212938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confusion matrix</a:t>
            </a:r>
            <a:r>
              <a:rPr lang="en-US" b="true" sz="2699" spc="-107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, presisi, recall, dan F1-score untuk mengukur seberapa baik model dapat mengklasifikasikan berbagai pose tubuh.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83010" y="-5746316"/>
            <a:ext cx="7605025" cy="76050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76325" y="1855356"/>
            <a:ext cx="11259336" cy="6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0"/>
              </a:lnSpc>
            </a:pPr>
            <a:r>
              <a:rPr lang="en-US" sz="5500" spc="-352" b="true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Evaluasi untuk class_squat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108883" y="8461059"/>
            <a:ext cx="5497991" cy="54979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482985" y="2856116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448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7829" y="2879027"/>
            <a:ext cx="8574720" cy="78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negatif (</a:t>
            </a:r>
            <a:r>
              <a:rPr lang="en-US" sz="2998" i="true" spc="-119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class = 0.0</a:t>
            </a: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) terprediksi benar</a:t>
            </a:r>
          </a:p>
          <a:p>
            <a:pPr algn="l">
              <a:lnSpc>
                <a:spcPts val="302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511560" y="3661299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117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55454" y="3692840"/>
            <a:ext cx="8574720" cy="40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positif (</a:t>
            </a:r>
            <a:r>
              <a:rPr lang="en-US" sz="2998" i="true" spc="-119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class = 1.0</a:t>
            </a: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) terprediksi benar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82985" y="4466733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74504" y="4483202"/>
            <a:ext cx="9926896" cy="40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</a:t>
            </a:r>
            <a:r>
              <a:rPr lang="en-US" sz="2998" spc="-119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False Positive</a:t>
            </a: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 diklasifikasikan sebagai negatif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27236" y="3446838"/>
            <a:ext cx="3095672" cy="876112"/>
            <a:chOff x="0" y="0"/>
            <a:chExt cx="671504" cy="1900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1504" cy="190043"/>
            </a:xfrm>
            <a:custGeom>
              <a:avLst/>
              <a:gdLst/>
              <a:ahLst/>
              <a:cxnLst/>
              <a:rect r="r" b="b" t="t" l="l"/>
              <a:pathLst>
                <a:path h="190043" w="671504">
                  <a:moveTo>
                    <a:pt x="95022" y="0"/>
                  </a:moveTo>
                  <a:lnTo>
                    <a:pt x="576482" y="0"/>
                  </a:lnTo>
                  <a:cubicBezTo>
                    <a:pt x="601683" y="0"/>
                    <a:pt x="625852" y="10011"/>
                    <a:pt x="643672" y="27831"/>
                  </a:cubicBezTo>
                  <a:cubicBezTo>
                    <a:pt x="661492" y="45651"/>
                    <a:pt x="671504" y="69820"/>
                    <a:pt x="671504" y="95022"/>
                  </a:cubicBezTo>
                  <a:lnTo>
                    <a:pt x="671504" y="95022"/>
                  </a:lnTo>
                  <a:cubicBezTo>
                    <a:pt x="671504" y="147501"/>
                    <a:pt x="628961" y="190043"/>
                    <a:pt x="576482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671504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Hasil Matrix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092114" y="5862717"/>
            <a:ext cx="2827707" cy="83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Akurasi: 1.0</a:t>
            </a:r>
          </a:p>
          <a:p>
            <a:pPr algn="l">
              <a:lnSpc>
                <a:spcPts val="323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092114" y="6365502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Model hampir sempurna untuk mendeteksi pose </a:t>
            </a:r>
            <a:r>
              <a:rPr lang="en-US" sz="2698" i="true" spc="-107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squat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63422" y="6950227"/>
            <a:ext cx="3225685" cy="1282232"/>
            <a:chOff x="0" y="0"/>
            <a:chExt cx="699706" cy="27813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9706" cy="278138"/>
            </a:xfrm>
            <a:custGeom>
              <a:avLst/>
              <a:gdLst/>
              <a:ahLst/>
              <a:cxnLst/>
              <a:rect r="r" b="b" t="t" l="l"/>
              <a:pathLst>
                <a:path h="278138" w="699706">
                  <a:moveTo>
                    <a:pt x="139069" y="0"/>
                  </a:moveTo>
                  <a:lnTo>
                    <a:pt x="560637" y="0"/>
                  </a:lnTo>
                  <a:cubicBezTo>
                    <a:pt x="637442" y="0"/>
                    <a:pt x="699706" y="62263"/>
                    <a:pt x="699706" y="139069"/>
                  </a:cubicBezTo>
                  <a:lnTo>
                    <a:pt x="699706" y="139069"/>
                  </a:lnTo>
                  <a:cubicBezTo>
                    <a:pt x="699706" y="175952"/>
                    <a:pt x="685054" y="211325"/>
                    <a:pt x="658973" y="237405"/>
                  </a:cubicBezTo>
                  <a:cubicBezTo>
                    <a:pt x="632893" y="263486"/>
                    <a:pt x="597520" y="278138"/>
                    <a:pt x="560637" y="278138"/>
                  </a:cubicBezTo>
                  <a:lnTo>
                    <a:pt x="139069" y="278138"/>
                  </a:lnTo>
                  <a:cubicBezTo>
                    <a:pt x="62263" y="278138"/>
                    <a:pt x="0" y="215875"/>
                    <a:pt x="0" y="139069"/>
                  </a:cubicBezTo>
                  <a:lnTo>
                    <a:pt x="0" y="139069"/>
                  </a:lnTo>
                  <a:cubicBezTo>
                    <a:pt x="0" y="62263"/>
                    <a:pt x="62263" y="0"/>
                    <a:pt x="139069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699706" cy="335288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Classification Report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120689" y="7161747"/>
            <a:ext cx="6677973" cy="42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Recall: 0.99 untuk kelas positif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20689" y="7664531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Hampir semua kelas positif berhasil dikenali kecuali satu kasus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20689" y="8498876"/>
            <a:ext cx="6677973" cy="42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F1-Score: 1.00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20689" y="9001660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Kombinasi presisi dan </a:t>
            </a:r>
            <a:r>
              <a:rPr lang="en-US" sz="2698" i="true" spc="-107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recall</a:t>
            </a: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 menunjukkan performa optimal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83010" y="-5746316"/>
            <a:ext cx="7605025" cy="76050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76325" y="1855356"/>
            <a:ext cx="11259336" cy="6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0"/>
              </a:lnSpc>
            </a:pPr>
            <a:r>
              <a:rPr lang="en-US" sz="5500" spc="-352" b="true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Evaluasi untuk class_stand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108883" y="8271914"/>
            <a:ext cx="5497991" cy="54979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13383" y="3023124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412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04876" y="2865794"/>
            <a:ext cx="4941342" cy="78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negatif terprediksi benar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29035" y="3020181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148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85809" y="2886495"/>
            <a:ext cx="4613025" cy="78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positif terprediksi benar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27236" y="3446838"/>
            <a:ext cx="3095672" cy="876112"/>
            <a:chOff x="0" y="0"/>
            <a:chExt cx="671504" cy="1900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1504" cy="190043"/>
            </a:xfrm>
            <a:custGeom>
              <a:avLst/>
              <a:gdLst/>
              <a:ahLst/>
              <a:cxnLst/>
              <a:rect r="r" b="b" t="t" l="l"/>
              <a:pathLst>
                <a:path h="190043" w="671504">
                  <a:moveTo>
                    <a:pt x="95022" y="0"/>
                  </a:moveTo>
                  <a:lnTo>
                    <a:pt x="576482" y="0"/>
                  </a:lnTo>
                  <a:cubicBezTo>
                    <a:pt x="601683" y="0"/>
                    <a:pt x="625852" y="10011"/>
                    <a:pt x="643672" y="27831"/>
                  </a:cubicBezTo>
                  <a:cubicBezTo>
                    <a:pt x="661492" y="45651"/>
                    <a:pt x="671504" y="69820"/>
                    <a:pt x="671504" y="95022"/>
                  </a:cubicBezTo>
                  <a:lnTo>
                    <a:pt x="671504" y="95022"/>
                  </a:lnTo>
                  <a:cubicBezTo>
                    <a:pt x="671504" y="147501"/>
                    <a:pt x="628961" y="190043"/>
                    <a:pt x="576482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71504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Hasil Matrix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578782" y="5673572"/>
            <a:ext cx="2827707" cy="83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Akurasi: 0.99</a:t>
            </a:r>
          </a:p>
          <a:p>
            <a:pPr algn="l">
              <a:lnSpc>
                <a:spcPts val="323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578782" y="6176357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Model bekerja hampir sempurna untuk mendeteksi pose </a:t>
            </a:r>
            <a:r>
              <a:rPr lang="en-US" sz="2698" i="true" spc="-107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stand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63422" y="6761082"/>
            <a:ext cx="3225685" cy="1282232"/>
            <a:chOff x="0" y="0"/>
            <a:chExt cx="699706" cy="2781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9706" cy="278138"/>
            </a:xfrm>
            <a:custGeom>
              <a:avLst/>
              <a:gdLst/>
              <a:ahLst/>
              <a:cxnLst/>
              <a:rect r="r" b="b" t="t" l="l"/>
              <a:pathLst>
                <a:path h="278138" w="699706">
                  <a:moveTo>
                    <a:pt x="139069" y="0"/>
                  </a:moveTo>
                  <a:lnTo>
                    <a:pt x="560637" y="0"/>
                  </a:lnTo>
                  <a:cubicBezTo>
                    <a:pt x="637442" y="0"/>
                    <a:pt x="699706" y="62263"/>
                    <a:pt x="699706" y="139069"/>
                  </a:cubicBezTo>
                  <a:lnTo>
                    <a:pt x="699706" y="139069"/>
                  </a:lnTo>
                  <a:cubicBezTo>
                    <a:pt x="699706" y="175952"/>
                    <a:pt x="685054" y="211325"/>
                    <a:pt x="658973" y="237405"/>
                  </a:cubicBezTo>
                  <a:cubicBezTo>
                    <a:pt x="632893" y="263486"/>
                    <a:pt x="597520" y="278138"/>
                    <a:pt x="560637" y="278138"/>
                  </a:cubicBezTo>
                  <a:lnTo>
                    <a:pt x="139069" y="278138"/>
                  </a:lnTo>
                  <a:cubicBezTo>
                    <a:pt x="62263" y="278138"/>
                    <a:pt x="0" y="215875"/>
                    <a:pt x="0" y="139069"/>
                  </a:cubicBezTo>
                  <a:lnTo>
                    <a:pt x="0" y="139069"/>
                  </a:lnTo>
                  <a:cubicBezTo>
                    <a:pt x="0" y="62263"/>
                    <a:pt x="62263" y="0"/>
                    <a:pt x="139069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699706" cy="335288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Classification Report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607357" y="6972602"/>
            <a:ext cx="6677973" cy="42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Recall: 0.97 untuk kelas positif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07357" y="7475386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Sebagian kecil kelas positif tidak terdeteksi (</a:t>
            </a:r>
            <a:r>
              <a:rPr lang="en-US" sz="2698" i="true" spc="-107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false negatives</a:t>
            </a: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).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07357" y="8309731"/>
            <a:ext cx="6677973" cy="42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F1-Score: 0.98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07357" y="8812515"/>
            <a:ext cx="12813993" cy="70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Performa keseluruhan sangat tinggi dengan beberapa kesalahan kecil.</a:t>
            </a:r>
          </a:p>
          <a:p>
            <a:pPr algn="l">
              <a:lnSpc>
                <a:spcPts val="2725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4213383" y="4080325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604876" y="3922994"/>
            <a:ext cx="4941342" cy="78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</a:t>
            </a:r>
            <a:r>
              <a:rPr lang="en-US" sz="2998" spc="-119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False Negative</a:t>
            </a: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 salah diklasifikasikan sebagai positif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329035" y="4077563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785809" y="3943877"/>
            <a:ext cx="4971264" cy="78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</a:t>
            </a:r>
            <a:r>
              <a:rPr lang="en-US" sz="2998" spc="-119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False Positive</a:t>
            </a: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 salah diklasifikasikan sebagai negatif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83010" y="-5746316"/>
            <a:ext cx="7605025" cy="76050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76325" y="1855356"/>
            <a:ext cx="11259336" cy="6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0"/>
              </a:lnSpc>
            </a:pPr>
            <a:r>
              <a:rPr lang="en-US" sz="5500" spc="-352" b="true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Evaluasi untuk class_walk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108883" y="8271914"/>
            <a:ext cx="5497991" cy="54979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13383" y="3137103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410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04876" y="2979772"/>
            <a:ext cx="5488538" cy="78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negatif terprediksi benar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29035" y="3134159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149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85809" y="3000473"/>
            <a:ext cx="4613025" cy="78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positif terprediksi benar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27236" y="3465888"/>
            <a:ext cx="3095672" cy="876112"/>
            <a:chOff x="0" y="0"/>
            <a:chExt cx="671504" cy="1900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1504" cy="190043"/>
            </a:xfrm>
            <a:custGeom>
              <a:avLst/>
              <a:gdLst/>
              <a:ahLst/>
              <a:cxnLst/>
              <a:rect r="r" b="b" t="t" l="l"/>
              <a:pathLst>
                <a:path h="190043" w="671504">
                  <a:moveTo>
                    <a:pt x="95022" y="0"/>
                  </a:moveTo>
                  <a:lnTo>
                    <a:pt x="576482" y="0"/>
                  </a:lnTo>
                  <a:cubicBezTo>
                    <a:pt x="601683" y="0"/>
                    <a:pt x="625852" y="10011"/>
                    <a:pt x="643672" y="27831"/>
                  </a:cubicBezTo>
                  <a:cubicBezTo>
                    <a:pt x="661492" y="45651"/>
                    <a:pt x="671504" y="69820"/>
                    <a:pt x="671504" y="95022"/>
                  </a:cubicBezTo>
                  <a:lnTo>
                    <a:pt x="671504" y="95022"/>
                  </a:lnTo>
                  <a:cubicBezTo>
                    <a:pt x="671504" y="147501"/>
                    <a:pt x="628961" y="190043"/>
                    <a:pt x="576482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71504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Hasil Matrix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578782" y="5787551"/>
            <a:ext cx="2827707" cy="83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Akurasi: 0.99</a:t>
            </a:r>
          </a:p>
          <a:p>
            <a:pPr algn="l">
              <a:lnSpc>
                <a:spcPts val="323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578782" y="6290335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Model memiliki kemampuan tinggi dalam mendeteksi pose </a:t>
            </a:r>
            <a:r>
              <a:rPr lang="en-US" sz="2698" i="true" spc="-107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walk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63422" y="6761082"/>
            <a:ext cx="3225685" cy="1282232"/>
            <a:chOff x="0" y="0"/>
            <a:chExt cx="699706" cy="2781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9706" cy="278138"/>
            </a:xfrm>
            <a:custGeom>
              <a:avLst/>
              <a:gdLst/>
              <a:ahLst/>
              <a:cxnLst/>
              <a:rect r="r" b="b" t="t" l="l"/>
              <a:pathLst>
                <a:path h="278138" w="699706">
                  <a:moveTo>
                    <a:pt x="139069" y="0"/>
                  </a:moveTo>
                  <a:lnTo>
                    <a:pt x="560637" y="0"/>
                  </a:lnTo>
                  <a:cubicBezTo>
                    <a:pt x="637442" y="0"/>
                    <a:pt x="699706" y="62263"/>
                    <a:pt x="699706" y="139069"/>
                  </a:cubicBezTo>
                  <a:lnTo>
                    <a:pt x="699706" y="139069"/>
                  </a:lnTo>
                  <a:cubicBezTo>
                    <a:pt x="699706" y="175952"/>
                    <a:pt x="685054" y="211325"/>
                    <a:pt x="658973" y="237405"/>
                  </a:cubicBezTo>
                  <a:cubicBezTo>
                    <a:pt x="632893" y="263486"/>
                    <a:pt x="597520" y="278138"/>
                    <a:pt x="560637" y="278138"/>
                  </a:cubicBezTo>
                  <a:lnTo>
                    <a:pt x="139069" y="278138"/>
                  </a:lnTo>
                  <a:cubicBezTo>
                    <a:pt x="62263" y="278138"/>
                    <a:pt x="0" y="215875"/>
                    <a:pt x="0" y="139069"/>
                  </a:cubicBezTo>
                  <a:lnTo>
                    <a:pt x="0" y="139069"/>
                  </a:lnTo>
                  <a:cubicBezTo>
                    <a:pt x="0" y="62263"/>
                    <a:pt x="62263" y="0"/>
                    <a:pt x="139069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699706" cy="335288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Classification Report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607357" y="7086580"/>
            <a:ext cx="6677973" cy="42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Recall: 0.97 untuk kelas positif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07357" y="7589364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Beberapa kelas positif tidak terdeteksi.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07357" y="8423710"/>
            <a:ext cx="6677973" cy="839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F1-Score: 0.98</a:t>
            </a:r>
          </a:p>
          <a:p>
            <a:pPr algn="l">
              <a:lnSpc>
                <a:spcPts val="323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607357" y="8926494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Performanya hampir setara dengan kelas </a:t>
            </a:r>
            <a:r>
              <a:rPr lang="en-US" sz="2698" i="true" spc="-107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stand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13383" y="4194303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604876" y="4036973"/>
            <a:ext cx="4941342" cy="78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negatif salah diklasifikasikan sebagai positif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329035" y="4191542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785809" y="4057856"/>
            <a:ext cx="4971264" cy="78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positif salah diklasifikasikan sebagai negatif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83010" y="-5746316"/>
            <a:ext cx="7605025" cy="76050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76325" y="1855356"/>
            <a:ext cx="11259336" cy="6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0"/>
              </a:lnSpc>
            </a:pPr>
            <a:r>
              <a:rPr lang="en-US" sz="5500" spc="-352" b="true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Evaluasi untuk class_wave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108883" y="8271914"/>
            <a:ext cx="5497991" cy="54979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787785" y="3023124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423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07879" y="3032649"/>
            <a:ext cx="7672174" cy="40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negatif terprediksi benar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25885" y="3888313"/>
            <a:ext cx="1581993" cy="52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7"/>
              </a:lnSpc>
            </a:pPr>
            <a:r>
              <a:rPr lang="en-US" b="true" sz="4200" spc="-268">
                <a:solidFill>
                  <a:srgbClr val="5086ED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143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44585" y="3883383"/>
            <a:ext cx="7064460" cy="40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sampel kelas positif terprediksi benar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27236" y="3446838"/>
            <a:ext cx="3095672" cy="876112"/>
            <a:chOff x="0" y="0"/>
            <a:chExt cx="671504" cy="1900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1504" cy="190043"/>
            </a:xfrm>
            <a:custGeom>
              <a:avLst/>
              <a:gdLst/>
              <a:ahLst/>
              <a:cxnLst/>
              <a:rect r="r" b="b" t="t" l="l"/>
              <a:pathLst>
                <a:path h="190043" w="671504">
                  <a:moveTo>
                    <a:pt x="95022" y="0"/>
                  </a:moveTo>
                  <a:lnTo>
                    <a:pt x="576482" y="0"/>
                  </a:lnTo>
                  <a:cubicBezTo>
                    <a:pt x="601683" y="0"/>
                    <a:pt x="625852" y="10011"/>
                    <a:pt x="643672" y="27831"/>
                  </a:cubicBezTo>
                  <a:cubicBezTo>
                    <a:pt x="661492" y="45651"/>
                    <a:pt x="671504" y="69820"/>
                    <a:pt x="671504" y="95022"/>
                  </a:cubicBezTo>
                  <a:lnTo>
                    <a:pt x="671504" y="95022"/>
                  </a:lnTo>
                  <a:cubicBezTo>
                    <a:pt x="671504" y="147501"/>
                    <a:pt x="628961" y="190043"/>
                    <a:pt x="576482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71504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Hasil Matrix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223716" y="5944776"/>
            <a:ext cx="2827707" cy="42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Akurasi: 1.00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23716" y="6447560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Model memiliki performa sempurna untuk mendeteksi pose </a:t>
            </a:r>
            <a:r>
              <a:rPr lang="en-US" sz="2698" i="true" spc="-107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wave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63422" y="6999207"/>
            <a:ext cx="3225685" cy="1282232"/>
            <a:chOff x="0" y="0"/>
            <a:chExt cx="699706" cy="2781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9706" cy="278138"/>
            </a:xfrm>
            <a:custGeom>
              <a:avLst/>
              <a:gdLst/>
              <a:ahLst/>
              <a:cxnLst/>
              <a:rect r="r" b="b" t="t" l="l"/>
              <a:pathLst>
                <a:path h="278138" w="699706">
                  <a:moveTo>
                    <a:pt x="139069" y="0"/>
                  </a:moveTo>
                  <a:lnTo>
                    <a:pt x="560637" y="0"/>
                  </a:lnTo>
                  <a:cubicBezTo>
                    <a:pt x="637442" y="0"/>
                    <a:pt x="699706" y="62263"/>
                    <a:pt x="699706" y="139069"/>
                  </a:cubicBezTo>
                  <a:lnTo>
                    <a:pt x="699706" y="139069"/>
                  </a:lnTo>
                  <a:cubicBezTo>
                    <a:pt x="699706" y="175952"/>
                    <a:pt x="685054" y="211325"/>
                    <a:pt x="658973" y="237405"/>
                  </a:cubicBezTo>
                  <a:cubicBezTo>
                    <a:pt x="632893" y="263486"/>
                    <a:pt x="597520" y="278138"/>
                    <a:pt x="560637" y="278138"/>
                  </a:cubicBezTo>
                  <a:lnTo>
                    <a:pt x="139069" y="278138"/>
                  </a:lnTo>
                  <a:cubicBezTo>
                    <a:pt x="62263" y="278138"/>
                    <a:pt x="0" y="215875"/>
                    <a:pt x="0" y="139069"/>
                  </a:cubicBezTo>
                  <a:lnTo>
                    <a:pt x="0" y="139069"/>
                  </a:lnTo>
                  <a:cubicBezTo>
                    <a:pt x="0" y="62263"/>
                    <a:pt x="62263" y="0"/>
                    <a:pt x="139069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699706" cy="335288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Classification Report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252291" y="7243805"/>
            <a:ext cx="6677973" cy="42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Recall: 1.00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52291" y="7746590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Semua kelas positif berhasil dikenali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52291" y="8580935"/>
            <a:ext cx="6677973" cy="42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3198" spc="-127" b="true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F1-Score: 1.00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52291" y="9083719"/>
            <a:ext cx="12813993" cy="36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Kombinasi presisi dan </a:t>
            </a:r>
            <a:r>
              <a:rPr lang="en-US" sz="2698" i="true" spc="-107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recall</a:t>
            </a:r>
            <a:r>
              <a:rPr lang="en-US" sz="2698" spc="-10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 sempurna.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14538" y="4655647"/>
            <a:ext cx="12032994" cy="40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</a:pP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Tidak ada kesalahan klasifikasi (baik </a:t>
            </a:r>
            <a:r>
              <a:rPr lang="en-US" sz="2998" i="true" spc="-119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false positives</a:t>
            </a: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 maupun </a:t>
            </a:r>
            <a:r>
              <a:rPr lang="en-US" sz="2998" i="true" spc="-119">
                <a:solidFill>
                  <a:srgbClr val="212938"/>
                </a:solidFill>
                <a:latin typeface="Aileron Italics"/>
                <a:ea typeface="Aileron Italics"/>
                <a:cs typeface="Aileron Italics"/>
                <a:sym typeface="Aileron Italics"/>
              </a:rPr>
              <a:t>false negatives</a:t>
            </a:r>
            <a:r>
              <a:rPr lang="en-US" sz="2998" spc="-119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)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86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366576" y="2294129"/>
            <a:ext cx="10163384" cy="61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2"/>
              </a:lnSpc>
            </a:pPr>
            <a:r>
              <a:rPr lang="en-US" b="true" sz="4800" spc="-307">
                <a:solidFill>
                  <a:srgbClr val="FFFF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Kesimpulan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708474" cy="708474"/>
          </a:xfrm>
          <a:custGeom>
            <a:avLst/>
            <a:gdLst/>
            <a:ahLst/>
            <a:cxnLst/>
            <a:rect r="r" b="b" t="t" l="l"/>
            <a:pathLst>
              <a:path h="708474" w="708474">
                <a:moveTo>
                  <a:pt x="0" y="0"/>
                </a:moveTo>
                <a:lnTo>
                  <a:pt x="708474" y="0"/>
                </a:lnTo>
                <a:lnTo>
                  <a:pt x="708474" y="708474"/>
                </a:lnTo>
                <a:lnTo>
                  <a:pt x="0" y="708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97901" y="1108744"/>
            <a:ext cx="1625584" cy="567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2200" spc="-88" b="true">
                <a:solidFill>
                  <a:srgbClr val="212938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Kelompok</a:t>
            </a:r>
          </a:p>
          <a:p>
            <a:pPr algn="l">
              <a:lnSpc>
                <a:spcPts val="2222"/>
              </a:lnSpc>
            </a:pPr>
            <a:r>
              <a:rPr lang="en-US" sz="2200" spc="-88" b="true">
                <a:solidFill>
                  <a:srgbClr val="212938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Satu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2877404" y="-2631724"/>
            <a:ext cx="8029323" cy="80293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151918" y="3360465"/>
            <a:ext cx="7888520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</a:pPr>
            <a:r>
              <a:rPr lang="en-US" b="true" sz="3999" spc="-255">
                <a:solidFill>
                  <a:srgbClr val="000000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Akurasi Multi-label (Keseluruhan)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60864" y="4379640"/>
            <a:ext cx="5470629" cy="112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1"/>
              </a:lnSpc>
            </a:pPr>
            <a:r>
              <a:rPr lang="en-US" b="true" sz="8799" spc="431">
                <a:solidFill>
                  <a:srgbClr val="FFFF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0.9823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48416" y="5924439"/>
            <a:ext cx="13580066" cy="1672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698" spc="113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Model menunjukkan performa yang sangat baik untuk tugas multi-label. Kelas dengan performa terbaik adalah class_squat dan class_wave. sedangkan class_stand dan class_walk memiliki kesalahan minor yang dapat diperbaiki dengan analisis lebih mendalam terhadap pola data yang sulit dibedakan.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648904" y="6038976"/>
            <a:ext cx="6438648" cy="643864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30594" y="-1762662"/>
            <a:ext cx="6999673" cy="69996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9621" y="6218154"/>
            <a:ext cx="6999673" cy="69996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080641" y="4018813"/>
            <a:ext cx="3195494" cy="31954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290" r="0" b="-229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197314" y="3831495"/>
            <a:ext cx="3366000" cy="33660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5803" r="0" b="-753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487553" y="3848306"/>
            <a:ext cx="3366000" cy="33660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55860" t="-15818" r="-66818" b="-180922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319659" y="2063774"/>
            <a:ext cx="4740470" cy="1350831"/>
            <a:chOff x="0" y="0"/>
            <a:chExt cx="6320627" cy="1801108"/>
          </a:xfrm>
        </p:grpSpPr>
        <p:grpSp>
          <p:nvGrpSpPr>
            <p:cNvPr name="Group 15" id="15"/>
            <p:cNvGrpSpPr/>
            <p:nvPr/>
          </p:nvGrpSpPr>
          <p:grpSpPr>
            <a:xfrm rot="211790">
              <a:off x="37768" y="190904"/>
              <a:ext cx="6245091" cy="1419301"/>
              <a:chOff x="0" y="0"/>
              <a:chExt cx="1015999" cy="23090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015999" cy="230903"/>
              </a:xfrm>
              <a:custGeom>
                <a:avLst/>
                <a:gdLst/>
                <a:ahLst/>
                <a:cxnLst/>
                <a:rect r="r" b="b" t="t" l="l"/>
                <a:pathLst>
                  <a:path h="230903" w="1015999">
                    <a:moveTo>
                      <a:pt x="115451" y="0"/>
                    </a:moveTo>
                    <a:lnTo>
                      <a:pt x="900548" y="0"/>
                    </a:lnTo>
                    <a:cubicBezTo>
                      <a:pt x="964310" y="0"/>
                      <a:pt x="1015999" y="51689"/>
                      <a:pt x="1015999" y="115451"/>
                    </a:cubicBezTo>
                    <a:lnTo>
                      <a:pt x="1015999" y="115451"/>
                    </a:lnTo>
                    <a:cubicBezTo>
                      <a:pt x="1015999" y="179213"/>
                      <a:pt x="964310" y="230903"/>
                      <a:pt x="900548" y="230903"/>
                    </a:cubicBezTo>
                    <a:lnTo>
                      <a:pt x="115451" y="230903"/>
                    </a:lnTo>
                    <a:cubicBezTo>
                      <a:pt x="51689" y="230903"/>
                      <a:pt x="0" y="179213"/>
                      <a:pt x="0" y="115451"/>
                    </a:cubicBezTo>
                    <a:lnTo>
                      <a:pt x="0" y="115451"/>
                    </a:lnTo>
                    <a:cubicBezTo>
                      <a:pt x="0" y="51689"/>
                      <a:pt x="51689" y="0"/>
                      <a:pt x="115451" y="0"/>
                    </a:cubicBezTo>
                    <a:close/>
                  </a:path>
                </a:pathLst>
              </a:custGeom>
              <a:solidFill>
                <a:srgbClr val="F4CC48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015999" cy="269003"/>
              </a:xfrm>
              <a:prstGeom prst="rect">
                <a:avLst/>
              </a:prstGeom>
            </p:spPr>
            <p:txBody>
              <a:bodyPr anchor="ctr" rtlCol="false" tIns="61680" lIns="61680" bIns="61680" rIns="6168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211790">
              <a:off x="522332" y="530679"/>
              <a:ext cx="5279880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 spc="-120">
                  <a:solidFill>
                    <a:srgbClr val="21293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Meet Our Team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794107" y="2131169"/>
            <a:ext cx="5349893" cy="11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8"/>
              </a:lnSpc>
            </a:pPr>
            <a:r>
              <a:rPr lang="en-US" b="true" sz="9200" spc="-588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Our Team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80641" y="7633435"/>
            <a:ext cx="3024987" cy="49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b="true" sz="3396" spc="-217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Sofia I’zaaz J.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271666" y="8165688"/>
            <a:ext cx="264293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96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2251502071110886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67821" y="7633435"/>
            <a:ext cx="3024987" cy="49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b="true" sz="3396" spc="-217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Dinda Nahdiya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644100" y="8165688"/>
            <a:ext cx="247242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96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225150201111024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63240" y="7633435"/>
            <a:ext cx="4414626" cy="49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b="true" sz="3396" spc="-217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Amalia Desafa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65944" y="8165688"/>
            <a:ext cx="260921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96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225150207111057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5086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77404" y="-2631724"/>
            <a:ext cx="8029323" cy="80293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48904" y="6038976"/>
            <a:ext cx="6438648" cy="643864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73891" y="1864862"/>
            <a:ext cx="13140217" cy="6557275"/>
            <a:chOff x="0" y="0"/>
            <a:chExt cx="2375018" cy="1185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5018" cy="1185189"/>
            </a:xfrm>
            <a:custGeom>
              <a:avLst/>
              <a:gdLst/>
              <a:ahLst/>
              <a:cxnLst/>
              <a:rect r="r" b="b" t="t" l="l"/>
              <a:pathLst>
                <a:path h="1185189" w="2375018">
                  <a:moveTo>
                    <a:pt x="0" y="0"/>
                  </a:moveTo>
                  <a:lnTo>
                    <a:pt x="2375018" y="0"/>
                  </a:lnTo>
                  <a:lnTo>
                    <a:pt x="2375018" y="1185189"/>
                  </a:lnTo>
                  <a:lnTo>
                    <a:pt x="0" y="1185189"/>
                  </a:lnTo>
                  <a:close/>
                </a:path>
              </a:pathLst>
            </a:custGeom>
            <a:solidFill>
              <a:srgbClr val="F9FB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375018" cy="1232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73891" y="1864862"/>
            <a:ext cx="2446934" cy="6557275"/>
            <a:chOff x="0" y="0"/>
            <a:chExt cx="442269" cy="11851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2269" cy="1185189"/>
            </a:xfrm>
            <a:custGeom>
              <a:avLst/>
              <a:gdLst/>
              <a:ahLst/>
              <a:cxnLst/>
              <a:rect r="r" b="b" t="t" l="l"/>
              <a:pathLst>
                <a:path h="1185189" w="442269">
                  <a:moveTo>
                    <a:pt x="0" y="0"/>
                  </a:moveTo>
                  <a:lnTo>
                    <a:pt x="442269" y="0"/>
                  </a:lnTo>
                  <a:lnTo>
                    <a:pt x="442269" y="1185189"/>
                  </a:lnTo>
                  <a:lnTo>
                    <a:pt x="0" y="1185189"/>
                  </a:lnTo>
                  <a:close/>
                </a:path>
              </a:pathLst>
            </a:custGeom>
            <a:solidFill>
              <a:srgbClr val="B4CCF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42269" cy="1232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73891" y="1864862"/>
            <a:ext cx="13140217" cy="1956528"/>
            <a:chOff x="0" y="0"/>
            <a:chExt cx="2375018" cy="3536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75018" cy="353631"/>
            </a:xfrm>
            <a:custGeom>
              <a:avLst/>
              <a:gdLst/>
              <a:ahLst/>
              <a:cxnLst/>
              <a:rect r="r" b="b" t="t" l="l"/>
              <a:pathLst>
                <a:path h="353631" w="2375018">
                  <a:moveTo>
                    <a:pt x="0" y="0"/>
                  </a:moveTo>
                  <a:lnTo>
                    <a:pt x="2375018" y="0"/>
                  </a:lnTo>
                  <a:lnTo>
                    <a:pt x="2375018" y="353631"/>
                  </a:lnTo>
                  <a:lnTo>
                    <a:pt x="0" y="353631"/>
                  </a:ln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375018" cy="401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2573891" y="1864862"/>
          <a:ext cx="18423813" cy="9193913"/>
        </p:xfrm>
        <a:graphic>
          <a:graphicData uri="http://schemas.openxmlformats.org/drawingml/2006/table">
            <a:tbl>
              <a:tblPr/>
              <a:tblGrid>
                <a:gridCol w="3430406"/>
                <a:gridCol w="3828534"/>
                <a:gridCol w="3668169"/>
                <a:gridCol w="3912968"/>
                <a:gridCol w="3583735"/>
              </a:tblGrid>
              <a:tr h="27262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Kelas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True Negative (TN)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False Positive (FP)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False Negative (FN)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 b="true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True Positive (TP)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9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class_squat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448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117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9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class_stand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412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148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9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class_walk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410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149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69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class_wave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423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0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5"/>
                        </a:lnSpc>
                        <a:defRPr/>
                      </a:pPr>
                      <a:r>
                        <a:rPr lang="en-US" sz="2804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143</a:t>
                      </a:r>
                      <a:endParaRPr lang="en-US" sz="1100"/>
                    </a:p>
                  </a:txBody>
                  <a:tcPr marL="213679" marR="213679" marT="213679" marB="213679" anchor="ctr">
                    <a:lnL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74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8" id="18"/>
          <p:cNvGrpSpPr/>
          <p:nvPr/>
        </p:nvGrpSpPr>
        <p:grpSpPr>
          <a:xfrm rot="0">
            <a:off x="2065818" y="6879088"/>
            <a:ext cx="14046047" cy="2066084"/>
            <a:chOff x="0" y="0"/>
            <a:chExt cx="3699370" cy="5441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99370" cy="544154"/>
            </a:xfrm>
            <a:custGeom>
              <a:avLst/>
              <a:gdLst/>
              <a:ahLst/>
              <a:cxnLst/>
              <a:rect r="r" b="b" t="t" l="l"/>
              <a:pathLst>
                <a:path h="544154" w="3699370">
                  <a:moveTo>
                    <a:pt x="0" y="0"/>
                  </a:moveTo>
                  <a:lnTo>
                    <a:pt x="3699370" y="0"/>
                  </a:lnTo>
                  <a:lnTo>
                    <a:pt x="3699370" y="544154"/>
                  </a:lnTo>
                  <a:lnTo>
                    <a:pt x="0" y="5441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F4CC48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3699370" cy="591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065818" y="3331514"/>
            <a:ext cx="14046047" cy="2066084"/>
            <a:chOff x="0" y="0"/>
            <a:chExt cx="3699370" cy="5441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99370" cy="544154"/>
            </a:xfrm>
            <a:custGeom>
              <a:avLst/>
              <a:gdLst/>
              <a:ahLst/>
              <a:cxnLst/>
              <a:rect r="r" b="b" t="t" l="l"/>
              <a:pathLst>
                <a:path h="544154" w="3699370">
                  <a:moveTo>
                    <a:pt x="0" y="0"/>
                  </a:moveTo>
                  <a:lnTo>
                    <a:pt x="3699370" y="0"/>
                  </a:lnTo>
                  <a:lnTo>
                    <a:pt x="3699370" y="544154"/>
                  </a:lnTo>
                  <a:lnTo>
                    <a:pt x="0" y="5441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F4CC48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3699370" cy="591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2662" y="-2126425"/>
            <a:ext cx="6999673" cy="69996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654976" y="6787163"/>
            <a:ext cx="6999673" cy="69996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482508" y="1070644"/>
            <a:ext cx="15167087" cy="9238135"/>
          </a:xfrm>
          <a:custGeom>
            <a:avLst/>
            <a:gdLst/>
            <a:ahLst/>
            <a:cxnLst/>
            <a:rect r="r" b="b" t="t" l="l"/>
            <a:pathLst>
              <a:path h="9238135" w="15167087">
                <a:moveTo>
                  <a:pt x="0" y="0"/>
                </a:moveTo>
                <a:lnTo>
                  <a:pt x="15167087" y="0"/>
                </a:lnTo>
                <a:lnTo>
                  <a:pt x="15167087" y="9238135"/>
                </a:lnTo>
                <a:lnTo>
                  <a:pt x="0" y="9238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502057"/>
            <a:ext cx="7931229" cy="295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21"/>
              </a:lnSpc>
            </a:pPr>
            <a:r>
              <a:rPr lang="en-US" sz="12044" spc="-481" b="true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Thank You So Much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8408" y="1221445"/>
            <a:ext cx="5349893" cy="11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8"/>
              </a:lnSpc>
            </a:pPr>
            <a:r>
              <a:rPr lang="en-US" b="true" sz="9200" spc="-588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Outline</a:t>
            </a:r>
          </a:p>
        </p:txBody>
      </p:sp>
      <p:grpSp>
        <p:nvGrpSpPr>
          <p:cNvPr name="Group 3" id="3"/>
          <p:cNvGrpSpPr/>
          <p:nvPr/>
        </p:nvGrpSpPr>
        <p:grpSpPr>
          <a:xfrm rot="211790">
            <a:off x="5662440" y="1264096"/>
            <a:ext cx="2792548" cy="1064476"/>
            <a:chOff x="0" y="0"/>
            <a:chExt cx="605751" cy="230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5751" cy="230903"/>
            </a:xfrm>
            <a:custGeom>
              <a:avLst/>
              <a:gdLst/>
              <a:ahLst/>
              <a:cxnLst/>
              <a:rect r="r" b="b" t="t" l="l"/>
              <a:pathLst>
                <a:path h="230903" w="605751">
                  <a:moveTo>
                    <a:pt x="115451" y="0"/>
                  </a:moveTo>
                  <a:lnTo>
                    <a:pt x="490299" y="0"/>
                  </a:lnTo>
                  <a:cubicBezTo>
                    <a:pt x="520919" y="0"/>
                    <a:pt x="550285" y="12164"/>
                    <a:pt x="571936" y="33815"/>
                  </a:cubicBezTo>
                  <a:cubicBezTo>
                    <a:pt x="593587" y="55466"/>
                    <a:pt x="605751" y="84832"/>
                    <a:pt x="605751" y="115451"/>
                  </a:cubicBezTo>
                  <a:lnTo>
                    <a:pt x="605751" y="115451"/>
                  </a:lnTo>
                  <a:cubicBezTo>
                    <a:pt x="605751" y="179213"/>
                    <a:pt x="554062" y="230903"/>
                    <a:pt x="490299" y="230903"/>
                  </a:cubicBezTo>
                  <a:lnTo>
                    <a:pt x="115451" y="230903"/>
                  </a:lnTo>
                  <a:cubicBezTo>
                    <a:pt x="51689" y="230903"/>
                    <a:pt x="0" y="179213"/>
                    <a:pt x="0" y="115451"/>
                  </a:cubicBezTo>
                  <a:lnTo>
                    <a:pt x="0" y="115451"/>
                  </a:lnTo>
                  <a:cubicBezTo>
                    <a:pt x="0" y="51689"/>
                    <a:pt x="51689" y="0"/>
                    <a:pt x="115451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05751" cy="26900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211790">
            <a:off x="5871576" y="1501122"/>
            <a:ext cx="237182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-120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Project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08556" y="2753151"/>
            <a:ext cx="834736" cy="83473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DA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 spc="-9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554439" y="2980019"/>
            <a:ext cx="615633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b="true">
                <a:solidFill>
                  <a:srgbClr val="004DA9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Latar Belakang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08556" y="3978412"/>
            <a:ext cx="834736" cy="83473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DA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 spc="-9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454650" y="6303818"/>
            <a:ext cx="6999673" cy="699967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08556" y="6452747"/>
            <a:ext cx="834736" cy="83473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DA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 spc="-9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554439" y="4233855"/>
            <a:ext cx="615633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b="true">
                <a:solidFill>
                  <a:srgbClr val="004DA9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Arsitektur 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508556" y="7716109"/>
            <a:ext cx="834736" cy="834736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DA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 spc="-9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4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554439" y="6679616"/>
            <a:ext cx="615633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b="true">
                <a:solidFill>
                  <a:srgbClr val="004DA9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Perhitungan Manual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930594" y="-1762662"/>
            <a:ext cx="6999673" cy="6999673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554439" y="7942977"/>
            <a:ext cx="615633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b="true">
                <a:solidFill>
                  <a:srgbClr val="004DA9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Analisis Performa Matriks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508556" y="5215580"/>
            <a:ext cx="834736" cy="83473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DA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 spc="-9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554439" y="5471023"/>
            <a:ext cx="615633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b="true">
                <a:solidFill>
                  <a:srgbClr val="004DA9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Backpropagation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9621" y="6218154"/>
            <a:ext cx="6999673" cy="69996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4CC48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30594" y="-1762662"/>
            <a:ext cx="6999673" cy="69996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4CC48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930268" y="-723902"/>
            <a:ext cx="6147700" cy="11396519"/>
            <a:chOff x="0" y="0"/>
            <a:chExt cx="3598302" cy="66704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98302" cy="6670481"/>
            </a:xfrm>
            <a:custGeom>
              <a:avLst/>
              <a:gdLst/>
              <a:ahLst/>
              <a:cxnLst/>
              <a:rect r="r" b="b" t="t" l="l"/>
              <a:pathLst>
                <a:path h="6670481" w="3598302">
                  <a:moveTo>
                    <a:pt x="0" y="6670481"/>
                  </a:moveTo>
                  <a:lnTo>
                    <a:pt x="418140" y="0"/>
                  </a:lnTo>
                  <a:lnTo>
                    <a:pt x="3598302" y="0"/>
                  </a:lnTo>
                  <a:lnTo>
                    <a:pt x="3180162" y="6670481"/>
                  </a:lnTo>
                  <a:close/>
                </a:path>
              </a:pathLst>
            </a:custGeom>
            <a:solidFill>
              <a:srgbClr val="F4CC48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4371239"/>
            <a:ext cx="2582141" cy="2582141"/>
          </a:xfrm>
          <a:custGeom>
            <a:avLst/>
            <a:gdLst/>
            <a:ahLst/>
            <a:cxnLst/>
            <a:rect r="r" b="b" t="t" l="l"/>
            <a:pathLst>
              <a:path h="2582141" w="2582141">
                <a:moveTo>
                  <a:pt x="0" y="0"/>
                </a:moveTo>
                <a:lnTo>
                  <a:pt x="2582141" y="0"/>
                </a:lnTo>
                <a:lnTo>
                  <a:pt x="2582141" y="2582141"/>
                </a:lnTo>
                <a:lnTo>
                  <a:pt x="0" y="2582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2645453"/>
            <a:ext cx="9909313" cy="102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1"/>
              </a:lnSpc>
            </a:pPr>
            <a:r>
              <a:rPr lang="en-US" sz="8054" spc="-515" b="true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Latar Belakang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95831" y="4192862"/>
            <a:ext cx="12043466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 spc="90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Perkembangan </a:t>
            </a:r>
            <a:r>
              <a:rPr lang="en-US" b="true" sz="2599" spc="90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Kecerdasan Buatan</a:t>
            </a:r>
            <a:r>
              <a:rPr lang="en-US" sz="2599" spc="90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 (AI) dan Pembelajaran Mesin (Machine Learning) telah </a:t>
            </a:r>
            <a:r>
              <a:rPr lang="en-US" b="true" sz="2599" spc="90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membawa kontribusi besar</a:t>
            </a:r>
            <a:r>
              <a:rPr lang="en-US" sz="2599" spc="90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b="true" sz="2599" spc="90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dalam pengenalan pose tubuh</a:t>
            </a:r>
            <a:r>
              <a:rPr lang="en-US" sz="2599" spc="90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 manusia untuk aplikasi seperti analisis olahraga, pengawasan keamanan, dan interaksi manusia-mesin. Dengan</a:t>
            </a:r>
            <a:r>
              <a:rPr lang="en-US" b="true" sz="2599" spc="90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 menggunakan data koordinat posisi tubu</a:t>
            </a:r>
            <a:r>
              <a:rPr lang="en-US" sz="2599" spc="90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h dari sistem skeletal, algoritma pembelajaran mesin, seperti backpropagation dalam jaringan saraf tiruan, </a:t>
            </a:r>
            <a:r>
              <a:rPr lang="en-US" b="true" sz="2599" spc="90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efektif untuk mengklasifikasikan pose tubuh manusia yang kompleks.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31565" y="1501455"/>
            <a:ext cx="6824870" cy="8876277"/>
          </a:xfrm>
          <a:custGeom>
            <a:avLst/>
            <a:gdLst/>
            <a:ahLst/>
            <a:cxnLst/>
            <a:rect r="r" b="b" t="t" l="l"/>
            <a:pathLst>
              <a:path h="8876277" w="6824870">
                <a:moveTo>
                  <a:pt x="0" y="0"/>
                </a:moveTo>
                <a:lnTo>
                  <a:pt x="6824870" y="0"/>
                </a:lnTo>
                <a:lnTo>
                  <a:pt x="6824870" y="8876277"/>
                </a:lnTo>
                <a:lnTo>
                  <a:pt x="0" y="8876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1549" t="-46398" r="-9526" b="-60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217375" y="-1282461"/>
            <a:ext cx="8029323" cy="802932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983794" y="3551177"/>
            <a:ext cx="8029323" cy="802932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56435" y="2741055"/>
            <a:ext cx="4796417" cy="1596684"/>
            <a:chOff x="0" y="0"/>
            <a:chExt cx="6395222" cy="212891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6395222" cy="2128912"/>
              <a:chOff x="0" y="0"/>
              <a:chExt cx="1356655" cy="45161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56655" cy="451618"/>
              </a:xfrm>
              <a:custGeom>
                <a:avLst/>
                <a:gdLst/>
                <a:ahLst/>
                <a:cxnLst/>
                <a:rect r="r" b="b" t="t" l="l"/>
                <a:pathLst>
                  <a:path h="451618" w="1356655">
                    <a:moveTo>
                      <a:pt x="58108" y="0"/>
                    </a:moveTo>
                    <a:lnTo>
                      <a:pt x="1298547" y="0"/>
                    </a:lnTo>
                    <a:cubicBezTo>
                      <a:pt x="1313958" y="0"/>
                      <a:pt x="1328738" y="6122"/>
                      <a:pt x="1339635" y="17019"/>
                    </a:cubicBezTo>
                    <a:cubicBezTo>
                      <a:pt x="1350533" y="27917"/>
                      <a:pt x="1356655" y="42697"/>
                      <a:pt x="1356655" y="58108"/>
                    </a:cubicBezTo>
                    <a:lnTo>
                      <a:pt x="1356655" y="393510"/>
                    </a:lnTo>
                    <a:cubicBezTo>
                      <a:pt x="1356655" y="408922"/>
                      <a:pt x="1350533" y="423701"/>
                      <a:pt x="1339635" y="434599"/>
                    </a:cubicBezTo>
                    <a:cubicBezTo>
                      <a:pt x="1328738" y="445496"/>
                      <a:pt x="1313958" y="451618"/>
                      <a:pt x="1298547" y="451618"/>
                    </a:cubicBezTo>
                    <a:lnTo>
                      <a:pt x="58108" y="451618"/>
                    </a:lnTo>
                    <a:cubicBezTo>
                      <a:pt x="42697" y="451618"/>
                      <a:pt x="27917" y="445496"/>
                      <a:pt x="17019" y="434599"/>
                    </a:cubicBezTo>
                    <a:cubicBezTo>
                      <a:pt x="6122" y="423701"/>
                      <a:pt x="0" y="408922"/>
                      <a:pt x="0" y="393510"/>
                    </a:cubicBezTo>
                    <a:lnTo>
                      <a:pt x="0" y="58108"/>
                    </a:lnTo>
                    <a:cubicBezTo>
                      <a:pt x="0" y="42697"/>
                      <a:pt x="6122" y="27917"/>
                      <a:pt x="17019" y="17019"/>
                    </a:cubicBezTo>
                    <a:cubicBezTo>
                      <a:pt x="27917" y="6122"/>
                      <a:pt x="42697" y="0"/>
                      <a:pt x="58108" y="0"/>
                    </a:cubicBezTo>
                    <a:close/>
                  </a:path>
                </a:pathLst>
              </a:custGeom>
              <a:solidFill>
                <a:srgbClr val="F4CC48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356655" cy="4992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63929" y="413541"/>
              <a:ext cx="5467364" cy="401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2"/>
                </a:lnSpc>
              </a:pPr>
              <a:r>
                <a:rPr lang="en-US" sz="2102" spc="73" b="true">
                  <a:solidFill>
                    <a:srgbClr val="21293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Input Layer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63929" y="920890"/>
              <a:ext cx="5467364" cy="782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2"/>
                </a:lnSpc>
              </a:pPr>
              <a:r>
                <a:rPr lang="en-US" sz="2102" spc="73">
                  <a:solidFill>
                    <a:srgbClr val="212938"/>
                  </a:solidFill>
                  <a:latin typeface="Aileron"/>
                  <a:ea typeface="Aileron"/>
                  <a:cs typeface="Aileron"/>
                  <a:sym typeface="Aileron"/>
                </a:rPr>
                <a:t>36 kolom numerikal dalam bentuk koordinat x dan y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767995" y="6064932"/>
            <a:ext cx="4796417" cy="1596684"/>
            <a:chOff x="0" y="0"/>
            <a:chExt cx="6395222" cy="212891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6395222" cy="2128912"/>
              <a:chOff x="0" y="0"/>
              <a:chExt cx="1356655" cy="45161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56655" cy="451618"/>
              </a:xfrm>
              <a:custGeom>
                <a:avLst/>
                <a:gdLst/>
                <a:ahLst/>
                <a:cxnLst/>
                <a:rect r="r" b="b" t="t" l="l"/>
                <a:pathLst>
                  <a:path h="451618" w="1356655">
                    <a:moveTo>
                      <a:pt x="58108" y="0"/>
                    </a:moveTo>
                    <a:lnTo>
                      <a:pt x="1298547" y="0"/>
                    </a:lnTo>
                    <a:cubicBezTo>
                      <a:pt x="1313958" y="0"/>
                      <a:pt x="1328738" y="6122"/>
                      <a:pt x="1339635" y="17019"/>
                    </a:cubicBezTo>
                    <a:cubicBezTo>
                      <a:pt x="1350533" y="27917"/>
                      <a:pt x="1356655" y="42697"/>
                      <a:pt x="1356655" y="58108"/>
                    </a:cubicBezTo>
                    <a:lnTo>
                      <a:pt x="1356655" y="393510"/>
                    </a:lnTo>
                    <a:cubicBezTo>
                      <a:pt x="1356655" y="408922"/>
                      <a:pt x="1350533" y="423701"/>
                      <a:pt x="1339635" y="434599"/>
                    </a:cubicBezTo>
                    <a:cubicBezTo>
                      <a:pt x="1328738" y="445496"/>
                      <a:pt x="1313958" y="451618"/>
                      <a:pt x="1298547" y="451618"/>
                    </a:cubicBezTo>
                    <a:lnTo>
                      <a:pt x="58108" y="451618"/>
                    </a:lnTo>
                    <a:cubicBezTo>
                      <a:pt x="42697" y="451618"/>
                      <a:pt x="27917" y="445496"/>
                      <a:pt x="17019" y="434599"/>
                    </a:cubicBezTo>
                    <a:cubicBezTo>
                      <a:pt x="6122" y="423701"/>
                      <a:pt x="0" y="408922"/>
                      <a:pt x="0" y="393510"/>
                    </a:cubicBezTo>
                    <a:lnTo>
                      <a:pt x="0" y="58108"/>
                    </a:lnTo>
                    <a:cubicBezTo>
                      <a:pt x="0" y="42697"/>
                      <a:pt x="6122" y="27917"/>
                      <a:pt x="17019" y="17019"/>
                    </a:cubicBezTo>
                    <a:cubicBezTo>
                      <a:pt x="27917" y="6122"/>
                      <a:pt x="42697" y="0"/>
                      <a:pt x="58108" y="0"/>
                    </a:cubicBezTo>
                    <a:close/>
                  </a:path>
                </a:pathLst>
              </a:custGeom>
              <a:solidFill>
                <a:srgbClr val="F4CC48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356655" cy="4992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63929" y="429247"/>
              <a:ext cx="5467364" cy="401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2"/>
                </a:lnSpc>
              </a:pPr>
              <a:r>
                <a:rPr lang="en-US" b="true" sz="2102" spc="73">
                  <a:solidFill>
                    <a:srgbClr val="21293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Hidden Layer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63929" y="936596"/>
              <a:ext cx="5467364" cy="782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2"/>
                </a:lnSpc>
              </a:pPr>
              <a:r>
                <a:rPr lang="en-US" sz="2102" spc="73">
                  <a:solidFill>
                    <a:srgbClr val="212938"/>
                  </a:solidFill>
                  <a:latin typeface="Aileron"/>
                  <a:ea typeface="Aileron"/>
                  <a:cs typeface="Aileron"/>
                  <a:sym typeface="Aileron"/>
                </a:rPr>
                <a:t>9 Neuron dengan fungsi aktivasi sigmoid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72606" y="3877698"/>
            <a:ext cx="5141795" cy="1596684"/>
            <a:chOff x="0" y="0"/>
            <a:chExt cx="6855727" cy="212891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6855727" cy="2128912"/>
              <a:chOff x="0" y="0"/>
              <a:chExt cx="1454344" cy="45161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454344" cy="451618"/>
              </a:xfrm>
              <a:custGeom>
                <a:avLst/>
                <a:gdLst/>
                <a:ahLst/>
                <a:cxnLst/>
                <a:rect r="r" b="b" t="t" l="l"/>
                <a:pathLst>
                  <a:path h="451618" w="1454344">
                    <a:moveTo>
                      <a:pt x="54205" y="0"/>
                    </a:moveTo>
                    <a:lnTo>
                      <a:pt x="1400140" y="0"/>
                    </a:lnTo>
                    <a:cubicBezTo>
                      <a:pt x="1414516" y="0"/>
                      <a:pt x="1428303" y="5711"/>
                      <a:pt x="1438468" y="15876"/>
                    </a:cubicBezTo>
                    <a:cubicBezTo>
                      <a:pt x="1448633" y="26042"/>
                      <a:pt x="1454344" y="39829"/>
                      <a:pt x="1454344" y="54205"/>
                    </a:cubicBezTo>
                    <a:lnTo>
                      <a:pt x="1454344" y="397414"/>
                    </a:lnTo>
                    <a:cubicBezTo>
                      <a:pt x="1454344" y="411789"/>
                      <a:pt x="1448633" y="425577"/>
                      <a:pt x="1438468" y="435742"/>
                    </a:cubicBezTo>
                    <a:cubicBezTo>
                      <a:pt x="1428303" y="445907"/>
                      <a:pt x="1414516" y="451618"/>
                      <a:pt x="1400140" y="451618"/>
                    </a:cubicBezTo>
                    <a:lnTo>
                      <a:pt x="54205" y="451618"/>
                    </a:lnTo>
                    <a:cubicBezTo>
                      <a:pt x="39829" y="451618"/>
                      <a:pt x="26042" y="445907"/>
                      <a:pt x="15876" y="435742"/>
                    </a:cubicBezTo>
                    <a:cubicBezTo>
                      <a:pt x="5711" y="425577"/>
                      <a:pt x="0" y="411789"/>
                      <a:pt x="0" y="397414"/>
                    </a:cubicBezTo>
                    <a:lnTo>
                      <a:pt x="0" y="54205"/>
                    </a:lnTo>
                    <a:cubicBezTo>
                      <a:pt x="0" y="39829"/>
                      <a:pt x="5711" y="26042"/>
                      <a:pt x="15876" y="15876"/>
                    </a:cubicBezTo>
                    <a:cubicBezTo>
                      <a:pt x="26042" y="5711"/>
                      <a:pt x="39829" y="0"/>
                      <a:pt x="54205" y="0"/>
                    </a:cubicBezTo>
                    <a:close/>
                  </a:path>
                </a:pathLst>
              </a:custGeom>
              <a:solidFill>
                <a:srgbClr val="F4CC48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454344" cy="4992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463929" y="429247"/>
              <a:ext cx="5467364" cy="401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2"/>
                </a:lnSpc>
              </a:pPr>
              <a:r>
                <a:rPr lang="en-US" sz="2102" spc="73" b="true">
                  <a:solidFill>
                    <a:srgbClr val="21293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Output Layer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63929" y="936596"/>
              <a:ext cx="6391798" cy="782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2"/>
                </a:lnSpc>
              </a:pPr>
              <a:r>
                <a:rPr lang="en-US" sz="2102" spc="73">
                  <a:solidFill>
                    <a:srgbClr val="212938"/>
                  </a:solidFill>
                  <a:latin typeface="Aileron"/>
                  <a:ea typeface="Aileron"/>
                  <a:cs typeface="Aileron"/>
                  <a:sym typeface="Aileron"/>
                </a:rPr>
                <a:t>4 Neuron (class_squat, class_stand, class_walk, class_wave)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72606" y="7661616"/>
            <a:ext cx="4796417" cy="1596684"/>
            <a:chOff x="0" y="0"/>
            <a:chExt cx="6395222" cy="2128912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6395222" cy="2128912"/>
              <a:chOff x="0" y="0"/>
              <a:chExt cx="1356655" cy="45161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356655" cy="451618"/>
              </a:xfrm>
              <a:custGeom>
                <a:avLst/>
                <a:gdLst/>
                <a:ahLst/>
                <a:cxnLst/>
                <a:rect r="r" b="b" t="t" l="l"/>
                <a:pathLst>
                  <a:path h="451618" w="1356655">
                    <a:moveTo>
                      <a:pt x="58108" y="0"/>
                    </a:moveTo>
                    <a:lnTo>
                      <a:pt x="1298547" y="0"/>
                    </a:lnTo>
                    <a:cubicBezTo>
                      <a:pt x="1313958" y="0"/>
                      <a:pt x="1328738" y="6122"/>
                      <a:pt x="1339635" y="17019"/>
                    </a:cubicBezTo>
                    <a:cubicBezTo>
                      <a:pt x="1350533" y="27917"/>
                      <a:pt x="1356655" y="42697"/>
                      <a:pt x="1356655" y="58108"/>
                    </a:cubicBezTo>
                    <a:lnTo>
                      <a:pt x="1356655" y="393510"/>
                    </a:lnTo>
                    <a:cubicBezTo>
                      <a:pt x="1356655" y="408922"/>
                      <a:pt x="1350533" y="423701"/>
                      <a:pt x="1339635" y="434599"/>
                    </a:cubicBezTo>
                    <a:cubicBezTo>
                      <a:pt x="1328738" y="445496"/>
                      <a:pt x="1313958" y="451618"/>
                      <a:pt x="1298547" y="451618"/>
                    </a:cubicBezTo>
                    <a:lnTo>
                      <a:pt x="58108" y="451618"/>
                    </a:lnTo>
                    <a:cubicBezTo>
                      <a:pt x="42697" y="451618"/>
                      <a:pt x="27917" y="445496"/>
                      <a:pt x="17019" y="434599"/>
                    </a:cubicBezTo>
                    <a:cubicBezTo>
                      <a:pt x="6122" y="423701"/>
                      <a:pt x="0" y="408922"/>
                      <a:pt x="0" y="393510"/>
                    </a:cubicBezTo>
                    <a:lnTo>
                      <a:pt x="0" y="58108"/>
                    </a:lnTo>
                    <a:cubicBezTo>
                      <a:pt x="0" y="42697"/>
                      <a:pt x="6122" y="27917"/>
                      <a:pt x="17019" y="17019"/>
                    </a:cubicBezTo>
                    <a:cubicBezTo>
                      <a:pt x="27917" y="6122"/>
                      <a:pt x="42697" y="0"/>
                      <a:pt x="58108" y="0"/>
                    </a:cubicBezTo>
                    <a:close/>
                  </a:path>
                </a:pathLst>
              </a:custGeom>
              <a:solidFill>
                <a:srgbClr val="F4CC48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1356655" cy="4992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20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463929" y="429247"/>
              <a:ext cx="5467364" cy="401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2"/>
                </a:lnSpc>
              </a:pPr>
              <a:r>
                <a:rPr lang="en-US" sz="2102" spc="73" b="true">
                  <a:solidFill>
                    <a:srgbClr val="21293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Parameter  Training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63929" y="936596"/>
              <a:ext cx="5467364" cy="782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92"/>
                </a:lnSpc>
              </a:pPr>
              <a:r>
                <a:rPr lang="en-US" sz="2102" spc="73">
                  <a:solidFill>
                    <a:srgbClr val="212938"/>
                  </a:solidFill>
                  <a:latin typeface="Aileron"/>
                  <a:ea typeface="Aileron"/>
                  <a:cs typeface="Aileron"/>
                  <a:sym typeface="Aileron"/>
                </a:rPr>
                <a:t>Jumlah Epoch 1000 dan Learning rate 0.07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-2413124">
            <a:off x="4791443" y="2397133"/>
            <a:ext cx="1534864" cy="816496"/>
          </a:xfrm>
          <a:custGeom>
            <a:avLst/>
            <a:gdLst/>
            <a:ahLst/>
            <a:cxnLst/>
            <a:rect r="r" b="b" t="t" l="l"/>
            <a:pathLst>
              <a:path h="816496" w="1534864">
                <a:moveTo>
                  <a:pt x="0" y="0"/>
                </a:moveTo>
                <a:lnTo>
                  <a:pt x="1534865" y="0"/>
                </a:lnTo>
                <a:lnTo>
                  <a:pt x="1534865" y="816497"/>
                </a:lnTo>
                <a:lnTo>
                  <a:pt x="0" y="816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964347" y="742557"/>
            <a:ext cx="9909313" cy="914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7"/>
              </a:lnSpc>
            </a:pPr>
            <a:r>
              <a:rPr lang="en-US" b="true" sz="7200" spc="-460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Arsitektur Jaringan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-2413124">
            <a:off x="5401590" y="6338614"/>
            <a:ext cx="1534864" cy="816496"/>
          </a:xfrm>
          <a:custGeom>
            <a:avLst/>
            <a:gdLst/>
            <a:ahLst/>
            <a:cxnLst/>
            <a:rect r="r" b="b" t="t" l="l"/>
            <a:pathLst>
              <a:path h="816496" w="1534864">
                <a:moveTo>
                  <a:pt x="0" y="0"/>
                </a:moveTo>
                <a:lnTo>
                  <a:pt x="1534864" y="0"/>
                </a:lnTo>
                <a:lnTo>
                  <a:pt x="1534864" y="816496"/>
                </a:lnTo>
                <a:lnTo>
                  <a:pt x="0" y="816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true" flipV="false" rot="-930756">
            <a:off x="11000932" y="1951730"/>
            <a:ext cx="1534864" cy="816496"/>
          </a:xfrm>
          <a:custGeom>
            <a:avLst/>
            <a:gdLst/>
            <a:ahLst/>
            <a:cxnLst/>
            <a:rect r="r" b="b" t="t" l="l"/>
            <a:pathLst>
              <a:path h="816496" w="1534864">
                <a:moveTo>
                  <a:pt x="1534865" y="0"/>
                </a:moveTo>
                <a:lnTo>
                  <a:pt x="0" y="0"/>
                </a:lnTo>
                <a:lnTo>
                  <a:pt x="0" y="816496"/>
                </a:lnTo>
                <a:lnTo>
                  <a:pt x="1534865" y="816496"/>
                </a:lnTo>
                <a:lnTo>
                  <a:pt x="15348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true" flipV="true" rot="-930756">
            <a:off x="12257566" y="8051710"/>
            <a:ext cx="1534864" cy="816496"/>
          </a:xfrm>
          <a:custGeom>
            <a:avLst/>
            <a:gdLst/>
            <a:ahLst/>
            <a:cxnLst/>
            <a:rect r="r" b="b" t="t" l="l"/>
            <a:pathLst>
              <a:path h="816496" w="1534864">
                <a:moveTo>
                  <a:pt x="1534864" y="816496"/>
                </a:moveTo>
                <a:lnTo>
                  <a:pt x="0" y="816496"/>
                </a:lnTo>
                <a:lnTo>
                  <a:pt x="0" y="0"/>
                </a:lnTo>
                <a:lnTo>
                  <a:pt x="1534864" y="0"/>
                </a:lnTo>
                <a:lnTo>
                  <a:pt x="1534864" y="81649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44625" y="-1273606"/>
            <a:ext cx="8029323" cy="80293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6893" y="4313785"/>
            <a:ext cx="4305793" cy="4037399"/>
            <a:chOff x="0" y="0"/>
            <a:chExt cx="1468542" cy="13770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8542" cy="1377003"/>
            </a:xfrm>
            <a:custGeom>
              <a:avLst/>
              <a:gdLst/>
              <a:ahLst/>
              <a:cxnLst/>
              <a:rect r="r" b="b" t="t" l="l"/>
              <a:pathLst>
                <a:path h="1377003" w="1468542">
                  <a:moveTo>
                    <a:pt x="82709" y="0"/>
                  </a:moveTo>
                  <a:lnTo>
                    <a:pt x="1385833" y="0"/>
                  </a:lnTo>
                  <a:cubicBezTo>
                    <a:pt x="1431512" y="0"/>
                    <a:pt x="1468542" y="37030"/>
                    <a:pt x="1468542" y="82709"/>
                  </a:cubicBezTo>
                  <a:lnTo>
                    <a:pt x="1468542" y="1294294"/>
                  </a:lnTo>
                  <a:cubicBezTo>
                    <a:pt x="1468542" y="1339973"/>
                    <a:pt x="1431512" y="1377003"/>
                    <a:pt x="1385833" y="1377003"/>
                  </a:cubicBezTo>
                  <a:lnTo>
                    <a:pt x="82709" y="1377003"/>
                  </a:lnTo>
                  <a:cubicBezTo>
                    <a:pt x="37030" y="1377003"/>
                    <a:pt x="0" y="1339973"/>
                    <a:pt x="0" y="1294294"/>
                  </a:cubicBezTo>
                  <a:lnTo>
                    <a:pt x="0" y="82709"/>
                  </a:lnTo>
                  <a:cubicBezTo>
                    <a:pt x="0" y="37030"/>
                    <a:pt x="37030" y="0"/>
                    <a:pt x="82709" y="0"/>
                  </a:cubicBezTo>
                  <a:close/>
                </a:path>
              </a:pathLst>
            </a:custGeom>
            <a:solidFill>
              <a:srgbClr val="F9FBFF"/>
            </a:solidFill>
            <a:ln w="19050" cap="rnd">
              <a:solidFill>
                <a:srgbClr val="DCDCD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68542" cy="1424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641123" y="4251828"/>
            <a:ext cx="3689181" cy="4099356"/>
            <a:chOff x="0" y="0"/>
            <a:chExt cx="1258239" cy="13981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8239" cy="1398134"/>
            </a:xfrm>
            <a:custGeom>
              <a:avLst/>
              <a:gdLst/>
              <a:ahLst/>
              <a:cxnLst/>
              <a:rect r="r" b="b" t="t" l="l"/>
              <a:pathLst>
                <a:path h="1398134" w="1258239">
                  <a:moveTo>
                    <a:pt x="96533" y="0"/>
                  </a:moveTo>
                  <a:lnTo>
                    <a:pt x="1161706" y="0"/>
                  </a:lnTo>
                  <a:cubicBezTo>
                    <a:pt x="1215020" y="0"/>
                    <a:pt x="1258239" y="43219"/>
                    <a:pt x="1258239" y="96533"/>
                  </a:cubicBezTo>
                  <a:lnTo>
                    <a:pt x="1258239" y="1301601"/>
                  </a:lnTo>
                  <a:cubicBezTo>
                    <a:pt x="1258239" y="1354914"/>
                    <a:pt x="1215020" y="1398134"/>
                    <a:pt x="1161706" y="1398134"/>
                  </a:cubicBezTo>
                  <a:lnTo>
                    <a:pt x="96533" y="1398134"/>
                  </a:lnTo>
                  <a:cubicBezTo>
                    <a:pt x="70931" y="1398134"/>
                    <a:pt x="46377" y="1387963"/>
                    <a:pt x="28274" y="1369860"/>
                  </a:cubicBezTo>
                  <a:cubicBezTo>
                    <a:pt x="10170" y="1351756"/>
                    <a:pt x="0" y="1327203"/>
                    <a:pt x="0" y="1301601"/>
                  </a:cubicBezTo>
                  <a:lnTo>
                    <a:pt x="0" y="96533"/>
                  </a:lnTo>
                  <a:cubicBezTo>
                    <a:pt x="0" y="70931"/>
                    <a:pt x="10170" y="46377"/>
                    <a:pt x="28274" y="28274"/>
                  </a:cubicBezTo>
                  <a:cubicBezTo>
                    <a:pt x="46377" y="10170"/>
                    <a:pt x="70931" y="0"/>
                    <a:pt x="96533" y="0"/>
                  </a:cubicBez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58239" cy="1445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29933" y="1611148"/>
            <a:ext cx="11160615" cy="1339954"/>
            <a:chOff x="0" y="0"/>
            <a:chExt cx="14880820" cy="178660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51224"/>
              <a:ext cx="14880820" cy="1360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144"/>
                </a:lnSpc>
              </a:pPr>
              <a:r>
                <a:rPr lang="en-US" b="true" sz="7600" spc="-486">
                  <a:solidFill>
                    <a:srgbClr val="212938"/>
                  </a:solidFill>
                  <a:latin typeface="Cy Grotesk Key Semi-Bold"/>
                  <a:ea typeface="Cy Grotesk Key Semi-Bold"/>
                  <a:cs typeface="Cy Grotesk Key Semi-Bold"/>
                  <a:sym typeface="Cy Grotesk Key Semi-Bold"/>
                </a:rPr>
                <a:t>Deskripsi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-182436">
              <a:off x="10355375" y="114946"/>
              <a:ext cx="4375345" cy="1556713"/>
              <a:chOff x="0" y="0"/>
              <a:chExt cx="648982" cy="23090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48982" cy="230903"/>
              </a:xfrm>
              <a:custGeom>
                <a:avLst/>
                <a:gdLst/>
                <a:ahLst/>
                <a:cxnLst/>
                <a:rect r="r" b="b" t="t" l="l"/>
                <a:pathLst>
                  <a:path h="230903" w="648982">
                    <a:moveTo>
                      <a:pt x="115451" y="0"/>
                    </a:moveTo>
                    <a:lnTo>
                      <a:pt x="533531" y="0"/>
                    </a:lnTo>
                    <a:cubicBezTo>
                      <a:pt x="597293" y="0"/>
                      <a:pt x="648982" y="51689"/>
                      <a:pt x="648982" y="115451"/>
                    </a:cubicBezTo>
                    <a:lnTo>
                      <a:pt x="648982" y="115451"/>
                    </a:lnTo>
                    <a:cubicBezTo>
                      <a:pt x="648982" y="146071"/>
                      <a:pt x="636819" y="175437"/>
                      <a:pt x="615167" y="197088"/>
                    </a:cubicBezTo>
                    <a:cubicBezTo>
                      <a:pt x="593516" y="218739"/>
                      <a:pt x="564151" y="230903"/>
                      <a:pt x="533531" y="230903"/>
                    </a:cubicBezTo>
                    <a:lnTo>
                      <a:pt x="115451" y="230903"/>
                    </a:lnTo>
                    <a:cubicBezTo>
                      <a:pt x="51689" y="230903"/>
                      <a:pt x="0" y="179213"/>
                      <a:pt x="0" y="115451"/>
                    </a:cubicBezTo>
                    <a:lnTo>
                      <a:pt x="0" y="115451"/>
                    </a:lnTo>
                    <a:cubicBezTo>
                      <a:pt x="0" y="51689"/>
                      <a:pt x="51689" y="0"/>
                      <a:pt x="115451" y="0"/>
                    </a:cubicBezTo>
                    <a:close/>
                  </a:path>
                </a:pathLst>
              </a:custGeom>
              <a:solidFill>
                <a:srgbClr val="F4CC4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648982" cy="269003"/>
              </a:xfrm>
              <a:prstGeom prst="rect">
                <a:avLst/>
              </a:prstGeom>
            </p:spPr>
            <p:txBody>
              <a:bodyPr anchor="ctr" rtlCol="false" tIns="67652" lIns="67652" bIns="67652" rIns="67652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-182436">
              <a:off x="10622459" y="209765"/>
              <a:ext cx="3835114" cy="1252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72"/>
                </a:lnSpc>
                <a:spcBef>
                  <a:spcPct val="0"/>
                </a:spcBef>
              </a:pPr>
              <a:r>
                <a:rPr lang="en-US" b="true" sz="5622" spc="-224">
                  <a:solidFill>
                    <a:srgbClr val="212938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Dataset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32980" y="4591108"/>
            <a:ext cx="501317" cy="637605"/>
          </a:xfrm>
          <a:custGeom>
            <a:avLst/>
            <a:gdLst/>
            <a:ahLst/>
            <a:cxnLst/>
            <a:rect r="r" b="b" t="t" l="l"/>
            <a:pathLst>
              <a:path h="637605" w="501317">
                <a:moveTo>
                  <a:pt x="0" y="0"/>
                </a:moveTo>
                <a:lnTo>
                  <a:pt x="501317" y="0"/>
                </a:lnTo>
                <a:lnTo>
                  <a:pt x="501317" y="637605"/>
                </a:lnTo>
                <a:lnTo>
                  <a:pt x="0" y="637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32980" y="5496695"/>
            <a:ext cx="3400624" cy="581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100" spc="73" b="true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2826 baris (Sample) dan 37 Kolom (Atribut)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0887" y="6176304"/>
            <a:ext cx="4079706" cy="1934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5" indent="-237487" lvl="1">
              <a:lnSpc>
                <a:spcPts val="3079"/>
              </a:lnSpc>
              <a:buFont typeface="Arial"/>
              <a:buChar char="•"/>
            </a:pPr>
            <a:r>
              <a:rPr lang="en-US" sz="2199" spc="-8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36 Kolom numerik = koordinat posisi tubuh manusia dalam x dan y </a:t>
            </a:r>
          </a:p>
          <a:p>
            <a:pPr algn="l" marL="474975" indent="-237487" lvl="1">
              <a:lnSpc>
                <a:spcPts val="3079"/>
              </a:lnSpc>
              <a:buFont typeface="Arial"/>
              <a:buChar char="•"/>
            </a:pPr>
            <a:r>
              <a:rPr lang="en-US" sz="2199" spc="-87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1 kolom kategorikal = label kelas untuk setiap sample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5948730" y="4677571"/>
            <a:ext cx="496035" cy="589242"/>
          </a:xfrm>
          <a:custGeom>
            <a:avLst/>
            <a:gdLst/>
            <a:ahLst/>
            <a:cxnLst/>
            <a:rect r="r" b="b" t="t" l="l"/>
            <a:pathLst>
              <a:path h="589242" w="496035">
                <a:moveTo>
                  <a:pt x="0" y="0"/>
                </a:moveTo>
                <a:lnTo>
                  <a:pt x="496035" y="0"/>
                </a:lnTo>
                <a:lnTo>
                  <a:pt x="496035" y="589242"/>
                </a:lnTo>
                <a:lnTo>
                  <a:pt x="0" y="5892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846189" y="3869467"/>
            <a:ext cx="4906496" cy="4689874"/>
          </a:xfrm>
          <a:custGeom>
            <a:avLst/>
            <a:gdLst/>
            <a:ahLst/>
            <a:cxnLst/>
            <a:rect r="r" b="b" t="t" l="l"/>
            <a:pathLst>
              <a:path h="4689874" w="4906496">
                <a:moveTo>
                  <a:pt x="0" y="0"/>
                </a:moveTo>
                <a:lnTo>
                  <a:pt x="4906496" y="0"/>
                </a:lnTo>
                <a:lnTo>
                  <a:pt x="4906496" y="4689874"/>
                </a:lnTo>
                <a:lnTo>
                  <a:pt x="0" y="46898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948730" y="5458335"/>
            <a:ext cx="3400624" cy="29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9"/>
              </a:lnSpc>
            </a:pPr>
            <a:r>
              <a:rPr lang="en-US" sz="2100" spc="73" b="true">
                <a:solidFill>
                  <a:srgbClr val="F9FBF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Kelas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56827" y="5823125"/>
            <a:ext cx="3708231" cy="208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4" indent="-259077" lvl="1">
              <a:lnSpc>
                <a:spcPts val="3359"/>
              </a:lnSpc>
              <a:buFont typeface="Arial"/>
              <a:buChar char="•"/>
            </a:pPr>
            <a:r>
              <a:rPr lang="en-US" sz="2399" spc="83">
                <a:solidFill>
                  <a:srgbClr val="F9FBFF"/>
                </a:solidFill>
                <a:latin typeface="Aileron"/>
                <a:ea typeface="Aileron"/>
                <a:cs typeface="Aileron"/>
                <a:sym typeface="Aileron"/>
              </a:rPr>
              <a:t>stand: Berdiri</a:t>
            </a:r>
          </a:p>
          <a:p>
            <a:pPr algn="l" marL="518154" indent="-259077" lvl="1">
              <a:lnSpc>
                <a:spcPts val="3359"/>
              </a:lnSpc>
              <a:buFont typeface="Arial"/>
              <a:buChar char="•"/>
            </a:pPr>
            <a:r>
              <a:rPr lang="en-US" sz="2399" spc="83">
                <a:solidFill>
                  <a:srgbClr val="F9FBFF"/>
                </a:solidFill>
                <a:latin typeface="Aileron"/>
                <a:ea typeface="Aileron"/>
                <a:cs typeface="Aileron"/>
                <a:sym typeface="Aileron"/>
              </a:rPr>
              <a:t>walk: Berjalan</a:t>
            </a:r>
          </a:p>
          <a:p>
            <a:pPr algn="l" marL="518154" indent="-259077" lvl="1">
              <a:lnSpc>
                <a:spcPts val="3359"/>
              </a:lnSpc>
              <a:buFont typeface="Arial"/>
              <a:buChar char="•"/>
            </a:pPr>
            <a:r>
              <a:rPr lang="en-US" sz="2399" spc="83">
                <a:solidFill>
                  <a:srgbClr val="F9FBFF"/>
                </a:solidFill>
                <a:latin typeface="Aileron"/>
                <a:ea typeface="Aileron"/>
                <a:cs typeface="Aileron"/>
                <a:sym typeface="Aileron"/>
              </a:rPr>
              <a:t>wave: Melambaikan tangan</a:t>
            </a:r>
          </a:p>
          <a:p>
            <a:pPr algn="l" marL="518154" indent="-259077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83">
                <a:solidFill>
                  <a:srgbClr val="F9FBFF"/>
                </a:solidFill>
                <a:latin typeface="Aileron"/>
                <a:ea typeface="Aileron"/>
                <a:cs typeface="Aileron"/>
                <a:sym typeface="Aileron"/>
              </a:rPr>
              <a:t>squat: Jongkok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631501" y="4961762"/>
            <a:ext cx="2554864" cy="64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0"/>
              </a:lnSpc>
            </a:pPr>
            <a:r>
              <a:rPr lang="en-US" sz="2302" spc="80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Kelas </a:t>
            </a:r>
            <a:r>
              <a:rPr lang="en-US" b="true" sz="2302" i="true" spc="80">
                <a:solidFill>
                  <a:srgbClr val="212938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Stand</a:t>
            </a:r>
            <a:r>
              <a:rPr lang="en-US" sz="2302" spc="80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 (26.3%)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148994" y="5156652"/>
            <a:ext cx="330279" cy="350473"/>
            <a:chOff x="0" y="0"/>
            <a:chExt cx="112645" cy="1195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2645" cy="119533"/>
            </a:xfrm>
            <a:custGeom>
              <a:avLst/>
              <a:gdLst/>
              <a:ahLst/>
              <a:cxnLst/>
              <a:rect r="r" b="b" t="t" l="l"/>
              <a:pathLst>
                <a:path h="119533" w="112645">
                  <a:moveTo>
                    <a:pt x="0" y="0"/>
                  </a:moveTo>
                  <a:lnTo>
                    <a:pt x="112645" y="0"/>
                  </a:lnTo>
                  <a:lnTo>
                    <a:pt x="112645" y="119533"/>
                  </a:lnTo>
                  <a:lnTo>
                    <a:pt x="0" y="119533"/>
                  </a:lnTo>
                  <a:close/>
                </a:path>
              </a:pathLst>
            </a:custGeom>
            <a:solidFill>
              <a:srgbClr val="004DA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12645" cy="167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0631501" y="5871784"/>
            <a:ext cx="2713224" cy="95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0"/>
              </a:lnSpc>
            </a:pPr>
            <a:r>
              <a:rPr lang="en-US" sz="2302" spc="80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Kelas </a:t>
            </a:r>
            <a:r>
              <a:rPr lang="en-US" b="true" sz="2302" i="true" spc="80">
                <a:solidFill>
                  <a:srgbClr val="212938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Walk</a:t>
            </a:r>
            <a:r>
              <a:rPr lang="en-US" sz="2302" spc="80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 (25.5%)</a:t>
            </a:r>
          </a:p>
          <a:p>
            <a:pPr algn="l">
              <a:lnSpc>
                <a:spcPts val="2510"/>
              </a:lnSpc>
            </a:pPr>
          </a:p>
        </p:txBody>
      </p:sp>
      <p:grpSp>
        <p:nvGrpSpPr>
          <p:cNvPr name="Group 32" id="32"/>
          <p:cNvGrpSpPr/>
          <p:nvPr/>
        </p:nvGrpSpPr>
        <p:grpSpPr>
          <a:xfrm rot="0">
            <a:off x="10148994" y="5953442"/>
            <a:ext cx="330279" cy="350473"/>
            <a:chOff x="0" y="0"/>
            <a:chExt cx="112645" cy="1195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2645" cy="119533"/>
            </a:xfrm>
            <a:custGeom>
              <a:avLst/>
              <a:gdLst/>
              <a:ahLst/>
              <a:cxnLst/>
              <a:rect r="r" b="b" t="t" l="l"/>
              <a:pathLst>
                <a:path h="119533" w="112645">
                  <a:moveTo>
                    <a:pt x="0" y="0"/>
                  </a:moveTo>
                  <a:lnTo>
                    <a:pt x="112645" y="0"/>
                  </a:lnTo>
                  <a:lnTo>
                    <a:pt x="112645" y="119533"/>
                  </a:lnTo>
                  <a:lnTo>
                    <a:pt x="0" y="119533"/>
                  </a:lnTo>
                  <a:close/>
                </a:path>
              </a:pathLst>
            </a:custGeom>
            <a:solidFill>
              <a:srgbClr val="FE7F0E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12645" cy="167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631501" y="6799638"/>
            <a:ext cx="2713224" cy="95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0"/>
              </a:lnSpc>
            </a:pPr>
            <a:r>
              <a:rPr lang="en-US" sz="2302" spc="80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Kelas </a:t>
            </a:r>
            <a:r>
              <a:rPr lang="en-US" b="true" sz="2302" i="true" spc="80">
                <a:solidFill>
                  <a:srgbClr val="212938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Wave</a:t>
            </a:r>
            <a:r>
              <a:rPr lang="en-US" sz="2302" spc="80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 (24.5%)</a:t>
            </a:r>
          </a:p>
          <a:p>
            <a:pPr algn="l">
              <a:lnSpc>
                <a:spcPts val="2510"/>
              </a:lnSpc>
            </a:pPr>
          </a:p>
        </p:txBody>
      </p:sp>
      <p:grpSp>
        <p:nvGrpSpPr>
          <p:cNvPr name="Group 36" id="36"/>
          <p:cNvGrpSpPr/>
          <p:nvPr/>
        </p:nvGrpSpPr>
        <p:grpSpPr>
          <a:xfrm rot="0">
            <a:off x="10148994" y="6881295"/>
            <a:ext cx="330279" cy="350473"/>
            <a:chOff x="0" y="0"/>
            <a:chExt cx="112645" cy="11953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2645" cy="119533"/>
            </a:xfrm>
            <a:custGeom>
              <a:avLst/>
              <a:gdLst/>
              <a:ahLst/>
              <a:cxnLst/>
              <a:rect r="r" b="b" t="t" l="l"/>
              <a:pathLst>
                <a:path h="119533" w="112645">
                  <a:moveTo>
                    <a:pt x="0" y="0"/>
                  </a:moveTo>
                  <a:lnTo>
                    <a:pt x="112645" y="0"/>
                  </a:lnTo>
                  <a:lnTo>
                    <a:pt x="112645" y="119533"/>
                  </a:lnTo>
                  <a:lnTo>
                    <a:pt x="0" y="119533"/>
                  </a:lnTo>
                  <a:close/>
                </a:path>
              </a:pathLst>
            </a:custGeom>
            <a:solidFill>
              <a:srgbClr val="2C9E2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112645" cy="167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0631501" y="7645443"/>
            <a:ext cx="2713224" cy="64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0"/>
              </a:lnSpc>
            </a:pPr>
            <a:r>
              <a:rPr lang="en-US" sz="2302" spc="80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Kelas </a:t>
            </a:r>
            <a:r>
              <a:rPr lang="en-US" b="true" sz="2302" i="true" spc="80">
                <a:solidFill>
                  <a:srgbClr val="212938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Squat</a:t>
            </a:r>
            <a:r>
              <a:rPr lang="en-US" sz="2302" spc="80" b="true">
                <a:solidFill>
                  <a:srgbClr val="212938"/>
                </a:solidFill>
                <a:latin typeface="Aileron Bold"/>
                <a:ea typeface="Aileron Bold"/>
                <a:cs typeface="Aileron Bold"/>
                <a:sym typeface="Aileron Bold"/>
              </a:rPr>
              <a:t> (23.6%)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0148994" y="7727101"/>
            <a:ext cx="330279" cy="350473"/>
            <a:chOff x="0" y="0"/>
            <a:chExt cx="112645" cy="11953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12645" cy="119533"/>
            </a:xfrm>
            <a:custGeom>
              <a:avLst/>
              <a:gdLst/>
              <a:ahLst/>
              <a:cxnLst/>
              <a:rect r="r" b="b" t="t" l="l"/>
              <a:pathLst>
                <a:path h="119533" w="112645">
                  <a:moveTo>
                    <a:pt x="0" y="0"/>
                  </a:moveTo>
                  <a:lnTo>
                    <a:pt x="112645" y="0"/>
                  </a:lnTo>
                  <a:lnTo>
                    <a:pt x="112645" y="119533"/>
                  </a:lnTo>
                  <a:lnTo>
                    <a:pt x="0" y="119533"/>
                  </a:lnTo>
                  <a:close/>
                </a:path>
              </a:pathLst>
            </a:custGeom>
            <a:solidFill>
              <a:srgbClr val="B93232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112645" cy="167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0148994" y="4261353"/>
            <a:ext cx="3400624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2499" spc="87" b="true">
                <a:solidFill>
                  <a:srgbClr val="004DA9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Distribusi Kelas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16760" y="-1273606"/>
            <a:ext cx="8029323" cy="80293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83794" y="3551177"/>
            <a:ext cx="8029323" cy="80293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4383" y="2712962"/>
            <a:ext cx="4426628" cy="876112"/>
            <a:chOff x="0" y="0"/>
            <a:chExt cx="960210" cy="1900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60210" cy="190043"/>
            </a:xfrm>
            <a:custGeom>
              <a:avLst/>
              <a:gdLst/>
              <a:ahLst/>
              <a:cxnLst/>
              <a:rect r="r" b="b" t="t" l="l"/>
              <a:pathLst>
                <a:path h="190043" w="960210">
                  <a:moveTo>
                    <a:pt x="95022" y="0"/>
                  </a:moveTo>
                  <a:lnTo>
                    <a:pt x="865189" y="0"/>
                  </a:lnTo>
                  <a:cubicBezTo>
                    <a:pt x="917668" y="0"/>
                    <a:pt x="960210" y="42543"/>
                    <a:pt x="960210" y="95022"/>
                  </a:cubicBezTo>
                  <a:lnTo>
                    <a:pt x="960210" y="95022"/>
                  </a:lnTo>
                  <a:cubicBezTo>
                    <a:pt x="960210" y="120223"/>
                    <a:pt x="950199" y="144392"/>
                    <a:pt x="932379" y="162212"/>
                  </a:cubicBezTo>
                  <a:cubicBezTo>
                    <a:pt x="914559" y="180032"/>
                    <a:pt x="890390" y="190043"/>
                    <a:pt x="865189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60210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Transformasi Data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14383" y="3874001"/>
            <a:ext cx="16501079" cy="75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Menggunakan RobustScaler untuk mengurangi pengaruh outlier dan menormalkan data</a:t>
            </a:r>
          </a:p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Data kemudian dibagi menjadi fitur input (X) dan target label (y).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24530" y="989318"/>
            <a:ext cx="9909313" cy="914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7"/>
              </a:lnSpc>
            </a:pPr>
            <a:r>
              <a:rPr lang="en-US" b="true" sz="7200" spc="-460">
                <a:solidFill>
                  <a:srgbClr val="212938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Backpropagation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14383" y="5391169"/>
            <a:ext cx="10013670" cy="876112"/>
            <a:chOff x="0" y="0"/>
            <a:chExt cx="2172134" cy="19004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72134" cy="190043"/>
            </a:xfrm>
            <a:custGeom>
              <a:avLst/>
              <a:gdLst/>
              <a:ahLst/>
              <a:cxnLst/>
              <a:rect r="r" b="b" t="t" l="l"/>
              <a:pathLst>
                <a:path h="190043" w="2172134">
                  <a:moveTo>
                    <a:pt x="77314" y="0"/>
                  </a:moveTo>
                  <a:lnTo>
                    <a:pt x="2094821" y="0"/>
                  </a:lnTo>
                  <a:cubicBezTo>
                    <a:pt x="2115325" y="0"/>
                    <a:pt x="2134990" y="8146"/>
                    <a:pt x="2149490" y="22645"/>
                  </a:cubicBezTo>
                  <a:cubicBezTo>
                    <a:pt x="2163989" y="37144"/>
                    <a:pt x="2172134" y="56809"/>
                    <a:pt x="2172134" y="77314"/>
                  </a:cubicBezTo>
                  <a:lnTo>
                    <a:pt x="2172134" y="112730"/>
                  </a:lnTo>
                  <a:cubicBezTo>
                    <a:pt x="2172134" y="133235"/>
                    <a:pt x="2163989" y="152900"/>
                    <a:pt x="2149490" y="167399"/>
                  </a:cubicBezTo>
                  <a:cubicBezTo>
                    <a:pt x="2134990" y="181898"/>
                    <a:pt x="2115325" y="190043"/>
                    <a:pt x="2094821" y="190043"/>
                  </a:cubicBezTo>
                  <a:lnTo>
                    <a:pt x="77314" y="190043"/>
                  </a:lnTo>
                  <a:cubicBezTo>
                    <a:pt x="34614" y="190043"/>
                    <a:pt x="0" y="155429"/>
                    <a:pt x="0" y="112730"/>
                  </a:cubicBezTo>
                  <a:lnTo>
                    <a:pt x="0" y="77314"/>
                  </a:lnTo>
                  <a:cubicBezTo>
                    <a:pt x="0" y="56809"/>
                    <a:pt x="8146" y="37144"/>
                    <a:pt x="22645" y="22645"/>
                  </a:cubicBezTo>
                  <a:cubicBezTo>
                    <a:pt x="37144" y="8146"/>
                    <a:pt x="56809" y="0"/>
                    <a:pt x="77314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172134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Fungsi Aktivasi Sigmoid dan Sigmoid Derivative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14383" y="6355637"/>
            <a:ext cx="16144917" cy="75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Fungsi sigmoid digunakan untuk menghasilkan nilai antara 0 dan 1, cocok untuk klasifikasi.</a:t>
            </a:r>
          </a:p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Turunan sigmoid diperlukan dalam proses backpropagation untuk menghitung gradien.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28700" y="1028700"/>
            <a:ext cx="2394785" cy="708474"/>
            <a:chOff x="0" y="0"/>
            <a:chExt cx="3193047" cy="9446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828655" y="8836025"/>
            <a:ext cx="254904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 spc="-99" u="sng">
                <a:solidFill>
                  <a:srgbClr val="5086ED"/>
                </a:solidFill>
                <a:latin typeface="Aileron Bold"/>
                <a:ea typeface="Aileron Bold"/>
                <a:cs typeface="Aileron Bold"/>
                <a:sym typeface="Aileron Bold"/>
              </a:rPr>
              <a:t>Link google collab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16760" y="-1273606"/>
            <a:ext cx="8029323" cy="80293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83794" y="3551177"/>
            <a:ext cx="8029323" cy="80293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283143"/>
            <a:ext cx="4783862" cy="876112"/>
            <a:chOff x="0" y="0"/>
            <a:chExt cx="1037701" cy="1900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37701" cy="190043"/>
            </a:xfrm>
            <a:custGeom>
              <a:avLst/>
              <a:gdLst/>
              <a:ahLst/>
              <a:cxnLst/>
              <a:rect r="r" b="b" t="t" l="l"/>
              <a:pathLst>
                <a:path h="190043" w="1037701">
                  <a:moveTo>
                    <a:pt x="95022" y="0"/>
                  </a:moveTo>
                  <a:lnTo>
                    <a:pt x="942679" y="0"/>
                  </a:lnTo>
                  <a:cubicBezTo>
                    <a:pt x="967880" y="0"/>
                    <a:pt x="992049" y="10011"/>
                    <a:pt x="1009869" y="27831"/>
                  </a:cubicBezTo>
                  <a:cubicBezTo>
                    <a:pt x="1027689" y="45651"/>
                    <a:pt x="1037701" y="69820"/>
                    <a:pt x="1037701" y="95022"/>
                  </a:cubicBezTo>
                  <a:lnTo>
                    <a:pt x="1037701" y="95022"/>
                  </a:lnTo>
                  <a:cubicBezTo>
                    <a:pt x="1037701" y="147501"/>
                    <a:pt x="995158" y="190043"/>
                    <a:pt x="942679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037701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Inisialisasi Parameter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453717"/>
            <a:ext cx="14295848" cy="75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Bobot awal (W1, W2) diinisialisasi secara acak</a:t>
            </a:r>
          </a:p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Bias (b1, b2) diinisialisasi dengan nol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3471737"/>
            <a:ext cx="4783862" cy="876112"/>
            <a:chOff x="0" y="0"/>
            <a:chExt cx="1037701" cy="1900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37701" cy="190043"/>
            </a:xfrm>
            <a:custGeom>
              <a:avLst/>
              <a:gdLst/>
              <a:ahLst/>
              <a:cxnLst/>
              <a:rect r="r" b="b" t="t" l="l"/>
              <a:pathLst>
                <a:path h="190043" w="1037701">
                  <a:moveTo>
                    <a:pt x="95022" y="0"/>
                  </a:moveTo>
                  <a:lnTo>
                    <a:pt x="942679" y="0"/>
                  </a:lnTo>
                  <a:cubicBezTo>
                    <a:pt x="967880" y="0"/>
                    <a:pt x="992049" y="10011"/>
                    <a:pt x="1009869" y="27831"/>
                  </a:cubicBezTo>
                  <a:cubicBezTo>
                    <a:pt x="1027689" y="45651"/>
                    <a:pt x="1037701" y="69820"/>
                    <a:pt x="1037701" y="95022"/>
                  </a:cubicBezTo>
                  <a:lnTo>
                    <a:pt x="1037701" y="95022"/>
                  </a:lnTo>
                  <a:cubicBezTo>
                    <a:pt x="1037701" y="147501"/>
                    <a:pt x="995158" y="190043"/>
                    <a:pt x="942679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037701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Forward Propagation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4642311"/>
            <a:ext cx="14295848" cy="1866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Input diproses melalui hidden layer</a:t>
            </a:r>
          </a:p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Proses perhitungan summing junction untuk neuron pada hidden layer</a:t>
            </a:r>
          </a:p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Aktivasi dihitung menggunakan fungsi sigmoid</a:t>
            </a:r>
          </a:p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Output layer menghasilkan prediksi sementara</a:t>
            </a:r>
          </a:p>
          <a:p>
            <a:pPr algn="l">
              <a:lnSpc>
                <a:spcPts val="2946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6774756"/>
            <a:ext cx="4783862" cy="876112"/>
            <a:chOff x="0" y="0"/>
            <a:chExt cx="1037701" cy="1900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37701" cy="190043"/>
            </a:xfrm>
            <a:custGeom>
              <a:avLst/>
              <a:gdLst/>
              <a:ahLst/>
              <a:cxnLst/>
              <a:rect r="r" b="b" t="t" l="l"/>
              <a:pathLst>
                <a:path h="190043" w="1037701">
                  <a:moveTo>
                    <a:pt x="95022" y="0"/>
                  </a:moveTo>
                  <a:lnTo>
                    <a:pt x="942679" y="0"/>
                  </a:lnTo>
                  <a:cubicBezTo>
                    <a:pt x="967880" y="0"/>
                    <a:pt x="992049" y="10011"/>
                    <a:pt x="1009869" y="27831"/>
                  </a:cubicBezTo>
                  <a:cubicBezTo>
                    <a:pt x="1027689" y="45651"/>
                    <a:pt x="1037701" y="69820"/>
                    <a:pt x="1037701" y="95022"/>
                  </a:cubicBezTo>
                  <a:lnTo>
                    <a:pt x="1037701" y="95022"/>
                  </a:lnTo>
                  <a:cubicBezTo>
                    <a:pt x="1037701" y="147501"/>
                    <a:pt x="995158" y="190043"/>
                    <a:pt x="942679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037701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Backpropagation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7945330"/>
            <a:ext cx="15370442" cy="149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Menghitung gradien dari loss terhadap setiap parameter model (W1,b1,W2,b2W1, b1, W2, b2W1,b1,W2,b2).</a:t>
            </a:r>
          </a:p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Memperbarui bobot dan bias menggunakan gradien untuk meminimalkan loss.</a:t>
            </a:r>
          </a:p>
          <a:p>
            <a:pPr algn="l">
              <a:lnSpc>
                <a:spcPts val="2946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5063542" y="674463"/>
            <a:ext cx="2394785" cy="708474"/>
            <a:chOff x="0" y="0"/>
            <a:chExt cx="3193047" cy="9446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16760" y="-1273606"/>
            <a:ext cx="8029323" cy="80293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83794" y="3551177"/>
            <a:ext cx="8029323" cy="80293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5086E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283143"/>
            <a:ext cx="2933173" cy="876112"/>
            <a:chOff x="0" y="0"/>
            <a:chExt cx="636255" cy="1900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6255" cy="190043"/>
            </a:xfrm>
            <a:custGeom>
              <a:avLst/>
              <a:gdLst/>
              <a:ahLst/>
              <a:cxnLst/>
              <a:rect r="r" b="b" t="t" l="l"/>
              <a:pathLst>
                <a:path h="190043" w="636255">
                  <a:moveTo>
                    <a:pt x="95022" y="0"/>
                  </a:moveTo>
                  <a:lnTo>
                    <a:pt x="541233" y="0"/>
                  </a:lnTo>
                  <a:cubicBezTo>
                    <a:pt x="593712" y="0"/>
                    <a:pt x="636255" y="42543"/>
                    <a:pt x="636255" y="95022"/>
                  </a:cubicBezTo>
                  <a:lnTo>
                    <a:pt x="636255" y="95022"/>
                  </a:lnTo>
                  <a:cubicBezTo>
                    <a:pt x="636255" y="120223"/>
                    <a:pt x="626244" y="144392"/>
                    <a:pt x="608423" y="162212"/>
                  </a:cubicBezTo>
                  <a:cubicBezTo>
                    <a:pt x="590603" y="180032"/>
                    <a:pt x="566434" y="190043"/>
                    <a:pt x="541233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636255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Training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568281"/>
            <a:ext cx="15808239" cy="75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6"/>
              </a:lnSpc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Dari hasil kode, training loss konsisten menurun setiap 100 epoch, menunjukkan bahwa model berhasil belajar pola dari data.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3700865"/>
            <a:ext cx="3112272" cy="876112"/>
            <a:chOff x="0" y="0"/>
            <a:chExt cx="675104" cy="1900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5104" cy="190043"/>
            </a:xfrm>
            <a:custGeom>
              <a:avLst/>
              <a:gdLst/>
              <a:ahLst/>
              <a:cxnLst/>
              <a:rect r="r" b="b" t="t" l="l"/>
              <a:pathLst>
                <a:path h="190043" w="675104">
                  <a:moveTo>
                    <a:pt x="95022" y="0"/>
                  </a:moveTo>
                  <a:lnTo>
                    <a:pt x="580083" y="0"/>
                  </a:lnTo>
                  <a:cubicBezTo>
                    <a:pt x="632562" y="0"/>
                    <a:pt x="675104" y="42543"/>
                    <a:pt x="675104" y="95022"/>
                  </a:cubicBezTo>
                  <a:lnTo>
                    <a:pt x="675104" y="95022"/>
                  </a:lnTo>
                  <a:cubicBezTo>
                    <a:pt x="675104" y="120223"/>
                    <a:pt x="665093" y="144392"/>
                    <a:pt x="647273" y="162212"/>
                  </a:cubicBezTo>
                  <a:cubicBezTo>
                    <a:pt x="629453" y="180032"/>
                    <a:pt x="605284" y="190043"/>
                    <a:pt x="580083" y="190043"/>
                  </a:cubicBezTo>
                  <a:lnTo>
                    <a:pt x="95022" y="190043"/>
                  </a:lnTo>
                  <a:cubicBezTo>
                    <a:pt x="42543" y="190043"/>
                    <a:pt x="0" y="147501"/>
                    <a:pt x="0" y="95022"/>
                  </a:cubicBezTo>
                  <a:lnTo>
                    <a:pt x="0" y="95022"/>
                  </a:lnTo>
                  <a:cubicBezTo>
                    <a:pt x="0" y="42543"/>
                    <a:pt x="42543" y="0"/>
                    <a:pt x="95022" y="0"/>
                  </a:cubicBezTo>
                  <a:close/>
                </a:path>
              </a:pathLst>
            </a:custGeom>
            <a:solidFill>
              <a:srgbClr val="F4CC4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675104" cy="247193"/>
            </a:xfrm>
            <a:prstGeom prst="rect">
              <a:avLst/>
            </a:prstGeom>
          </p:spPr>
          <p:txBody>
            <a:bodyPr anchor="ctr" rtlCol="false" tIns="61680" lIns="61680" bIns="61680" rIns="61680"/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Prediksi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4986003"/>
            <a:ext cx="15808239" cy="149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Fungsi predict digunakan untuk menghasilkan output biner (0 atau 1) berdasarkan ambang batas (threshold) 0.5.</a:t>
            </a:r>
          </a:p>
          <a:p>
            <a:pPr algn="l" marL="583529" indent="-291765" lvl="1">
              <a:lnSpc>
                <a:spcPts val="2946"/>
              </a:lnSpc>
              <a:buFont typeface="Arial"/>
              <a:buChar char="•"/>
            </a:pPr>
            <a:r>
              <a:rPr lang="en-US" sz="2702" spc="94">
                <a:solidFill>
                  <a:srgbClr val="212938"/>
                </a:solidFill>
                <a:latin typeface="Aileron"/>
                <a:ea typeface="Aileron"/>
                <a:cs typeface="Aileron"/>
                <a:sym typeface="Aileron"/>
              </a:rPr>
              <a:t>Output dihasilkan dari proses forward propagation.</a:t>
            </a:r>
          </a:p>
          <a:p>
            <a:pPr algn="l">
              <a:lnSpc>
                <a:spcPts val="2946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898008" y="7136716"/>
            <a:ext cx="14100447" cy="1930268"/>
            <a:chOff x="0" y="0"/>
            <a:chExt cx="4809124" cy="6583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09124" cy="658341"/>
            </a:xfrm>
            <a:custGeom>
              <a:avLst/>
              <a:gdLst/>
              <a:ahLst/>
              <a:cxnLst/>
              <a:rect r="r" b="b" t="t" l="l"/>
              <a:pathLst>
                <a:path h="658341" w="4809124">
                  <a:moveTo>
                    <a:pt x="25257" y="0"/>
                  </a:moveTo>
                  <a:lnTo>
                    <a:pt x="4783868" y="0"/>
                  </a:lnTo>
                  <a:cubicBezTo>
                    <a:pt x="4797816" y="0"/>
                    <a:pt x="4809124" y="11308"/>
                    <a:pt x="4809124" y="25257"/>
                  </a:cubicBezTo>
                  <a:lnTo>
                    <a:pt x="4809124" y="633084"/>
                  </a:lnTo>
                  <a:cubicBezTo>
                    <a:pt x="4809124" y="639783"/>
                    <a:pt x="4806463" y="646207"/>
                    <a:pt x="4801727" y="650943"/>
                  </a:cubicBezTo>
                  <a:cubicBezTo>
                    <a:pt x="4796990" y="655680"/>
                    <a:pt x="4790566" y="658341"/>
                    <a:pt x="4783868" y="658341"/>
                  </a:cubicBezTo>
                  <a:lnTo>
                    <a:pt x="25257" y="658341"/>
                  </a:lnTo>
                  <a:cubicBezTo>
                    <a:pt x="11308" y="658341"/>
                    <a:pt x="0" y="647033"/>
                    <a:pt x="0" y="633084"/>
                  </a:cubicBezTo>
                  <a:lnTo>
                    <a:pt x="0" y="25257"/>
                  </a:lnTo>
                  <a:cubicBezTo>
                    <a:pt x="0" y="18558"/>
                    <a:pt x="2661" y="12134"/>
                    <a:pt x="7397" y="7397"/>
                  </a:cubicBezTo>
                  <a:cubicBezTo>
                    <a:pt x="12134" y="2661"/>
                    <a:pt x="18558" y="0"/>
                    <a:pt x="25257" y="0"/>
                  </a:cubicBezTo>
                  <a:close/>
                </a:path>
              </a:pathLst>
            </a:custGeom>
            <a:solidFill>
              <a:srgbClr val="5086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4809124" cy="715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b="true" sz="3099" spc="-123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Akurasi yang dicapai pada dataset ini cukup tinggi (99.33%) menunjukkan</a:t>
              </a:r>
            </a:p>
            <a:p>
              <a:pPr algn="ctr">
                <a:lnSpc>
                  <a:spcPts val="4339"/>
                </a:lnSpc>
              </a:pPr>
              <a:r>
                <a:rPr lang="en-US" b="true" sz="3099" spc="-123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 bahwa model berhasil mengenali pola dalam data uji dengan sangat baik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063542" y="674463"/>
            <a:ext cx="2394785" cy="708474"/>
            <a:chOff x="0" y="0"/>
            <a:chExt cx="3193047" cy="94463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44632" cy="944632"/>
            </a:xfrm>
            <a:custGeom>
              <a:avLst/>
              <a:gdLst/>
              <a:ahLst/>
              <a:cxnLst/>
              <a:rect r="r" b="b" t="t" l="l"/>
              <a:pathLst>
                <a:path h="944632" w="944632">
                  <a:moveTo>
                    <a:pt x="0" y="0"/>
                  </a:moveTo>
                  <a:lnTo>
                    <a:pt x="944632" y="0"/>
                  </a:lnTo>
                  <a:lnTo>
                    <a:pt x="944632" y="944632"/>
                  </a:lnTo>
                  <a:lnTo>
                    <a:pt x="0" y="9446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025601" y="94025"/>
              <a:ext cx="2167446" cy="769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Kelompok</a:t>
              </a:r>
            </a:p>
            <a:p>
              <a:pPr algn="l">
                <a:lnSpc>
                  <a:spcPts val="2222"/>
                </a:lnSpc>
              </a:pPr>
              <a:r>
                <a:rPr lang="en-US" sz="2200" spc="-88" b="true">
                  <a:solidFill>
                    <a:srgbClr val="21293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Satu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DAGXBraa-4g</dc:identifier>
  <dcterms:modified xsi:type="dcterms:W3CDTF">2011-08-01T06:04:30Z</dcterms:modified>
  <cp:revision>1</cp:revision>
  <dc:title>Project Akhir JST</dc:title>
</cp:coreProperties>
</file>