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9" r:id="rId2"/>
    <p:sldId id="256" r:id="rId3"/>
    <p:sldId id="257" r:id="rId4"/>
    <p:sldId id="258" r:id="rId5"/>
    <p:sldId id="271" r:id="rId6"/>
    <p:sldId id="281" r:id="rId7"/>
    <p:sldId id="259" r:id="rId8"/>
    <p:sldId id="260" r:id="rId9"/>
    <p:sldId id="263" r:id="rId10"/>
    <p:sldId id="262" r:id="rId11"/>
    <p:sldId id="266" r:id="rId12"/>
    <p:sldId id="265" r:id="rId13"/>
    <p:sldId id="274" r:id="rId14"/>
    <p:sldId id="275" r:id="rId15"/>
    <p:sldId id="276" r:id="rId16"/>
    <p:sldId id="277" r:id="rId17"/>
    <p:sldId id="278" r:id="rId18"/>
    <p:sldId id="268" r:id="rId19"/>
    <p:sldId id="284"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98D7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227" autoAdjust="0"/>
  </p:normalViewPr>
  <p:slideViewPr>
    <p:cSldViewPr snapToGrid="0">
      <p:cViewPr varScale="1">
        <p:scale>
          <a:sx n="76" d="100"/>
          <a:sy n="76" d="100"/>
        </p:scale>
        <p:origin x="19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ECB85-EFB9-4485-9ED9-38752292F051}" type="datetimeFigureOut">
              <a:rPr lang="en-US" smtClean="0"/>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00E46-1698-4E6F-A113-DB83E161422D}" type="slidenum">
              <a:rPr lang="en-US" smtClean="0"/>
              <a:t>‹#›</a:t>
            </a:fld>
            <a:endParaRPr lang="en-US"/>
          </a:p>
        </p:txBody>
      </p:sp>
    </p:spTree>
    <p:extLst>
      <p:ext uri="{BB962C8B-B14F-4D97-AF65-F5344CB8AC3E}">
        <p14:creationId xmlns:p14="http://schemas.microsoft.com/office/powerpoint/2010/main" val="1877321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tr-TR" sz="1800" dirty="0">
                <a:effectLst/>
                <a:latin typeface="Arial" panose="020B0604020202020204" pitchFamily="34" charset="0"/>
                <a:ea typeface="Calibri" panose="020F0502020204030204" pitchFamily="34" charset="0"/>
                <a:cs typeface="Arial" panose="020B0604020202020204" pitchFamily="34" charset="0"/>
              </a:rPr>
              <a:t>Çoğu iletişimci sayılardan oldukça korkar.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tr-TR" sz="1800" dirty="0">
                <a:effectLst/>
                <a:latin typeface="Arial" panose="020B0604020202020204" pitchFamily="34" charset="0"/>
                <a:ea typeface="Calibri" panose="020F0502020204030204" pitchFamily="34" charset="0"/>
                <a:cs typeface="Arial" panose="020B0604020202020204" pitchFamily="34" charset="0"/>
              </a:rPr>
              <a:t>Bazen çok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tr-TR" sz="1800" dirty="0">
                <a:effectLst/>
                <a:latin typeface="Arial" panose="020B0604020202020204" pitchFamily="34" charset="0"/>
                <a:ea typeface="Calibri" panose="020F0502020204030204" pitchFamily="34" charset="0"/>
                <a:cs typeface="Arial" panose="020B0604020202020204" pitchFamily="34" charset="0"/>
              </a:rPr>
              <a:t>büyük veriler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tr-TR" sz="1800" dirty="0">
                <a:effectLst/>
                <a:latin typeface="Arial" panose="020B0604020202020204" pitchFamily="34" charset="0"/>
                <a:ea typeface="Calibri" panose="020F0502020204030204" pitchFamily="34" charset="0"/>
                <a:cs typeface="Arial" panose="020B0604020202020204" pitchFamily="34" charset="0"/>
              </a:rPr>
              <a:t>içeren </a:t>
            </a:r>
            <a:r>
              <a:rPr lang="en-US" sz="1800" dirty="0">
                <a:effectLst/>
                <a:latin typeface="Arial" panose="020B0604020202020204" pitchFamily="34" charset="0"/>
                <a:ea typeface="Calibri" panose="020F0502020204030204" pitchFamily="34" charset="0"/>
                <a:cs typeface="Arial" panose="020B0604020202020204" pitchFamily="34" charset="0"/>
              </a:rPr>
              <a:t>Excel </a:t>
            </a:r>
            <a:r>
              <a:rPr lang="tr-TR" sz="1800" dirty="0">
                <a:effectLst/>
                <a:latin typeface="Arial" panose="020B0604020202020204" pitchFamily="34" charset="0"/>
                <a:ea typeface="Calibri" panose="020F0502020204030204" pitchFamily="34" charset="0"/>
                <a:cs typeface="Arial" panose="020B0604020202020204" pitchFamily="34" charset="0"/>
              </a:rPr>
              <a:t>dosyalarına sahipsinizdir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tr-TR" sz="1800" dirty="0">
                <a:effectLst/>
                <a:latin typeface="Arial" panose="020B0604020202020204" pitchFamily="34" charset="0"/>
                <a:ea typeface="Calibri" panose="020F0502020204030204" pitchFamily="34" charset="0"/>
                <a:cs typeface="Arial" panose="020B0604020202020204" pitchFamily="34" charset="0"/>
              </a:rPr>
              <a:t>ve bunu nasıl anlaşılır hale getirirsiniz ve aslında onun aracılığıyla çıkarımlar yaparak hikayeler anlatırsınız. Tabi ki bunun yolları mevcut. Günümüz çağında bundan kaçamazsınız çünkü verileri kucaklamalı ve onu hikayeler anlatmak için kullanmamız gerekir. Yani ‘’GÖRSEL’’ iletişimin büyük bir parçasıdır.</a:t>
            </a:r>
            <a:endParaRPr lang="en-US" dirty="0"/>
          </a:p>
        </p:txBody>
      </p:sp>
      <p:sp>
        <p:nvSpPr>
          <p:cNvPr id="4" name="Slide Number Placeholder 3"/>
          <p:cNvSpPr>
            <a:spLocks noGrp="1"/>
          </p:cNvSpPr>
          <p:nvPr>
            <p:ph type="sldNum" sz="quarter" idx="5"/>
          </p:nvPr>
        </p:nvSpPr>
        <p:spPr/>
        <p:txBody>
          <a:bodyPr/>
          <a:lstStyle/>
          <a:p>
            <a:fld id="{A6800E46-1698-4E6F-A113-DB83E161422D}" type="slidenum">
              <a:rPr lang="en-US" smtClean="0"/>
              <a:t>2</a:t>
            </a:fld>
            <a:endParaRPr lang="en-US"/>
          </a:p>
        </p:txBody>
      </p:sp>
    </p:spTree>
    <p:extLst>
      <p:ext uri="{BB962C8B-B14F-4D97-AF65-F5344CB8AC3E}">
        <p14:creationId xmlns:p14="http://schemas.microsoft.com/office/powerpoint/2010/main" val="3409609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Örnek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olarak</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Netflix </a:t>
            </a:r>
            <a:r>
              <a:rPr lang="en-US" sz="1800" dirty="0" err="1">
                <a:effectLst/>
                <a:latin typeface="Arial" panose="020B0604020202020204" pitchFamily="34" charset="0"/>
                <a:ea typeface="Calibri" panose="020F0502020204030204" pitchFamily="34" charset="0"/>
                <a:cs typeface="Arial" panose="020B0604020202020204" pitchFamily="34" charset="0"/>
              </a:rPr>
              <a:t>Müşterilerine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Neden</a:t>
            </a:r>
            <a:r>
              <a:rPr lang="en-US" sz="1800" dirty="0">
                <a:effectLst/>
                <a:latin typeface="Arial" panose="020B0604020202020204" pitchFamily="34" charset="0"/>
                <a:ea typeface="Calibri" panose="020F0502020204030204" pitchFamily="34" charset="0"/>
                <a:cs typeface="Arial" panose="020B0604020202020204" pitchFamily="34" charset="0"/>
              </a:rPr>
              <a:t> Olan </a:t>
            </a:r>
            <a:r>
              <a:rPr lang="en-US" sz="1800" dirty="0" err="1">
                <a:effectLst/>
                <a:latin typeface="Arial" panose="020B0604020202020204" pitchFamily="34" charset="0"/>
                <a:ea typeface="Calibri" panose="020F0502020204030204" pitchFamily="34" charset="0"/>
                <a:cs typeface="Arial" panose="020B0604020202020204" pitchFamily="34" charset="0"/>
              </a:rPr>
              <a:t>Yavaş</a:t>
            </a:r>
            <a:r>
              <a:rPr lang="en-US" sz="1800" dirty="0">
                <a:effectLst/>
                <a:latin typeface="Arial" panose="020B0604020202020204" pitchFamily="34" charset="0"/>
                <a:ea typeface="Calibri" panose="020F0502020204030204" pitchFamily="34" charset="0"/>
                <a:cs typeface="Arial" panose="020B0604020202020204" pitchFamily="34" charset="0"/>
              </a:rPr>
              <a:t> Comcast </a:t>
            </a:r>
            <a:r>
              <a:rPr lang="en-US" sz="1800" dirty="0" err="1">
                <a:effectLst/>
                <a:latin typeface="Arial" panose="020B0604020202020204" pitchFamily="34" charset="0"/>
                <a:ea typeface="Calibri" panose="020F0502020204030204" pitchFamily="34" charset="0"/>
                <a:cs typeface="Arial" panose="020B0604020202020204" pitchFamily="34" charset="0"/>
              </a:rPr>
              <a:t>Hızları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bu</a:t>
            </a:r>
            <a:r>
              <a:rPr lang="tr-TR"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yıllar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boyunca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devam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eden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bir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hikaye</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Haberlerde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bununla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ilgili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çok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şey</a:t>
            </a:r>
            <a:r>
              <a:rPr lang="en-US" sz="1800" dirty="0">
                <a:effectLst/>
                <a:latin typeface="Arial" panose="020B0604020202020204" pitchFamily="34" charset="0"/>
                <a:ea typeface="Calibri" panose="020F0502020204030204" pitchFamily="34" charset="0"/>
                <a:cs typeface="Arial" panose="020B0604020202020204" pitchFamily="34" charset="0"/>
              </a:rPr>
              <a:t> var </a:t>
            </a:r>
            <a:r>
              <a:rPr lang="en-US" sz="1800" dirty="0" err="1">
                <a:effectLst/>
                <a:latin typeface="Arial" panose="020B0604020202020204" pitchFamily="34" charset="0"/>
                <a:ea typeface="Calibri" panose="020F0502020204030204" pitchFamily="34" charset="0"/>
                <a:cs typeface="Arial" panose="020B0604020202020204" pitchFamily="34" charset="0"/>
              </a:rPr>
              <a:t>ve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temel</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olarak</a:t>
            </a:r>
            <a:r>
              <a:rPr lang="tr-TR"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Comcast </a:t>
            </a:r>
            <a:r>
              <a:rPr lang="en-US" sz="1800" dirty="0" err="1">
                <a:effectLst/>
                <a:latin typeface="Arial" panose="020B0604020202020204" pitchFamily="34" charset="0"/>
                <a:ea typeface="Calibri" panose="020F0502020204030204" pitchFamily="34" charset="0"/>
                <a:cs typeface="Arial" panose="020B0604020202020204" pitchFamily="34" charset="0"/>
              </a:rPr>
              <a:t>ile</a:t>
            </a:r>
            <a:r>
              <a:rPr lang="en-US" sz="1800" dirty="0">
                <a:effectLst/>
                <a:latin typeface="Arial" panose="020B0604020202020204" pitchFamily="34" charset="0"/>
                <a:ea typeface="Calibri" panose="020F0502020204030204" pitchFamily="34" charset="0"/>
                <a:cs typeface="Arial" panose="020B0604020202020204" pitchFamily="34" charset="0"/>
              </a:rPr>
              <a:t> Netflix </a:t>
            </a:r>
            <a:r>
              <a:rPr lang="en-US" sz="1800" dirty="0" err="1">
                <a:effectLst/>
                <a:latin typeface="Arial" panose="020B0604020202020204" pitchFamily="34" charset="0"/>
                <a:ea typeface="Calibri" panose="020F0502020204030204" pitchFamily="34" charset="0"/>
                <a:cs typeface="Arial" panose="020B0604020202020204" pitchFamily="34" charset="0"/>
              </a:rPr>
              <a:t>arasında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bir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savaş</a:t>
            </a:r>
            <a:r>
              <a:rPr lang="en-US" sz="1800" dirty="0">
                <a:effectLst/>
                <a:latin typeface="Arial" panose="020B0604020202020204" pitchFamily="34" charset="0"/>
                <a:ea typeface="Calibri" panose="020F0502020204030204" pitchFamily="34" charset="0"/>
                <a:cs typeface="Arial" panose="020B0604020202020204" pitchFamily="34" charset="0"/>
              </a:rPr>
              <a:t> var.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Ve </a:t>
            </a:r>
            <a:r>
              <a:rPr lang="en-US" sz="1800" dirty="0" err="1">
                <a:effectLst/>
                <a:latin typeface="Arial" panose="020B0604020202020204" pitchFamily="34" charset="0"/>
                <a:ea typeface="Calibri" panose="020F0502020204030204" pitchFamily="34" charset="0"/>
                <a:cs typeface="Arial" panose="020B0604020202020204" pitchFamily="34" charset="0"/>
              </a:rPr>
              <a:t>olan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şu</a:t>
            </a:r>
            <a:r>
              <a:rPr lang="en-US" sz="1800" dirty="0">
                <a:effectLst/>
                <a:latin typeface="Arial" panose="020B0604020202020204" pitchFamily="34" charset="0"/>
                <a:ea typeface="Calibri" panose="020F0502020204030204" pitchFamily="34" charset="0"/>
                <a:cs typeface="Arial" panose="020B0604020202020204" pitchFamily="34" charset="0"/>
              </a:rPr>
              <a:t> ki, </a:t>
            </a:r>
            <a:r>
              <a:rPr lang="en-US" sz="1800" dirty="0" err="1">
                <a:effectLst/>
                <a:latin typeface="Arial" panose="020B0604020202020204" pitchFamily="34" charset="0"/>
                <a:ea typeface="Calibri" panose="020F0502020204030204" pitchFamily="34" charset="0"/>
                <a:cs typeface="Arial" panose="020B0604020202020204" pitchFamily="34" charset="0"/>
              </a:rPr>
              <a:t>Şubat</a:t>
            </a:r>
            <a:r>
              <a:rPr lang="en-US" sz="1800" dirty="0">
                <a:effectLst/>
                <a:latin typeface="Arial" panose="020B0604020202020204" pitchFamily="34" charset="0"/>
                <a:ea typeface="Calibri" panose="020F0502020204030204" pitchFamily="34" charset="0"/>
                <a:cs typeface="Arial" panose="020B0604020202020204" pitchFamily="34" charset="0"/>
              </a:rPr>
              <a:t> 2014'te Netflix</a:t>
            </a:r>
            <a:r>
              <a:rPr lang="tr-TR"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aslında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Comcast'e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doğrudan</a:t>
            </a:r>
            <a:r>
              <a:rPr lang="tr-TR"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ağına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bağlanmak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için</a:t>
            </a:r>
            <a:r>
              <a:rPr lang="en-US" sz="1800" dirty="0">
                <a:effectLst/>
                <a:latin typeface="Arial" panose="020B0604020202020204" pitchFamily="34" charset="0"/>
                <a:ea typeface="Calibri" panose="020F0502020204030204" pitchFamily="34" charset="0"/>
                <a:cs typeface="Arial" panose="020B0604020202020204" pitchFamily="34" charset="0"/>
              </a:rPr>
              <a:t> para </a:t>
            </a:r>
            <a:r>
              <a:rPr lang="en-US" sz="1800" dirty="0" err="1">
                <a:effectLst/>
                <a:latin typeface="Arial" panose="020B0604020202020204" pitchFamily="34" charset="0"/>
                <a:ea typeface="Calibri" panose="020F0502020204030204" pitchFamily="34" charset="0"/>
                <a:cs typeface="Arial" panose="020B0604020202020204" pitchFamily="34" charset="0"/>
              </a:rPr>
              <a:t>ödüyor</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Sonuç</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olarak</a:t>
            </a:r>
            <a:r>
              <a:rPr lang="en-US" sz="1800" dirty="0">
                <a:effectLst/>
                <a:latin typeface="Arial" panose="020B0604020202020204" pitchFamily="34" charset="0"/>
                <a:ea typeface="Calibri" panose="020F0502020204030204" pitchFamily="34" charset="0"/>
                <a:cs typeface="Arial" panose="020B0604020202020204" pitchFamily="34" charset="0"/>
              </a:rPr>
              <a:t>,</a:t>
            </a:r>
            <a:r>
              <a:rPr lang="tr-TR"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yavaş</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ağ</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şikayetleri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nedeniyle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Netflix'e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yapılan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çağrıların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sayısı</a:t>
            </a:r>
            <a:r>
              <a:rPr lang="tr-TR"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gerçekten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düş</a:t>
            </a:r>
            <a:r>
              <a:rPr lang="tr-TR" sz="1800" dirty="0" err="1">
                <a:effectLst/>
                <a:latin typeface="Arial" panose="020B0604020202020204" pitchFamily="34" charset="0"/>
                <a:ea typeface="Calibri" panose="020F0502020204030204" pitchFamily="34" charset="0"/>
                <a:cs typeface="Arial" panose="020B0604020202020204" pitchFamily="34" charset="0"/>
              </a:rPr>
              <a:t>müş</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Yani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olan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şu</a:t>
            </a:r>
            <a:r>
              <a:rPr lang="en-US" sz="1800" dirty="0">
                <a:effectLst/>
                <a:latin typeface="Arial" panose="020B0604020202020204" pitchFamily="34" charset="0"/>
                <a:ea typeface="Calibri" panose="020F0502020204030204" pitchFamily="34" charset="0"/>
                <a:cs typeface="Arial" panose="020B0604020202020204" pitchFamily="34" charset="0"/>
              </a:rPr>
              <a:t> ki, </a:t>
            </a:r>
            <a:r>
              <a:rPr lang="en-US" sz="1800" dirty="0" err="1">
                <a:effectLst/>
                <a:latin typeface="Arial" panose="020B0604020202020204" pitchFamily="34" charset="0"/>
                <a:ea typeface="Calibri" panose="020F0502020204030204" pitchFamily="34" charset="0"/>
                <a:cs typeface="Arial" panose="020B0604020202020204" pitchFamily="34" charset="0"/>
              </a:rPr>
              <a:t>efsaneleri</a:t>
            </a:r>
            <a:r>
              <a:rPr lang="en-US" sz="1800" dirty="0">
                <a:effectLst/>
                <a:latin typeface="Arial" panose="020B0604020202020204" pitchFamily="34" charset="0"/>
                <a:ea typeface="Calibri" panose="020F0502020204030204" pitchFamily="34" charset="0"/>
                <a:cs typeface="Arial" panose="020B0604020202020204" pitchFamily="34" charset="0"/>
              </a:rPr>
              <a:t>,</a:t>
            </a:r>
            <a:r>
              <a:rPr lang="tr-TR"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kılavuz</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çizgilerini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ortadan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kaldırıyoruz</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sadece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Şubat</a:t>
            </a:r>
            <a:r>
              <a:rPr lang="en-US" sz="1800" dirty="0">
                <a:effectLst/>
                <a:latin typeface="Arial" panose="020B0604020202020204" pitchFamily="34" charset="0"/>
                <a:ea typeface="Calibri" panose="020F0502020204030204" pitchFamily="34" charset="0"/>
                <a:cs typeface="Arial" panose="020B0604020202020204" pitchFamily="34" charset="0"/>
              </a:rPr>
              <a:t> 2014'ü </a:t>
            </a:r>
            <a:r>
              <a:rPr lang="en-US" sz="1800" dirty="0" err="1">
                <a:effectLst/>
                <a:latin typeface="Arial" panose="020B0604020202020204" pitchFamily="34" charset="0"/>
                <a:ea typeface="Calibri" panose="020F0502020204030204" pitchFamily="34" charset="0"/>
                <a:cs typeface="Arial" panose="020B0604020202020204" pitchFamily="34" charset="0"/>
              </a:rPr>
              <a:t>gösteren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dikey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çizgiye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odaklanıyoruz</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A6800E46-1698-4E6F-A113-DB83E161422D}" type="slidenum">
              <a:rPr lang="en-US" smtClean="0"/>
              <a:t>15</a:t>
            </a:fld>
            <a:endParaRPr lang="en-US"/>
          </a:p>
        </p:txBody>
      </p:sp>
    </p:spTree>
    <p:extLst>
      <p:ext uri="{BB962C8B-B14F-4D97-AF65-F5344CB8AC3E}">
        <p14:creationId xmlns:p14="http://schemas.microsoft.com/office/powerpoint/2010/main" val="414211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cs typeface="Arial" panose="020B0604020202020204" pitchFamily="34" charset="0"/>
              </a:rPr>
              <a:t>Bu </a:t>
            </a:r>
            <a:r>
              <a:rPr lang="en-US" sz="1800" dirty="0" err="1">
                <a:effectLst/>
                <a:latin typeface="Arial" panose="020B0604020202020204" pitchFamily="34" charset="0"/>
                <a:ea typeface="Calibri" panose="020F0502020204030204" pitchFamily="34" charset="0"/>
                <a:cs typeface="Arial" panose="020B0604020202020204" pitchFamily="34" charset="0"/>
              </a:rPr>
              <a:t>durumda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sağdaki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grafik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doğrudan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etiketlenmiştir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nedenle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okuyucunun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grafik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açıklama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etiketleri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arasında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ileri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geri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bakması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gerekmediğinden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bir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bakışta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okunması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çok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daha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kolaydır</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A6800E46-1698-4E6F-A113-DB83E161422D}" type="slidenum">
              <a:rPr lang="en-US" smtClean="0"/>
              <a:t>16</a:t>
            </a:fld>
            <a:endParaRPr lang="en-US"/>
          </a:p>
        </p:txBody>
      </p:sp>
    </p:spTree>
    <p:extLst>
      <p:ext uri="{BB962C8B-B14F-4D97-AF65-F5344CB8AC3E}">
        <p14:creationId xmlns:p14="http://schemas.microsoft.com/office/powerpoint/2010/main" val="1128210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chemeClr val="tx1"/>
              </a:solidFill>
            </a:endParaRPr>
          </a:p>
        </p:txBody>
      </p:sp>
      <p:sp>
        <p:nvSpPr>
          <p:cNvPr id="4" name="Slide Number Placeholder 3"/>
          <p:cNvSpPr>
            <a:spLocks noGrp="1"/>
          </p:cNvSpPr>
          <p:nvPr>
            <p:ph type="sldNum" sz="quarter" idx="5"/>
          </p:nvPr>
        </p:nvSpPr>
        <p:spPr/>
        <p:txBody>
          <a:bodyPr/>
          <a:lstStyle/>
          <a:p>
            <a:fld id="{A6800E46-1698-4E6F-A113-DB83E161422D}" type="slidenum">
              <a:rPr lang="en-US" smtClean="0"/>
              <a:t>17</a:t>
            </a:fld>
            <a:endParaRPr lang="en-US"/>
          </a:p>
        </p:txBody>
      </p:sp>
    </p:spTree>
    <p:extLst>
      <p:ext uri="{BB962C8B-B14F-4D97-AF65-F5344CB8AC3E}">
        <p14:creationId xmlns:p14="http://schemas.microsoft.com/office/powerpoint/2010/main" val="220467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Bahnschrift SemiLight Condensed" panose="020B0502040204020203" pitchFamily="34" charset="0"/>
                <a:ea typeface="Calibri" panose="020F0502020204030204" pitchFamily="34" charset="0"/>
              </a:rPr>
              <a:t>Bu </a:t>
            </a:r>
            <a:r>
              <a:rPr lang="tr-TR" sz="1200" dirty="0">
                <a:effectLst/>
                <a:latin typeface="Bahnschrift SemiLight Condensed" panose="020B0502040204020203" pitchFamily="34" charset="0"/>
                <a:ea typeface="Calibri" panose="020F0502020204030204" pitchFamily="34" charset="0"/>
              </a:rPr>
              <a:t>sunum</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çizelge</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ve</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grafiklerinizdeki</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önemli</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noktaları</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nasıl</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öne</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çıkaracağınızı</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kapsamaktadır</a:t>
            </a:r>
            <a:r>
              <a:rPr lang="en-US" sz="1200" dirty="0">
                <a:effectLst/>
                <a:latin typeface="Bahnschrift SemiLight Condensed" panose="020B0502040204020203" pitchFamily="34" charset="0"/>
                <a:ea typeface="Calibri" panose="020F0502020204030204" pitchFamily="34" charset="0"/>
              </a:rPr>
              <a:t>.</a:t>
            </a:r>
            <a:br>
              <a:rPr lang="tr-TR" sz="1200" dirty="0">
                <a:effectLst/>
                <a:latin typeface="Bahnschrift SemiLight Condensed" panose="020B0502040204020203" pitchFamily="34" charset="0"/>
                <a:ea typeface="Calibri" panose="020F0502020204030204" pitchFamily="34" charset="0"/>
              </a:rPr>
            </a:br>
            <a:r>
              <a:rPr lang="en-US" sz="1200" dirty="0" err="1">
                <a:effectLst/>
                <a:latin typeface="Bahnschrift SemiLight Condensed" panose="020B0502040204020203" pitchFamily="34" charset="0"/>
                <a:ea typeface="Calibri" panose="020F0502020204030204" pitchFamily="34" charset="0"/>
              </a:rPr>
              <a:t>Bilgilerinizi</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görselleştirmek</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için</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kullanabileceğiniz</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kavramsal</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diyagram</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türleri</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hakkında</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bilgi</a:t>
            </a:r>
            <a:r>
              <a:rPr lang="en-US" sz="1200" dirty="0">
                <a:effectLst/>
                <a:latin typeface="Bahnschrift SemiLight Condensed" panose="020B0502040204020203" pitchFamily="34" charset="0"/>
                <a:ea typeface="Calibri" panose="020F0502020204030204" pitchFamily="34" charset="0"/>
              </a:rPr>
              <a:t> </a:t>
            </a:r>
            <a:r>
              <a:rPr lang="en-US" sz="1200" dirty="0" err="1">
                <a:effectLst/>
                <a:latin typeface="Bahnschrift SemiLight Condensed" panose="020B0502040204020203" pitchFamily="34" charset="0"/>
                <a:ea typeface="Calibri" panose="020F0502020204030204" pitchFamily="34" charset="0"/>
              </a:rPr>
              <a:t>edin</a:t>
            </a:r>
            <a:r>
              <a:rPr lang="tr-TR" sz="1200" dirty="0" err="1">
                <a:effectLst/>
                <a:latin typeface="Bahnschrift SemiLight Condensed" panose="020B0502040204020203" pitchFamily="34" charset="0"/>
                <a:ea typeface="Calibri" panose="020F0502020204030204" pitchFamily="34" charset="0"/>
              </a:rPr>
              <a:t>miş</a:t>
            </a:r>
            <a:r>
              <a:rPr lang="tr-TR" sz="1200" dirty="0">
                <a:effectLst/>
                <a:latin typeface="Bahnschrift SemiLight Condensed" panose="020B0502040204020203" pitchFamily="34" charset="0"/>
                <a:ea typeface="Calibri" panose="020F0502020204030204" pitchFamily="34" charset="0"/>
              </a:rPr>
              <a:t> olacağız</a:t>
            </a:r>
            <a:r>
              <a:rPr lang="en-US" sz="1200" dirty="0">
                <a:effectLst/>
                <a:latin typeface="Bahnschrift SemiLight Condensed" panose="020B0502040204020203" pitchFamily="34" charset="0"/>
                <a:ea typeface="Calibri" panose="020F0502020204030204" pitchFamily="34" charset="0"/>
              </a:rPr>
              <a:t>.</a:t>
            </a:r>
            <a:br>
              <a:rPr lang="tr-TR" sz="1200" dirty="0">
                <a:effectLst/>
                <a:latin typeface="Bahnschrift SemiLight Condensed" panose="020B0502040204020203" pitchFamily="34" charset="0"/>
                <a:ea typeface="Calibri" panose="020F0502020204030204" pitchFamily="34" charset="0"/>
              </a:rPr>
            </a:br>
            <a:r>
              <a:rPr lang="en-US" sz="1200" dirty="0">
                <a:latin typeface="Bahnschrift SemiLight Condensed" panose="020B0502040204020203" pitchFamily="34" charset="0"/>
                <a:ea typeface="Calibri" panose="020F0502020204030204" pitchFamily="34" charset="0"/>
              </a:rPr>
              <a:t>Bu </a:t>
            </a:r>
            <a:r>
              <a:rPr lang="tr-TR" sz="1200" dirty="0">
                <a:latin typeface="Bahnschrift SemiLight Condensed" panose="020B0502040204020203" pitchFamily="34" charset="0"/>
                <a:ea typeface="Calibri" panose="020F0502020204030204" pitchFamily="34" charset="0"/>
              </a:rPr>
              <a:t>sunu</a:t>
            </a:r>
          </a:p>
          <a:p>
            <a:pPr algn="l" fontAlgn="auto">
              <a:buFont typeface="Arial" panose="020B0604020202020204" pitchFamily="34" charset="0"/>
              <a:buChar char="•"/>
            </a:pPr>
            <a:r>
              <a:rPr lang="en-US" b="1" i="0" dirty="0" err="1">
                <a:effectLst/>
                <a:highlight>
                  <a:srgbClr val="FFFFFF"/>
                </a:highlight>
                <a:latin typeface="var(--artdeco-reset-typography-font-family-sans)"/>
              </a:rPr>
              <a:t>Analoji</a:t>
            </a:r>
            <a:r>
              <a:rPr lang="en-US" b="1" i="0" dirty="0">
                <a:effectLst/>
                <a:highlight>
                  <a:srgbClr val="FFFFFF"/>
                </a:highlight>
                <a:latin typeface="var(--artdeco-reset-typography-font-family-sans)"/>
              </a:rPr>
              <a:t>:</a:t>
            </a:r>
            <a:r>
              <a:rPr lang="en-US" b="0" i="0" dirty="0">
                <a:effectLst/>
                <a:highlight>
                  <a:srgbClr val="FFFFFF"/>
                </a:highlight>
                <a:latin typeface="var(--artdeco-reset-typography-font-family-sans)"/>
              </a:rPr>
              <a:t> "Bir </a:t>
            </a:r>
            <a:r>
              <a:rPr lang="en-US" b="0" i="0" dirty="0" err="1">
                <a:effectLst/>
                <a:highlight>
                  <a:srgbClr val="FFFFFF"/>
                </a:highlight>
                <a:latin typeface="var(--artdeco-reset-typography-font-family-sans)"/>
              </a:rPr>
              <a:t>müzik</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grubu</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bir</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işletmeye</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benzer</a:t>
            </a:r>
            <a:r>
              <a:rPr lang="en-US" b="0" i="0" dirty="0">
                <a:effectLst/>
                <a:highlight>
                  <a:srgbClr val="FFFFFF"/>
                </a:highlight>
                <a:latin typeface="var(--artdeco-reset-typography-font-family-sans)"/>
              </a:rPr>
              <a:t>. Her </a:t>
            </a:r>
            <a:r>
              <a:rPr lang="en-US" b="0" i="0" dirty="0" err="1">
                <a:effectLst/>
                <a:highlight>
                  <a:srgbClr val="FFFFFF"/>
                </a:highlight>
                <a:latin typeface="var(--artdeco-reset-typography-font-family-sans)"/>
              </a:rPr>
              <a:t>üyenin</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farklı</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bir</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rolü</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vardır</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ve</a:t>
            </a:r>
            <a:r>
              <a:rPr lang="en-US" b="0" i="0" dirty="0">
                <a:effectLst/>
                <a:highlight>
                  <a:srgbClr val="FFFFFF"/>
                </a:highlight>
                <a:latin typeface="var(--artdeco-reset-typography-font-family-sans)"/>
              </a:rPr>
              <a:t> her </a:t>
            </a:r>
            <a:r>
              <a:rPr lang="en-US" b="0" i="0" dirty="0" err="1">
                <a:effectLst/>
                <a:highlight>
                  <a:srgbClr val="FFFFFF"/>
                </a:highlight>
                <a:latin typeface="var(--artdeco-reset-typography-font-family-sans)"/>
              </a:rPr>
              <a:t>biri</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birlikte</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çalışarak</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ortak</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hedeflere</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ulaşır</a:t>
            </a:r>
            <a:r>
              <a:rPr lang="en-US" b="0" i="0" dirty="0">
                <a:effectLst/>
                <a:highlight>
                  <a:srgbClr val="FFFFFF"/>
                </a:highlight>
                <a:latin typeface="var(--artdeco-reset-typography-font-family-sans)"/>
              </a:rPr>
              <a:t>." Simon Sinek</a:t>
            </a:r>
          </a:p>
          <a:p>
            <a:pPr algn="l" fontAlgn="auto">
              <a:buFont typeface="Arial" panose="020B0604020202020204" pitchFamily="34" charset="0"/>
              <a:buChar char="•"/>
            </a:pPr>
            <a:r>
              <a:rPr lang="en-US" b="1" i="0" dirty="0" err="1">
                <a:effectLst/>
                <a:highlight>
                  <a:srgbClr val="FFFFFF"/>
                </a:highlight>
                <a:latin typeface="var(--artdeco-reset-typography-font-family-sans)"/>
              </a:rPr>
              <a:t>Alegori</a:t>
            </a:r>
            <a:r>
              <a:rPr lang="en-US" b="1" i="0" dirty="0">
                <a:effectLst/>
                <a:highlight>
                  <a:srgbClr val="FFFFFF"/>
                </a:highlight>
                <a:latin typeface="var(--artdeco-reset-typography-font-family-sans)"/>
              </a:rPr>
              <a:t>:</a:t>
            </a:r>
            <a:r>
              <a:rPr lang="en-US" b="0" i="0" dirty="0">
                <a:effectLst/>
                <a:highlight>
                  <a:srgbClr val="FFFFFF"/>
                </a:highlight>
                <a:latin typeface="var(--artdeco-reset-typography-font-family-sans)"/>
              </a:rPr>
              <a:t> "Bir </a:t>
            </a:r>
            <a:r>
              <a:rPr lang="en-US" b="0" i="0" dirty="0" err="1">
                <a:effectLst/>
                <a:highlight>
                  <a:srgbClr val="FFFFFF"/>
                </a:highlight>
                <a:latin typeface="var(--artdeco-reset-typography-font-family-sans)"/>
              </a:rPr>
              <a:t>işletmeyi</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yönetmek</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bir</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yelkenli</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gemiyi</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yönetmek</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gibidir</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Rüzgarı</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doğru</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yöne</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almazsanız</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hedefinize</a:t>
            </a:r>
            <a:r>
              <a:rPr lang="en-US" b="0" i="0" dirty="0">
                <a:effectLst/>
                <a:highlight>
                  <a:srgbClr val="FFFFFF"/>
                </a:highlight>
                <a:latin typeface="var(--artdeco-reset-typography-font-family-sans)"/>
              </a:rPr>
              <a:t> </a:t>
            </a:r>
            <a:r>
              <a:rPr lang="en-US" b="0" i="0" dirty="0" err="1">
                <a:effectLst/>
                <a:highlight>
                  <a:srgbClr val="FFFFFF"/>
                </a:highlight>
                <a:latin typeface="var(--artdeco-reset-typography-font-family-sans)"/>
              </a:rPr>
              <a:t>ulaşamazsınız</a:t>
            </a:r>
            <a:r>
              <a:rPr lang="en-US" b="0" i="0" dirty="0">
                <a:effectLst/>
                <a:highlight>
                  <a:srgbClr val="FFFFFF"/>
                </a:highlight>
                <a:latin typeface="var(--artdeco-reset-typography-font-family-sans)"/>
              </a:rPr>
              <a:t>." Thomas J. Watson</a:t>
            </a:r>
          </a:p>
          <a:p>
            <a:r>
              <a:rPr lang="tr-TR" sz="1200" dirty="0">
                <a:latin typeface="Bahnschrift SemiLight Condensed" panose="020B0502040204020203" pitchFamily="34" charset="0"/>
                <a:ea typeface="Calibri" panose="020F0502020204030204" pitchFamily="34" charset="0"/>
              </a:rPr>
              <a:t>m</a:t>
            </a:r>
            <a:r>
              <a:rPr lang="en-US" sz="1200" dirty="0">
                <a:latin typeface="Bahnschrift SemiLight Condensed" panose="020B0502040204020203" pitchFamily="34" charset="0"/>
                <a:ea typeface="Calibri" panose="020F0502020204030204" pitchFamily="34" charset="0"/>
              </a:rPr>
              <a:t> </a:t>
            </a:r>
            <a:r>
              <a:rPr lang="en-US" sz="1200" dirty="0" err="1">
                <a:latin typeface="Bahnschrift SemiLight Condensed" panose="020B0502040204020203" pitchFamily="34" charset="0"/>
                <a:ea typeface="Calibri" panose="020F0502020204030204" pitchFamily="34" charset="0"/>
              </a:rPr>
              <a:t>sonunda</a:t>
            </a:r>
            <a:r>
              <a:rPr lang="en-US" sz="1200" dirty="0">
                <a:latin typeface="Bahnschrift SemiLight Condensed" panose="020B0502040204020203" pitchFamily="34" charset="0"/>
                <a:ea typeface="Calibri" panose="020F0502020204030204" pitchFamily="34" charset="0"/>
              </a:rPr>
              <a:t> </a:t>
            </a:r>
            <a:r>
              <a:rPr lang="en-US" sz="1200" dirty="0" err="1">
                <a:latin typeface="Bahnschrift SemiLight Condensed" panose="020B0502040204020203" pitchFamily="34" charset="0"/>
                <a:ea typeface="Calibri" panose="020F0502020204030204" pitchFamily="34" charset="0"/>
              </a:rPr>
              <a:t>şunlar</a:t>
            </a:r>
            <a:r>
              <a:rPr lang="tr-TR" sz="1200" dirty="0">
                <a:latin typeface="Bahnschrift SemiLight Condensed" panose="020B0502040204020203" pitchFamily="34" charset="0"/>
                <a:ea typeface="Calibri" panose="020F0502020204030204" pitchFamily="34" charset="0"/>
              </a:rPr>
              <a:t>a</a:t>
            </a:r>
            <a:r>
              <a:rPr lang="en-US" sz="1200" dirty="0">
                <a:latin typeface="Bahnschrift SemiLight Condensed" panose="020B0502040204020203" pitchFamily="34" charset="0"/>
                <a:ea typeface="Calibri" panose="020F0502020204030204" pitchFamily="34" charset="0"/>
              </a:rPr>
              <a:t> </a:t>
            </a:r>
            <a:r>
              <a:rPr lang="tr-TR" sz="1200" dirty="0">
                <a:latin typeface="Bahnschrift SemiLight Condensed" panose="020B0502040204020203" pitchFamily="34" charset="0"/>
                <a:ea typeface="Calibri" panose="020F0502020204030204" pitchFamily="34" charset="0"/>
              </a:rPr>
              <a:t>değinmiş olacağız</a:t>
            </a:r>
            <a:r>
              <a:rPr lang="en-US" sz="1200" dirty="0">
                <a:latin typeface="Bahnschrift SemiLight Condensed" panose="020B0502040204020203" pitchFamily="34" charset="0"/>
                <a:ea typeface="Calibri" panose="020F0502020204030204" pitchFamily="34" charset="0"/>
              </a:rPr>
              <a:t>:</a:t>
            </a:r>
            <a:endParaRPr lang="tr-TR" sz="1200" dirty="0">
              <a:latin typeface="Bahnschrift SemiLight Condensed" panose="020B0502040204020203" pitchFamily="34" charset="0"/>
              <a:ea typeface="Calibri" panose="020F0502020204030204" pitchFamily="34" charset="0"/>
            </a:endParaRPr>
          </a:p>
          <a:p>
            <a:r>
              <a:rPr lang="en-US" b="0" i="0" dirty="0" err="1">
                <a:effectLst/>
                <a:highlight>
                  <a:srgbClr val="FFFFFF"/>
                </a:highlight>
                <a:latin typeface="-apple-system"/>
              </a:rPr>
              <a:t>Özetle</a:t>
            </a:r>
            <a:r>
              <a:rPr lang="en-US" b="0" i="0" dirty="0">
                <a:effectLst/>
                <a:highlight>
                  <a:srgbClr val="FFFFFF"/>
                </a:highlight>
                <a:latin typeface="-apple-system"/>
              </a:rPr>
              <a:t> </a:t>
            </a:r>
            <a:r>
              <a:rPr lang="en-US" b="0" i="0" dirty="0" err="1">
                <a:effectLst/>
                <a:highlight>
                  <a:srgbClr val="FFFFFF"/>
                </a:highlight>
                <a:latin typeface="-apple-system"/>
              </a:rPr>
              <a:t>bu</a:t>
            </a:r>
            <a:r>
              <a:rPr lang="en-US" b="0" i="0" dirty="0">
                <a:effectLst/>
                <a:highlight>
                  <a:srgbClr val="FFFFFF"/>
                </a:highlight>
                <a:latin typeface="-apple-system"/>
              </a:rPr>
              <a:t> </a:t>
            </a:r>
            <a:r>
              <a:rPr lang="en-US" b="0" i="0" dirty="0" err="1">
                <a:effectLst/>
                <a:highlight>
                  <a:srgbClr val="FFFFFF"/>
                </a:highlight>
                <a:latin typeface="-apple-system"/>
              </a:rPr>
              <a:t>benzetme</a:t>
            </a:r>
            <a:r>
              <a:rPr lang="en-US" b="0" i="0" dirty="0">
                <a:effectLst/>
                <a:highlight>
                  <a:srgbClr val="FFFFFF"/>
                </a:highlight>
                <a:latin typeface="-apple-system"/>
              </a:rPr>
              <a:t> </a:t>
            </a:r>
            <a:r>
              <a:rPr lang="en-US" b="0" i="0" dirty="0" err="1">
                <a:effectLst/>
                <a:highlight>
                  <a:srgbClr val="FFFFFF"/>
                </a:highlight>
                <a:latin typeface="-apple-system"/>
              </a:rPr>
              <a:t>tekniklerini</a:t>
            </a:r>
            <a:r>
              <a:rPr lang="en-US" b="0" i="0" dirty="0">
                <a:effectLst/>
                <a:highlight>
                  <a:srgbClr val="FFFFFF"/>
                </a:highlight>
                <a:latin typeface="-apple-system"/>
              </a:rPr>
              <a:t> (</a:t>
            </a:r>
            <a:r>
              <a:rPr lang="en-US" b="0" i="0" dirty="0" err="1">
                <a:effectLst/>
                <a:highlight>
                  <a:srgbClr val="FFFFFF"/>
                </a:highlight>
                <a:latin typeface="-apple-system"/>
              </a:rPr>
              <a:t>alegori</a:t>
            </a:r>
            <a:r>
              <a:rPr lang="en-US" b="0" i="0" dirty="0">
                <a:effectLst/>
                <a:highlight>
                  <a:srgbClr val="FFFFFF"/>
                </a:highlight>
                <a:latin typeface="-apple-system"/>
              </a:rPr>
              <a:t>, </a:t>
            </a:r>
            <a:r>
              <a:rPr lang="en-US" b="0" i="0" dirty="0" err="1">
                <a:effectLst/>
                <a:highlight>
                  <a:srgbClr val="FFFFFF"/>
                </a:highlight>
                <a:latin typeface="-apple-system"/>
              </a:rPr>
              <a:t>metafor</a:t>
            </a:r>
            <a:r>
              <a:rPr lang="en-US" b="0" i="0" dirty="0">
                <a:effectLst/>
                <a:highlight>
                  <a:srgbClr val="FFFFFF"/>
                </a:highlight>
                <a:latin typeface="-apple-system"/>
              </a:rPr>
              <a:t> </a:t>
            </a:r>
            <a:r>
              <a:rPr lang="en-US" b="0" i="0" dirty="0" err="1">
                <a:effectLst/>
                <a:highlight>
                  <a:srgbClr val="FFFFFF"/>
                </a:highlight>
                <a:latin typeface="-apple-system"/>
              </a:rPr>
              <a:t>ve</a:t>
            </a:r>
            <a:r>
              <a:rPr lang="en-US" b="0" i="0" dirty="0">
                <a:effectLst/>
                <a:highlight>
                  <a:srgbClr val="FFFFFF"/>
                </a:highlight>
                <a:latin typeface="-apple-system"/>
              </a:rPr>
              <a:t> </a:t>
            </a:r>
            <a:r>
              <a:rPr lang="en-US" b="0" i="0" dirty="0" err="1">
                <a:effectLst/>
                <a:highlight>
                  <a:srgbClr val="FFFFFF"/>
                </a:highlight>
                <a:latin typeface="-apple-system"/>
              </a:rPr>
              <a:t>analoji</a:t>
            </a:r>
            <a:r>
              <a:rPr lang="en-US" b="0" i="0" dirty="0">
                <a:effectLst/>
                <a:highlight>
                  <a:srgbClr val="FFFFFF"/>
                </a:highlight>
                <a:latin typeface="-apple-system"/>
              </a:rPr>
              <a:t>) </a:t>
            </a:r>
            <a:r>
              <a:rPr lang="en-US" b="0" i="0" dirty="0" err="1">
                <a:effectLst/>
                <a:highlight>
                  <a:srgbClr val="FFFFFF"/>
                </a:highlight>
                <a:latin typeface="-apple-system"/>
              </a:rPr>
              <a:t>karmaşık</a:t>
            </a:r>
            <a:r>
              <a:rPr lang="en-US" b="0" i="0" dirty="0">
                <a:effectLst/>
                <a:highlight>
                  <a:srgbClr val="FFFFFF"/>
                </a:highlight>
                <a:latin typeface="-apple-system"/>
              </a:rPr>
              <a:t> </a:t>
            </a:r>
            <a:r>
              <a:rPr lang="en-US" b="0" i="0" dirty="0" err="1">
                <a:effectLst/>
                <a:highlight>
                  <a:srgbClr val="FFFFFF"/>
                </a:highlight>
                <a:latin typeface="-apple-system"/>
              </a:rPr>
              <a:t>ve</a:t>
            </a:r>
            <a:r>
              <a:rPr lang="en-US" b="0" i="0" dirty="0">
                <a:effectLst/>
                <a:highlight>
                  <a:srgbClr val="FFFFFF"/>
                </a:highlight>
                <a:latin typeface="-apple-system"/>
              </a:rPr>
              <a:t> </a:t>
            </a:r>
            <a:r>
              <a:rPr lang="en-US" b="0" i="0" dirty="0" err="1">
                <a:effectLst/>
                <a:highlight>
                  <a:srgbClr val="FFFFFF"/>
                </a:highlight>
                <a:latin typeface="-apple-system"/>
              </a:rPr>
              <a:t>soyut</a:t>
            </a:r>
            <a:r>
              <a:rPr lang="en-US" b="0" i="0" dirty="0">
                <a:effectLst/>
                <a:highlight>
                  <a:srgbClr val="FFFFFF"/>
                </a:highlight>
                <a:latin typeface="-apple-system"/>
              </a:rPr>
              <a:t> </a:t>
            </a:r>
            <a:r>
              <a:rPr lang="en-US" b="0" i="0" dirty="0" err="1">
                <a:effectLst/>
                <a:highlight>
                  <a:srgbClr val="FFFFFF"/>
                </a:highlight>
                <a:latin typeface="-apple-system"/>
              </a:rPr>
              <a:t>kavramları</a:t>
            </a:r>
            <a:r>
              <a:rPr lang="en-US" b="0" i="0" dirty="0">
                <a:effectLst/>
                <a:highlight>
                  <a:srgbClr val="FFFFFF"/>
                </a:highlight>
                <a:latin typeface="-apple-system"/>
              </a:rPr>
              <a:t> </a:t>
            </a:r>
            <a:r>
              <a:rPr lang="en-US" b="0" i="0" dirty="0" err="1">
                <a:effectLst/>
                <a:highlight>
                  <a:srgbClr val="FFFFFF"/>
                </a:highlight>
                <a:latin typeface="-apple-system"/>
              </a:rPr>
              <a:t>basit</a:t>
            </a:r>
            <a:r>
              <a:rPr lang="en-US" b="0" i="0" dirty="0">
                <a:effectLst/>
                <a:highlight>
                  <a:srgbClr val="FFFFFF"/>
                </a:highlight>
                <a:latin typeface="-apple-system"/>
              </a:rPr>
              <a:t> </a:t>
            </a:r>
            <a:r>
              <a:rPr lang="en-US" b="0" i="0" dirty="0" err="1">
                <a:effectLst/>
                <a:highlight>
                  <a:srgbClr val="FFFFFF"/>
                </a:highlight>
                <a:latin typeface="-apple-system"/>
              </a:rPr>
              <a:t>ve</a:t>
            </a:r>
            <a:r>
              <a:rPr lang="en-US" b="0" i="0" dirty="0">
                <a:effectLst/>
                <a:highlight>
                  <a:srgbClr val="FFFFFF"/>
                </a:highlight>
                <a:latin typeface="-apple-system"/>
              </a:rPr>
              <a:t> </a:t>
            </a:r>
            <a:r>
              <a:rPr lang="en-US" b="0" i="0" dirty="0" err="1">
                <a:effectLst/>
                <a:highlight>
                  <a:srgbClr val="FFFFFF"/>
                </a:highlight>
                <a:latin typeface="-apple-system"/>
              </a:rPr>
              <a:t>anlaşılır</a:t>
            </a:r>
            <a:r>
              <a:rPr lang="en-US" b="0" i="0" dirty="0">
                <a:effectLst/>
                <a:highlight>
                  <a:srgbClr val="FFFFFF"/>
                </a:highlight>
                <a:latin typeface="-apple-system"/>
              </a:rPr>
              <a:t> </a:t>
            </a:r>
            <a:r>
              <a:rPr lang="en-US" b="0" i="0" dirty="0" err="1">
                <a:effectLst/>
                <a:highlight>
                  <a:srgbClr val="FFFFFF"/>
                </a:highlight>
                <a:latin typeface="-apple-system"/>
              </a:rPr>
              <a:t>bir</a:t>
            </a:r>
            <a:r>
              <a:rPr lang="en-US" b="0" i="0" dirty="0">
                <a:effectLst/>
                <a:highlight>
                  <a:srgbClr val="FFFFFF"/>
                </a:highlight>
                <a:latin typeface="-apple-system"/>
              </a:rPr>
              <a:t> </a:t>
            </a:r>
            <a:r>
              <a:rPr lang="en-US" b="0" i="0" dirty="0" err="1">
                <a:effectLst/>
                <a:highlight>
                  <a:srgbClr val="FFFFFF"/>
                </a:highlight>
                <a:latin typeface="-apple-system"/>
              </a:rPr>
              <a:t>şekilde</a:t>
            </a:r>
            <a:r>
              <a:rPr lang="en-US" b="0" i="0" dirty="0">
                <a:effectLst/>
                <a:highlight>
                  <a:srgbClr val="FFFFFF"/>
                </a:highlight>
                <a:latin typeface="-apple-system"/>
              </a:rPr>
              <a:t> </a:t>
            </a:r>
            <a:r>
              <a:rPr lang="en-US" b="0" i="0" dirty="0" err="1">
                <a:effectLst/>
                <a:highlight>
                  <a:srgbClr val="FFFFFF"/>
                </a:highlight>
                <a:latin typeface="-apple-system"/>
              </a:rPr>
              <a:t>açıklamak</a:t>
            </a:r>
            <a:r>
              <a:rPr lang="en-US" b="0" i="0" dirty="0">
                <a:effectLst/>
                <a:highlight>
                  <a:srgbClr val="FFFFFF"/>
                </a:highlight>
                <a:latin typeface="-apple-system"/>
              </a:rPr>
              <a:t> </a:t>
            </a:r>
            <a:r>
              <a:rPr lang="en-US" b="0" i="0" dirty="0" err="1">
                <a:effectLst/>
                <a:highlight>
                  <a:srgbClr val="FFFFFF"/>
                </a:highlight>
                <a:latin typeface="-apple-system"/>
              </a:rPr>
              <a:t>için</a:t>
            </a:r>
            <a:r>
              <a:rPr lang="en-US" b="0" i="0" dirty="0">
                <a:effectLst/>
                <a:highlight>
                  <a:srgbClr val="FFFFFF"/>
                </a:highlight>
                <a:latin typeface="-apple-system"/>
              </a:rPr>
              <a:t> </a:t>
            </a:r>
            <a:r>
              <a:rPr lang="en-US" b="0" i="0" dirty="0" err="1">
                <a:effectLst/>
                <a:highlight>
                  <a:srgbClr val="FFFFFF"/>
                </a:highlight>
                <a:latin typeface="-apple-system"/>
              </a:rPr>
              <a:t>kullanılabilirsiniz</a:t>
            </a:r>
            <a:r>
              <a:rPr lang="en-US" b="0" i="0" dirty="0">
                <a:effectLst/>
                <a:highlight>
                  <a:srgbClr val="FFFFFF"/>
                </a:highlight>
                <a:latin typeface="-apple-system"/>
              </a:rPr>
              <a:t>. </a:t>
            </a:r>
            <a:r>
              <a:rPr lang="en-US" b="0" i="0" dirty="0" err="1">
                <a:effectLst/>
                <a:highlight>
                  <a:srgbClr val="FFFFFF"/>
                </a:highlight>
                <a:latin typeface="-apple-system"/>
              </a:rPr>
              <a:t>Böylece</a:t>
            </a:r>
            <a:r>
              <a:rPr lang="en-US" b="0" i="0" dirty="0">
                <a:effectLst/>
                <a:highlight>
                  <a:srgbClr val="FFFFFF"/>
                </a:highlight>
                <a:latin typeface="-apple-system"/>
              </a:rPr>
              <a:t> </a:t>
            </a:r>
            <a:r>
              <a:rPr lang="en-US" b="0" i="0" dirty="0" err="1">
                <a:effectLst/>
                <a:highlight>
                  <a:srgbClr val="FFFFFF"/>
                </a:highlight>
                <a:latin typeface="-apple-system"/>
              </a:rPr>
              <a:t>mesajlarınızı</a:t>
            </a:r>
            <a:r>
              <a:rPr lang="en-US" b="0" i="0" dirty="0">
                <a:effectLst/>
                <a:highlight>
                  <a:srgbClr val="FFFFFF"/>
                </a:highlight>
                <a:latin typeface="-apple-system"/>
              </a:rPr>
              <a:t> </a:t>
            </a:r>
            <a:r>
              <a:rPr lang="en-US" b="0" i="0" dirty="0" err="1">
                <a:effectLst/>
                <a:highlight>
                  <a:srgbClr val="FFFFFF"/>
                </a:highlight>
                <a:latin typeface="-apple-system"/>
              </a:rPr>
              <a:t>daha</a:t>
            </a:r>
            <a:r>
              <a:rPr lang="en-US" b="0" i="0" dirty="0">
                <a:effectLst/>
                <a:highlight>
                  <a:srgbClr val="FFFFFF"/>
                </a:highlight>
                <a:latin typeface="-apple-system"/>
              </a:rPr>
              <a:t> </a:t>
            </a:r>
            <a:r>
              <a:rPr lang="en-US" b="0" i="0" dirty="0" err="1">
                <a:effectLst/>
                <a:highlight>
                  <a:srgbClr val="FFFFFF"/>
                </a:highlight>
                <a:latin typeface="-apple-system"/>
              </a:rPr>
              <a:t>etkili</a:t>
            </a:r>
            <a:r>
              <a:rPr lang="en-US" b="0" i="0" dirty="0">
                <a:effectLst/>
                <a:highlight>
                  <a:srgbClr val="FFFFFF"/>
                </a:highlight>
                <a:latin typeface="-apple-system"/>
              </a:rPr>
              <a:t> </a:t>
            </a:r>
            <a:r>
              <a:rPr lang="en-US" b="0" i="0" dirty="0" err="1">
                <a:effectLst/>
                <a:highlight>
                  <a:srgbClr val="FFFFFF"/>
                </a:highlight>
                <a:latin typeface="-apple-system"/>
              </a:rPr>
              <a:t>ve</a:t>
            </a:r>
            <a:r>
              <a:rPr lang="en-US" b="0" i="0" dirty="0">
                <a:effectLst/>
                <a:highlight>
                  <a:srgbClr val="FFFFFF"/>
                </a:highlight>
                <a:latin typeface="-apple-system"/>
              </a:rPr>
              <a:t> </a:t>
            </a:r>
            <a:r>
              <a:rPr lang="en-US" b="0" i="0" dirty="0" err="1">
                <a:effectLst/>
                <a:highlight>
                  <a:srgbClr val="FFFFFF"/>
                </a:highlight>
                <a:latin typeface="-apple-system"/>
              </a:rPr>
              <a:t>akılda</a:t>
            </a:r>
            <a:r>
              <a:rPr lang="en-US" b="0" i="0" dirty="0">
                <a:effectLst/>
                <a:highlight>
                  <a:srgbClr val="FFFFFF"/>
                </a:highlight>
                <a:latin typeface="-apple-system"/>
              </a:rPr>
              <a:t> </a:t>
            </a:r>
            <a:r>
              <a:rPr lang="en-US" b="0" i="0" dirty="0" err="1">
                <a:effectLst/>
                <a:highlight>
                  <a:srgbClr val="FFFFFF"/>
                </a:highlight>
                <a:latin typeface="-apple-system"/>
              </a:rPr>
              <a:t>kalıcı</a:t>
            </a:r>
            <a:r>
              <a:rPr lang="en-US" b="0" i="0" dirty="0">
                <a:effectLst/>
                <a:highlight>
                  <a:srgbClr val="FFFFFF"/>
                </a:highlight>
                <a:latin typeface="-apple-system"/>
              </a:rPr>
              <a:t> </a:t>
            </a:r>
            <a:r>
              <a:rPr lang="en-US" b="0" i="0" dirty="0" err="1">
                <a:effectLst/>
                <a:highlight>
                  <a:srgbClr val="FFFFFF"/>
                </a:highlight>
                <a:latin typeface="-apple-system"/>
              </a:rPr>
              <a:t>bir</a:t>
            </a:r>
            <a:r>
              <a:rPr lang="en-US" b="0" i="0" dirty="0">
                <a:effectLst/>
                <a:highlight>
                  <a:srgbClr val="FFFFFF"/>
                </a:highlight>
                <a:latin typeface="-apple-system"/>
              </a:rPr>
              <a:t> </a:t>
            </a:r>
            <a:r>
              <a:rPr lang="en-US" b="0" i="0" dirty="0" err="1">
                <a:effectLst/>
                <a:highlight>
                  <a:srgbClr val="FFFFFF"/>
                </a:highlight>
                <a:latin typeface="-apple-system"/>
              </a:rPr>
              <a:t>şekilde</a:t>
            </a:r>
            <a:r>
              <a:rPr lang="en-US" b="0" i="0" dirty="0">
                <a:effectLst/>
                <a:highlight>
                  <a:srgbClr val="FFFFFF"/>
                </a:highlight>
                <a:latin typeface="-apple-system"/>
              </a:rPr>
              <a:t> </a:t>
            </a:r>
            <a:r>
              <a:rPr lang="en-US" b="0" i="0" dirty="0" err="1">
                <a:effectLst/>
                <a:highlight>
                  <a:srgbClr val="FFFFFF"/>
                </a:highlight>
                <a:latin typeface="-apple-system"/>
              </a:rPr>
              <a:t>iletebilirsiniz</a:t>
            </a:r>
            <a:r>
              <a:rPr lang="en-US" b="0" i="0" dirty="0">
                <a:effectLst/>
                <a:highlight>
                  <a:srgbClr val="FFFFFF"/>
                </a:highlight>
                <a:latin typeface="-apple-system"/>
              </a:rPr>
              <a:t>. </a:t>
            </a:r>
            <a:endParaRPr lang="en-US" dirty="0"/>
          </a:p>
        </p:txBody>
      </p:sp>
      <p:sp>
        <p:nvSpPr>
          <p:cNvPr id="4" name="Slide Number Placeholder 3"/>
          <p:cNvSpPr>
            <a:spLocks noGrp="1"/>
          </p:cNvSpPr>
          <p:nvPr>
            <p:ph type="sldNum" sz="quarter" idx="5"/>
          </p:nvPr>
        </p:nvSpPr>
        <p:spPr/>
        <p:txBody>
          <a:bodyPr/>
          <a:lstStyle/>
          <a:p>
            <a:fld id="{A6800E46-1698-4E6F-A113-DB83E161422D}" type="slidenum">
              <a:rPr lang="en-US" smtClean="0"/>
              <a:t>3</a:t>
            </a:fld>
            <a:endParaRPr lang="en-US"/>
          </a:p>
        </p:txBody>
      </p:sp>
    </p:spTree>
    <p:extLst>
      <p:ext uri="{BB962C8B-B14F-4D97-AF65-F5344CB8AC3E}">
        <p14:creationId xmlns:p14="http://schemas.microsoft.com/office/powerpoint/2010/main" val="3260664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800E46-1698-4E6F-A113-DB83E161422D}" type="slidenum">
              <a:rPr lang="en-US" smtClean="0"/>
              <a:t>4</a:t>
            </a:fld>
            <a:endParaRPr lang="en-US"/>
          </a:p>
        </p:txBody>
      </p:sp>
    </p:spTree>
    <p:extLst>
      <p:ext uri="{BB962C8B-B14F-4D97-AF65-F5344CB8AC3E}">
        <p14:creationId xmlns:p14="http://schemas.microsoft.com/office/powerpoint/2010/main" val="2592802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Calibri" panose="020F0502020204030204" pitchFamily="34" charset="0"/>
              </a:rPr>
              <a:t>Bir </a:t>
            </a:r>
            <a:r>
              <a:rPr lang="en-US" sz="1200" dirty="0" err="1">
                <a:effectLst/>
                <a:latin typeface="Arial" panose="020B0604020202020204" pitchFamily="34" charset="0"/>
                <a:ea typeface="Calibri" panose="020F0502020204030204" pitchFamily="34" charset="0"/>
              </a:rPr>
              <a:t>sunum</a:t>
            </a:r>
            <a:r>
              <a:rPr lang="tr-TR"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oluşturmak</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istediğinizde</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önce</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beyin</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fırtınası</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yapıp</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işleri</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bir</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araya</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getirmeniz</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ve</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ardından</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oluşturma</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sürecine</a:t>
            </a:r>
            <a:r>
              <a:rPr lang="en-US" sz="1200" dirty="0">
                <a:effectLst/>
                <a:latin typeface="Arial" panose="020B0604020202020204" pitchFamily="34" charset="0"/>
                <a:ea typeface="Calibri" panose="020F0502020204030204" pitchFamily="34" charset="0"/>
              </a:rPr>
              <a:t> </a:t>
            </a:r>
            <a:r>
              <a:rPr lang="tr-TR" sz="1200" dirty="0">
                <a:effectLst/>
                <a:latin typeface="Arial" panose="020B0604020202020204" pitchFamily="34" charset="0"/>
                <a:ea typeface="Calibri" panose="020F0502020204030204" pitchFamily="34" charset="0"/>
              </a:rPr>
              <a:t>girmemiz gerekir</a:t>
            </a:r>
          </a:p>
          <a:p>
            <a:pPr algn="l"/>
            <a:endParaRPr lang="tr-TR" dirty="0"/>
          </a:p>
          <a:p>
            <a:pPr algn="l"/>
            <a:endParaRPr lang="tr-TR" dirty="0"/>
          </a:p>
          <a:p>
            <a:pPr algn="l"/>
            <a:r>
              <a:rPr lang="tr-TR" dirty="0"/>
              <a:t>	BİLDİRİMSEL</a:t>
            </a:r>
          </a:p>
          <a:p>
            <a:pPr algn="l"/>
            <a:r>
              <a:rPr lang="tr-TR" dirty="0"/>
              <a:t>KAVRAMSAL		VERİ TABANLI</a:t>
            </a:r>
          </a:p>
          <a:p>
            <a:pPr algn="l"/>
            <a:r>
              <a:rPr lang="tr-TR" dirty="0"/>
              <a:t>	KEŞİFSEL</a:t>
            </a:r>
          </a:p>
          <a:p>
            <a:pPr algn="l"/>
            <a:r>
              <a:rPr lang="en-US" sz="1800" dirty="0">
                <a:effectLst/>
                <a:latin typeface="Arial" panose="020B0604020202020204" pitchFamily="34" charset="0"/>
                <a:ea typeface="Calibri" panose="020F0502020204030204" pitchFamily="34" charset="0"/>
              </a:rPr>
              <a:t>Hangi </a:t>
            </a:r>
            <a:r>
              <a:rPr lang="en-US" sz="1800" dirty="0" err="1">
                <a:effectLst/>
                <a:latin typeface="Arial" panose="020B0604020202020204" pitchFamily="34" charset="0"/>
                <a:ea typeface="Calibri" panose="020F0502020204030204" pitchFamily="34" charset="0"/>
              </a:rPr>
              <a:t>çeyreğe</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girdiğinize</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bağlı</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olarak</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kullanacağınız</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grafik</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türüne</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siz</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karar</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vereceksiniz</a:t>
            </a:r>
            <a:endParaRPr lang="tr-TR" sz="1800" dirty="0">
              <a:effectLst/>
              <a:latin typeface="Arial" panose="020B0604020202020204" pitchFamily="34" charset="0"/>
              <a:ea typeface="Calibri" panose="020F0502020204030204" pitchFamily="34" charset="0"/>
            </a:endParaRPr>
          </a:p>
          <a:p>
            <a:pPr algn="l"/>
            <a:endParaRPr lang="en-US" dirty="0"/>
          </a:p>
        </p:txBody>
      </p:sp>
      <p:sp>
        <p:nvSpPr>
          <p:cNvPr id="4" name="Slide Number Placeholder 3"/>
          <p:cNvSpPr>
            <a:spLocks noGrp="1"/>
          </p:cNvSpPr>
          <p:nvPr>
            <p:ph type="sldNum" sz="quarter" idx="5"/>
          </p:nvPr>
        </p:nvSpPr>
        <p:spPr/>
        <p:txBody>
          <a:bodyPr/>
          <a:lstStyle/>
          <a:p>
            <a:fld id="{A6800E46-1698-4E6F-A113-DB83E161422D}" type="slidenum">
              <a:rPr lang="en-US" smtClean="0"/>
              <a:t>5</a:t>
            </a:fld>
            <a:endParaRPr lang="en-US"/>
          </a:p>
        </p:txBody>
      </p:sp>
    </p:spTree>
    <p:extLst>
      <p:ext uri="{BB962C8B-B14F-4D97-AF65-F5344CB8AC3E}">
        <p14:creationId xmlns:p14="http://schemas.microsoft.com/office/powerpoint/2010/main" val="4055008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dirty="0" err="1">
                <a:effectLst/>
                <a:latin typeface="Arial" panose="020B0604020202020204" pitchFamily="34" charset="0"/>
                <a:ea typeface="Calibri" panose="020F0502020204030204" pitchFamily="34" charset="0"/>
              </a:rPr>
              <a:t>Öncelikle</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hedef</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kitlenizin</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kim</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olduğunu</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bilmelisiniz</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Hedef</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kitleniz</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kimdir</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çünkü</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sunum</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yapacağınız</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izleyici</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kitlesinin</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türüne</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göre</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onlara</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uygun</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bir</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şekilde</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yaklaşmanıza</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yardımcı</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olur</a:t>
            </a:r>
            <a:r>
              <a:rPr lang="en-US" sz="1200" dirty="0">
                <a:effectLst/>
                <a:latin typeface="Arial" panose="020B0604020202020204" pitchFamily="34" charset="0"/>
                <a:ea typeface="Calibri" panose="020F0502020204030204" pitchFamily="34" charset="0"/>
              </a:rPr>
              <a:t>. </a:t>
            </a:r>
            <a:endParaRPr lang="tr-TR" sz="1200" dirty="0">
              <a:effectLst/>
              <a:latin typeface="Arial" panose="020B0604020202020204" pitchFamily="34" charset="0"/>
              <a:ea typeface="Calibri" panose="020F0502020204030204" pitchFamily="34" charset="0"/>
            </a:endParaRPr>
          </a:p>
          <a:p>
            <a:pPr marL="228600" indent="-228600">
              <a:buAutoNum type="arabicPeriod"/>
            </a:pPr>
            <a:r>
              <a:rPr lang="en-US" sz="1200" dirty="0" err="1">
                <a:effectLst/>
                <a:latin typeface="Arial" panose="020B0604020202020204" pitchFamily="34" charset="0"/>
                <a:ea typeface="Calibri" panose="020F0502020204030204" pitchFamily="34" charset="0"/>
              </a:rPr>
              <a:t>Hedef</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kitlenizin</a:t>
            </a:r>
            <a:r>
              <a:rPr lang="en-US" sz="1200" dirty="0">
                <a:effectLst/>
                <a:latin typeface="Arial" panose="020B0604020202020204" pitchFamily="34" charset="0"/>
                <a:ea typeface="Calibri" panose="020F0502020204030204" pitchFamily="34" charset="0"/>
              </a:rPr>
              <a:t> ne </a:t>
            </a:r>
            <a:r>
              <a:rPr lang="en-US" sz="1200" dirty="0" err="1">
                <a:effectLst/>
                <a:latin typeface="Arial" panose="020B0604020202020204" pitchFamily="34" charset="0"/>
                <a:ea typeface="Calibri" panose="020F0502020204030204" pitchFamily="34" charset="0"/>
              </a:rPr>
              <a:t>bilmesini</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istiyorsunuz</a:t>
            </a:r>
            <a:r>
              <a:rPr lang="en-US" sz="1200" dirty="0">
                <a:effectLst/>
                <a:latin typeface="Arial" panose="020B0604020202020204" pitchFamily="34" charset="0"/>
                <a:ea typeface="Calibri" panose="020F0502020204030204" pitchFamily="34" charset="0"/>
              </a:rPr>
              <a:t>?</a:t>
            </a:r>
            <a:r>
              <a:rPr lang="tr-TR"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Üçüncüsü</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kullanılacak</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gerçek</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ortamı</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belirlemeniz</a:t>
            </a:r>
            <a:r>
              <a:rPr lang="en-US" sz="1200" dirty="0">
                <a:effectLst/>
                <a:latin typeface="Arial" panose="020B0604020202020204" pitchFamily="34" charset="0"/>
                <a:ea typeface="Calibri" panose="020F0502020204030204" pitchFamily="34" charset="0"/>
              </a:rPr>
              <a:t> </a:t>
            </a:r>
            <a:r>
              <a:rPr lang="tr-TR" sz="1200" dirty="0">
                <a:effectLst/>
                <a:latin typeface="Arial" panose="020B0604020202020204" pitchFamily="34" charset="0"/>
                <a:ea typeface="Calibri" panose="020F0502020204030204" pitchFamily="34" charset="0"/>
              </a:rPr>
              <a:t>gerek </a:t>
            </a:r>
            <a:r>
              <a:rPr lang="en-US" sz="1200" dirty="0" err="1">
                <a:effectLst/>
                <a:latin typeface="Arial" panose="020B0604020202020204" pitchFamily="34" charset="0"/>
                <a:ea typeface="Calibri" panose="020F0502020204030204" pitchFamily="34" charset="0"/>
              </a:rPr>
              <a:t>bir</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etkinlik</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için</a:t>
            </a:r>
            <a:r>
              <a:rPr lang="en-US" sz="1200" dirty="0">
                <a:effectLst/>
                <a:latin typeface="Arial" panose="020B0604020202020204" pitchFamily="34" charset="0"/>
                <a:ea typeface="Calibri" panose="020F0502020204030204" pitchFamily="34" charset="0"/>
              </a:rPr>
              <a:t> mi </a:t>
            </a:r>
            <a:r>
              <a:rPr lang="en-US" sz="1200" dirty="0" err="1">
                <a:effectLst/>
                <a:latin typeface="Arial" panose="020B0604020202020204" pitchFamily="34" charset="0"/>
                <a:ea typeface="Calibri" panose="020F0502020204030204" pitchFamily="34" charset="0"/>
              </a:rPr>
              <a:t>yoksa</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konferans</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için</a:t>
            </a:r>
            <a:r>
              <a:rPr lang="en-US" sz="1200" dirty="0">
                <a:effectLst/>
                <a:latin typeface="Arial" panose="020B0604020202020204" pitchFamily="34" charset="0"/>
                <a:ea typeface="Calibri" panose="020F0502020204030204" pitchFamily="34" charset="0"/>
              </a:rPr>
              <a:t> mi</a:t>
            </a:r>
            <a:r>
              <a:rPr lang="tr-TR" sz="1200" dirty="0">
                <a:effectLst/>
                <a:latin typeface="Arial" panose="020B0604020202020204" pitchFamily="34" charset="0"/>
                <a:ea typeface="Calibri" panose="020F0502020204030204" pitchFamily="34" charset="0"/>
              </a:rPr>
              <a:t>?</a:t>
            </a:r>
          </a:p>
          <a:p>
            <a:pPr marL="228600" indent="-228600">
              <a:buAutoNum type="arabicPeriod"/>
            </a:pPr>
            <a:r>
              <a:rPr lang="tr-TR" sz="1800" dirty="0">
                <a:effectLst/>
                <a:latin typeface="Arial" panose="020B0604020202020204" pitchFamily="34" charset="0"/>
                <a:ea typeface="Calibri" panose="020F0502020204030204" pitchFamily="34" charset="0"/>
              </a:rPr>
              <a:t>K</a:t>
            </a:r>
            <a:r>
              <a:rPr lang="en-US" sz="1800" dirty="0" err="1">
                <a:effectLst/>
                <a:latin typeface="Arial" panose="020B0604020202020204" pitchFamily="34" charset="0"/>
                <a:ea typeface="Calibri" panose="020F0502020204030204" pitchFamily="34" charset="0"/>
              </a:rPr>
              <a:t>ullanılacak</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gerçek</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ortamı</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belirlemeniz</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gerekiyor</a:t>
            </a:r>
            <a:r>
              <a:rPr lang="tr-TR" sz="1800" dirty="0">
                <a:effectLst/>
                <a:latin typeface="Arial" panose="020B0604020202020204" pitchFamily="34" charset="0"/>
                <a:ea typeface="Calibri" panose="020F0502020204030204" pitchFamily="34" charset="0"/>
              </a:rPr>
              <a:t> </a:t>
            </a:r>
            <a:r>
              <a:rPr lang="en-US" sz="1200" dirty="0">
                <a:effectLst/>
                <a:latin typeface="Arial" panose="020B0604020202020204" pitchFamily="34" charset="0"/>
                <a:ea typeface="Calibri" panose="020F0502020204030204" pitchFamily="34" charset="0"/>
              </a:rPr>
              <a:t>Bu </a:t>
            </a:r>
            <a:r>
              <a:rPr lang="en-US" sz="1200" dirty="0" err="1">
                <a:effectLst/>
                <a:latin typeface="Arial" panose="020B0604020202020204" pitchFamily="34" charset="0"/>
                <a:ea typeface="Calibri" panose="020F0502020204030204" pitchFamily="34" charset="0"/>
              </a:rPr>
              <a:t>grafik</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ön</a:t>
            </a:r>
            <a:r>
              <a:rPr lang="en-US" sz="1200" dirty="0">
                <a:effectLst/>
                <a:latin typeface="Arial" panose="020B0604020202020204" pitchFamily="34" charset="0"/>
                <a:ea typeface="Calibri" panose="020F0502020204030204" pitchFamily="34" charset="0"/>
              </a:rPr>
              <a:t> plana </a:t>
            </a:r>
            <a:r>
              <a:rPr lang="en-US" sz="1200" dirty="0" err="1">
                <a:effectLst/>
                <a:latin typeface="Arial" panose="020B0604020202020204" pitchFamily="34" charset="0"/>
                <a:ea typeface="Calibri" panose="020F0502020204030204" pitchFamily="34" charset="0"/>
              </a:rPr>
              <a:t>mı</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çıkacak</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örneğin</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satış</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ve</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pazarlama</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amaçlı</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mı</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yoksa</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kuruluşunuz</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içindeki</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dahili</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kullanımlara</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mı</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yönelik</a:t>
            </a:r>
            <a:r>
              <a:rPr lang="en-US" sz="1200" dirty="0">
                <a:effectLst/>
                <a:latin typeface="Arial" panose="020B0604020202020204" pitchFamily="34" charset="0"/>
                <a:ea typeface="Calibri" panose="020F0502020204030204" pitchFamily="34" charset="0"/>
              </a:rPr>
              <a:t> </a:t>
            </a:r>
            <a:r>
              <a:rPr lang="en-US" sz="1200" dirty="0" err="1">
                <a:effectLst/>
                <a:latin typeface="Arial" panose="020B0604020202020204" pitchFamily="34" charset="0"/>
                <a:ea typeface="Calibri" panose="020F0502020204030204" pitchFamily="34" charset="0"/>
              </a:rPr>
              <a:t>olacak</a:t>
            </a:r>
            <a:endParaRPr lang="tr-TR" sz="1200" dirty="0">
              <a:effectLst/>
              <a:latin typeface="Arial" panose="020B0604020202020204" pitchFamily="34" charset="0"/>
              <a:ea typeface="Calibri" panose="020F0502020204030204" pitchFamily="34" charset="0"/>
            </a:endParaRPr>
          </a:p>
          <a:p>
            <a:pPr marL="228600" indent="-228600">
              <a:buAutoNum type="arabicPeriod"/>
            </a:pPr>
            <a:r>
              <a:rPr lang="tr-TR" sz="1200" dirty="0">
                <a:effectLst/>
                <a:latin typeface="Arial" panose="020B0604020202020204" pitchFamily="34" charset="0"/>
                <a:ea typeface="Calibri" panose="020F0502020204030204" pitchFamily="34" charset="0"/>
              </a:rPr>
              <a:t>Son olarak </a:t>
            </a:r>
            <a:r>
              <a:rPr lang="en-US" sz="1800" dirty="0">
                <a:effectLst/>
                <a:latin typeface="Arial" panose="020B0604020202020204" pitchFamily="34" charset="0"/>
                <a:ea typeface="Calibri" panose="020F0502020204030204" pitchFamily="34" charset="0"/>
              </a:rPr>
              <a:t>Peki </a:t>
            </a:r>
            <a:r>
              <a:rPr lang="en-US" sz="1800" dirty="0" err="1">
                <a:effectLst/>
                <a:latin typeface="Arial" panose="020B0604020202020204" pitchFamily="34" charset="0"/>
                <a:ea typeface="Calibri" panose="020F0502020204030204" pitchFamily="34" charset="0"/>
              </a:rPr>
              <a:t>bu</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noktaya</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değinmek</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için</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verilerinizi</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nasıl</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kullanabilirsiniz</a:t>
            </a:r>
            <a:r>
              <a:rPr lang="en-US" sz="1800" dirty="0">
                <a:effectLst/>
                <a:latin typeface="Arial" panose="020B0604020202020204" pitchFamily="34" charset="0"/>
                <a:ea typeface="Calibri" panose="020F0502020204030204" pitchFamily="34" charset="0"/>
              </a:rPr>
              <a:t>?</a:t>
            </a:r>
            <a:endParaRPr lang="en-US" dirty="0"/>
          </a:p>
          <a:p>
            <a:endParaRPr lang="en-US" dirty="0"/>
          </a:p>
        </p:txBody>
      </p:sp>
      <p:sp>
        <p:nvSpPr>
          <p:cNvPr id="4" name="Slide Number Placeholder 3"/>
          <p:cNvSpPr>
            <a:spLocks noGrp="1"/>
          </p:cNvSpPr>
          <p:nvPr>
            <p:ph type="sldNum" sz="quarter" idx="5"/>
          </p:nvPr>
        </p:nvSpPr>
        <p:spPr/>
        <p:txBody>
          <a:bodyPr/>
          <a:lstStyle/>
          <a:p>
            <a:fld id="{A6800E46-1698-4E6F-A113-DB83E161422D}" type="slidenum">
              <a:rPr lang="en-US" smtClean="0"/>
              <a:t>6</a:t>
            </a:fld>
            <a:endParaRPr lang="en-US"/>
          </a:p>
        </p:txBody>
      </p:sp>
    </p:spTree>
    <p:extLst>
      <p:ext uri="{BB962C8B-B14F-4D97-AF65-F5344CB8AC3E}">
        <p14:creationId xmlns:p14="http://schemas.microsoft.com/office/powerpoint/2010/main" val="3535454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t>Hedef kitlenizin neyi bilmesini istediğinizi tanımladıktan sonra, bu anahtar kelimelerden bazılarını bu kullanışlı kopya kağıdında özetlenen farklı grafik türleriyle eşleştirebilirsiniz</a:t>
            </a:r>
          </a:p>
          <a:p>
            <a:endParaRPr lang="en-US" dirty="0"/>
          </a:p>
        </p:txBody>
      </p:sp>
      <p:sp>
        <p:nvSpPr>
          <p:cNvPr id="4" name="Slide Number Placeholder 3"/>
          <p:cNvSpPr>
            <a:spLocks noGrp="1"/>
          </p:cNvSpPr>
          <p:nvPr>
            <p:ph type="sldNum" sz="quarter" idx="5"/>
          </p:nvPr>
        </p:nvSpPr>
        <p:spPr/>
        <p:txBody>
          <a:bodyPr/>
          <a:lstStyle/>
          <a:p>
            <a:fld id="{A6800E46-1698-4E6F-A113-DB83E161422D}" type="slidenum">
              <a:rPr lang="en-US" smtClean="0"/>
              <a:t>8</a:t>
            </a:fld>
            <a:endParaRPr lang="en-US"/>
          </a:p>
        </p:txBody>
      </p:sp>
    </p:spTree>
    <p:extLst>
      <p:ext uri="{BB962C8B-B14F-4D97-AF65-F5344CB8AC3E}">
        <p14:creationId xmlns:p14="http://schemas.microsoft.com/office/powerpoint/2010/main" val="7821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Bu </a:t>
            </a:r>
            <a:r>
              <a:rPr lang="en-US" sz="1800" dirty="0" err="1">
                <a:effectLst/>
                <a:latin typeface="Arial" panose="020B0604020202020204" pitchFamily="34" charset="0"/>
                <a:ea typeface="Calibri" panose="020F0502020204030204" pitchFamily="34" charset="0"/>
                <a:cs typeface="Arial" panose="020B0604020202020204" pitchFamily="34" charset="0"/>
              </a:rPr>
              <a:t>grafiğin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başlığı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burada</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Bir </a:t>
            </a:r>
            <a:r>
              <a:rPr lang="en-US" sz="1800" dirty="0" err="1">
                <a:effectLst/>
                <a:latin typeface="Arial" panose="020B0604020202020204" pitchFamily="34" charset="0"/>
                <a:ea typeface="Calibri" panose="020F0502020204030204" pitchFamily="34" charset="0"/>
                <a:cs typeface="Arial" panose="020B0604020202020204" pitchFamily="34" charset="0"/>
              </a:rPr>
              <a:t>soru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sordu</a:t>
            </a:r>
            <a:r>
              <a:rPr lang="en-US" sz="1800" dirty="0">
                <a:effectLst/>
                <a:latin typeface="Arial" panose="020B0604020202020204" pitchFamily="34" charset="0"/>
                <a:ea typeface="Calibri" panose="020F0502020204030204" pitchFamily="34" charset="0"/>
                <a:cs typeface="Arial" panose="020B0604020202020204" pitchFamily="34" charset="0"/>
              </a:rPr>
              <a:t>, tam </a:t>
            </a:r>
            <a:r>
              <a:rPr lang="en-US" sz="1800" dirty="0" err="1">
                <a:effectLst/>
                <a:latin typeface="Arial" panose="020B0604020202020204" pitchFamily="34" charset="0"/>
                <a:ea typeface="Calibri" panose="020F0502020204030204" pitchFamily="34" charset="0"/>
                <a:cs typeface="Arial" panose="020B0604020202020204" pitchFamily="34" charset="0"/>
              </a:rPr>
              <a:t>bir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cümle</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İnsanlar</a:t>
            </a:r>
            <a:r>
              <a:rPr lang="en-US" sz="1800" dirty="0">
                <a:effectLst/>
                <a:latin typeface="Arial" panose="020B0604020202020204" pitchFamily="34" charset="0"/>
                <a:ea typeface="Calibri" panose="020F0502020204030204" pitchFamily="34" charset="0"/>
                <a:cs typeface="Arial" panose="020B0604020202020204" pitchFamily="34" charset="0"/>
              </a:rPr>
              <a:t> Web </a:t>
            </a:r>
            <a:r>
              <a:rPr lang="en-US" sz="1800" dirty="0" err="1">
                <a:effectLst/>
                <a:latin typeface="Arial" panose="020B0604020202020204" pitchFamily="34" charset="0"/>
                <a:ea typeface="Calibri" panose="020F0502020204030204" pitchFamily="34" charset="0"/>
                <a:cs typeface="Arial" panose="020B0604020202020204" pitchFamily="34" charset="0"/>
              </a:rPr>
              <a:t>Sitemizden</a:t>
            </a:r>
            <a:r>
              <a:rPr lang="en-US" sz="1800" dirty="0">
                <a:effectLst/>
                <a:latin typeface="Arial" panose="020B0604020202020204" pitchFamily="34" charset="0"/>
                <a:ea typeface="Calibri" panose="020F0502020204030204" pitchFamily="34" charset="0"/>
                <a:cs typeface="Arial" panose="020B0604020202020204" pitchFamily="34" charset="0"/>
              </a:rPr>
              <a:t> Ne Zaman </a:t>
            </a:r>
            <a:r>
              <a:rPr lang="en-US" sz="1800" dirty="0" err="1">
                <a:effectLst/>
                <a:latin typeface="Arial" panose="020B0604020202020204" pitchFamily="34" charset="0"/>
                <a:ea typeface="Calibri" panose="020F0502020204030204" pitchFamily="34" charset="0"/>
                <a:cs typeface="Arial" panose="020B0604020202020204" pitchFamily="34" charset="0"/>
              </a:rPr>
              <a:t>Satın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Alır</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Aşağıya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bakarsanız</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bunun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birçok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farklı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unsuru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olduğunu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görürsünüz</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Kadın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ayakkabısı</a:t>
            </a:r>
            <a:r>
              <a:rPr lang="en-US" sz="1800" dirty="0">
                <a:effectLst/>
                <a:latin typeface="Arial" panose="020B0604020202020204" pitchFamily="34" charset="0"/>
                <a:ea typeface="Calibri" panose="020F0502020204030204" pitchFamily="34" charset="0"/>
                <a:cs typeface="Arial" panose="020B0604020202020204" pitchFamily="34" charset="0"/>
              </a:rPr>
              <a:t> var, </a:t>
            </a:r>
            <a:r>
              <a:rPr lang="en-US" sz="1800" dirty="0" err="1">
                <a:effectLst/>
                <a:latin typeface="Arial" panose="020B0604020202020204" pitchFamily="34" charset="0"/>
                <a:ea typeface="Calibri" panose="020F0502020204030204" pitchFamily="34" charset="0"/>
                <a:cs typeface="Arial" panose="020B0604020202020204" pitchFamily="34" charset="0"/>
              </a:rPr>
              <a:t>erkek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ayakkabısı</a:t>
            </a:r>
            <a:r>
              <a:rPr lang="en-US" sz="1800" dirty="0">
                <a:effectLst/>
                <a:latin typeface="Arial" panose="020B0604020202020204" pitchFamily="34" charset="0"/>
                <a:ea typeface="Calibri" panose="020F0502020204030204" pitchFamily="34" charset="0"/>
                <a:cs typeface="Arial" panose="020B0604020202020204" pitchFamily="34" charset="0"/>
              </a:rPr>
              <a:t> var, </a:t>
            </a:r>
            <a:r>
              <a:rPr lang="en-US" sz="1800" dirty="0" err="1">
                <a:effectLst/>
                <a:latin typeface="Arial" panose="020B0604020202020204" pitchFamily="34" charset="0"/>
                <a:ea typeface="Calibri" panose="020F0502020204030204" pitchFamily="34" charset="0"/>
                <a:cs typeface="Arial" panose="020B0604020202020204" pitchFamily="34" charset="0"/>
              </a:rPr>
              <a:t>bilmiyorum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kadın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ayakkabısı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bu</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Erkek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pantolonu</a:t>
            </a:r>
            <a:r>
              <a:rPr lang="en-US" sz="1800" dirty="0">
                <a:effectLst/>
                <a:latin typeface="Arial" panose="020B0604020202020204" pitchFamily="34" charset="0"/>
                <a:ea typeface="Calibri" panose="020F0502020204030204" pitchFamily="34" charset="0"/>
                <a:cs typeface="Arial" panose="020B0604020202020204" pitchFamily="34" charset="0"/>
              </a:rPr>
              <a:t> mu? </a:t>
            </a:r>
            <a:r>
              <a:rPr lang="en-US" sz="1800" dirty="0" err="1">
                <a:effectLst/>
                <a:latin typeface="Arial" panose="020B0604020202020204" pitchFamily="34" charset="0"/>
                <a:ea typeface="Calibri" panose="020F0502020204030204" pitchFamily="34" charset="0"/>
                <a:cs typeface="Arial" panose="020B0604020202020204" pitchFamily="34" charset="0"/>
              </a:rPr>
              <a:t>Bunu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tanımlamaz</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Yani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orada</a:t>
            </a:r>
            <a:r>
              <a:rPr lang="en-US" sz="1800" dirty="0">
                <a:effectLst/>
                <a:latin typeface="Arial" panose="020B0604020202020204" pitchFamily="34" charset="0"/>
                <a:ea typeface="Calibri" panose="020F0502020204030204" pitchFamily="34" charset="0"/>
                <a:cs typeface="Arial" panose="020B0604020202020204" pitchFamily="34" charset="0"/>
              </a:rPr>
              <a:t> 1 </a:t>
            </a:r>
            <a:r>
              <a:rPr lang="en-US" sz="1800" dirty="0" err="1">
                <a:effectLst/>
                <a:latin typeface="Arial" panose="020B0604020202020204" pitchFamily="34" charset="0"/>
                <a:ea typeface="Calibri" panose="020F0502020204030204" pitchFamily="34" charset="0"/>
                <a:cs typeface="Arial" panose="020B0604020202020204" pitchFamily="34" charset="0"/>
              </a:rPr>
              <a:t>numaralı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sorun</a:t>
            </a:r>
            <a:r>
              <a:rPr lang="en-US" sz="1800" dirty="0">
                <a:effectLst/>
                <a:latin typeface="Arial" panose="020B0604020202020204" pitchFamily="34" charset="0"/>
                <a:ea typeface="Calibri" panose="020F0502020204030204" pitchFamily="34" charset="0"/>
                <a:cs typeface="Arial" panose="020B0604020202020204" pitchFamily="34" charset="0"/>
              </a:rPr>
              <a:t> var.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burada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üstünde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büyük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bir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gösterge</a:t>
            </a:r>
            <a:r>
              <a:rPr lang="en-US" sz="1800" dirty="0">
                <a:effectLst/>
                <a:latin typeface="Arial" panose="020B0604020202020204" pitchFamily="34" charset="0"/>
                <a:ea typeface="Calibri" panose="020F0502020204030204" pitchFamily="34" charset="0"/>
                <a:cs typeface="Arial" panose="020B0604020202020204" pitchFamily="34" charset="0"/>
              </a:rPr>
              <a:t> var, </a:t>
            </a:r>
            <a:r>
              <a:rPr lang="en-US" sz="1800" dirty="0" err="1">
                <a:effectLst/>
                <a:latin typeface="Arial" panose="020B0604020202020204" pitchFamily="34" charset="0"/>
                <a:ea typeface="Calibri" panose="020F0502020204030204" pitchFamily="34" charset="0"/>
                <a:cs typeface="Arial" panose="020B0604020202020204" pitchFamily="34" charset="0"/>
              </a:rPr>
              <a:t>aslında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çok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sayıda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farklı</a:t>
            </a:r>
            <a:r>
              <a:rPr lang="en-US" sz="1800" dirty="0">
                <a:effectLst/>
                <a:latin typeface="Arial" panose="020B0604020202020204" pitchFamily="34" charset="0"/>
                <a:ea typeface="Calibri" panose="020F0502020204030204" pitchFamily="34" charset="0"/>
                <a:cs typeface="Arial" panose="020B0604020202020204" pitchFamily="34" charset="0"/>
              </a:rPr>
              <a:t> satır </a:t>
            </a:r>
            <a:r>
              <a:rPr lang="en-US" sz="1800" dirty="0" err="1">
                <a:effectLst/>
                <a:latin typeface="Arial" panose="020B0604020202020204" pitchFamily="34" charset="0"/>
                <a:ea typeface="Calibri" panose="020F0502020204030204" pitchFamily="34" charset="0"/>
                <a:cs typeface="Arial" panose="020B0604020202020204" pitchFamily="34" charset="0"/>
              </a:rPr>
              <a:t>veya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verilerin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farklı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renklerde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segmentasyonu</a:t>
            </a:r>
            <a:r>
              <a:rPr lang="en-US" sz="1800" dirty="0">
                <a:effectLst/>
                <a:latin typeface="Arial" panose="020B0604020202020204" pitchFamily="34" charset="0"/>
                <a:ea typeface="Calibri" panose="020F0502020204030204" pitchFamily="34" charset="0"/>
                <a:cs typeface="Arial" panose="020B0604020202020204" pitchFamily="34" charset="0"/>
              </a:rPr>
              <a:t> var.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Arial" panose="020B0604020202020204" pitchFamily="34" charset="0"/>
                <a:ea typeface="Calibri" panose="020F0502020204030204" pitchFamily="34" charset="0"/>
                <a:cs typeface="Arial" panose="020B0604020202020204" pitchFamily="34" charset="0"/>
              </a:rPr>
              <a:t>Bunu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biraz</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basitleştirelim</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Aynı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bilgidir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ancak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basitleştirilmiştir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Aynı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başlık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ancak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durumda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yaptığımız</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şey</a:t>
            </a:r>
            <a:r>
              <a:rPr lang="tr-TR"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rPr>
              <a:t>bu</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segmentleri</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sadece</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dört</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gruba</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ayırmak</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Gece</a:t>
            </a:r>
            <a:r>
              <a:rPr lang="en-US" sz="1800" dirty="0">
                <a:effectLst/>
                <a:latin typeface="Arial" panose="020B0604020202020204" pitchFamily="34" charset="0"/>
                <a:ea typeface="Calibri" panose="020F0502020204030204" pitchFamily="34" charset="0"/>
              </a:rPr>
              <a:t> 12 </a:t>
            </a:r>
            <a:r>
              <a:rPr lang="en-US" sz="1800" dirty="0" err="1">
                <a:effectLst/>
                <a:latin typeface="Arial" panose="020B0604020202020204" pitchFamily="34" charset="0"/>
                <a:ea typeface="Calibri" panose="020F0502020204030204" pitchFamily="34" charset="0"/>
              </a:rPr>
              <a:t>ila</a:t>
            </a:r>
            <a:r>
              <a:rPr lang="en-US" sz="1800" dirty="0">
                <a:effectLst/>
                <a:latin typeface="Arial" panose="020B0604020202020204" pitchFamily="34" charset="0"/>
                <a:ea typeface="Calibri" panose="020F0502020204030204" pitchFamily="34" charset="0"/>
              </a:rPr>
              <a:t> 18 </a:t>
            </a:r>
            <a:r>
              <a:rPr lang="en-US" sz="1800" dirty="0" err="1">
                <a:effectLst/>
                <a:latin typeface="Arial" panose="020B0604020202020204" pitchFamily="34" charset="0"/>
                <a:ea typeface="Calibri" panose="020F0502020204030204" pitchFamily="34" charset="0"/>
              </a:rPr>
              <a:t>arası</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ve</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akşam</a:t>
            </a:r>
            <a:r>
              <a:rPr lang="en-US" sz="1800" dirty="0">
                <a:effectLst/>
                <a:latin typeface="Arial" panose="020B0604020202020204" pitchFamily="34" charset="0"/>
                <a:ea typeface="Calibri" panose="020F0502020204030204" pitchFamily="34" charset="0"/>
              </a:rPr>
              <a:t> 12 </a:t>
            </a:r>
            <a:r>
              <a:rPr lang="en-US" sz="1800" dirty="0" err="1">
                <a:effectLst/>
                <a:latin typeface="Arial" panose="020B0604020202020204" pitchFamily="34" charset="0"/>
                <a:ea typeface="Calibri" panose="020F0502020204030204" pitchFamily="34" charset="0"/>
              </a:rPr>
              <a:t>ila</a:t>
            </a:r>
            <a:r>
              <a:rPr lang="en-US" sz="1800" dirty="0">
                <a:effectLst/>
                <a:latin typeface="Arial" panose="020B0604020202020204" pitchFamily="34" charset="0"/>
                <a:ea typeface="Calibri" panose="020F0502020204030204" pitchFamily="34" charset="0"/>
              </a:rPr>
              <a:t> 18 </a:t>
            </a:r>
            <a:r>
              <a:rPr lang="en-US" sz="1800" dirty="0" err="1">
                <a:effectLst/>
                <a:latin typeface="Arial" panose="020B0604020202020204" pitchFamily="34" charset="0"/>
                <a:ea typeface="Calibri" panose="020F0502020204030204" pitchFamily="34" charset="0"/>
              </a:rPr>
              <a:t>arası</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mavi</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alanın</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en</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çok</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kadın</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ve</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erkek</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kıyafetlerinin</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bu</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siteden</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satın</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alındığını</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açıkça</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görebilirsiniz</a:t>
            </a:r>
            <a:r>
              <a:rPr lang="tr-TR" sz="1800" dirty="0">
                <a:effectLst/>
                <a:latin typeface="Arial" panose="020B0604020202020204" pitchFamily="34" charset="0"/>
                <a:ea typeface="Calibri" panose="020F0502020204030204" pitchFamily="34" charset="0"/>
              </a:rPr>
              <a:t>. </a:t>
            </a:r>
            <a:r>
              <a:rPr lang="en-US" sz="1800" dirty="0">
                <a:effectLst/>
                <a:latin typeface="Arial" panose="020B0604020202020204" pitchFamily="34" charset="0"/>
                <a:ea typeface="Calibri" panose="020F0502020204030204" pitchFamily="34" charset="0"/>
              </a:rPr>
              <a:t>Bu, </a:t>
            </a:r>
            <a:r>
              <a:rPr lang="en-US" sz="1800" dirty="0" err="1">
                <a:effectLst/>
                <a:latin typeface="Arial" panose="020B0604020202020204" pitchFamily="34" charset="0"/>
                <a:ea typeface="Calibri" panose="020F0502020204030204" pitchFamily="34" charset="0"/>
              </a:rPr>
              <a:t>bu</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grafiği</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daha</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kolay</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atıştırmalık</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bir</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şekilde</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anlamanızı</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sağlar</a:t>
            </a:r>
            <a:endParaRPr lang="en-US" dirty="0"/>
          </a:p>
        </p:txBody>
      </p:sp>
      <p:sp>
        <p:nvSpPr>
          <p:cNvPr id="4" name="Slide Number Placeholder 3"/>
          <p:cNvSpPr>
            <a:spLocks noGrp="1"/>
          </p:cNvSpPr>
          <p:nvPr>
            <p:ph type="sldNum" sz="quarter" idx="5"/>
          </p:nvPr>
        </p:nvSpPr>
        <p:spPr/>
        <p:txBody>
          <a:bodyPr/>
          <a:lstStyle/>
          <a:p>
            <a:fld id="{A6800E46-1698-4E6F-A113-DB83E161422D}" type="slidenum">
              <a:rPr lang="en-US" smtClean="0"/>
              <a:t>10</a:t>
            </a:fld>
            <a:endParaRPr lang="en-US"/>
          </a:p>
        </p:txBody>
      </p:sp>
    </p:spTree>
    <p:extLst>
      <p:ext uri="{BB962C8B-B14F-4D97-AF65-F5344CB8AC3E}">
        <p14:creationId xmlns:p14="http://schemas.microsoft.com/office/powerpoint/2010/main" val="125202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rial" panose="020B0604020202020204" pitchFamily="34" charset="0"/>
                <a:ea typeface="Calibri" panose="020F0502020204030204" pitchFamily="34" charset="0"/>
                <a:cs typeface="Arial" panose="020B0604020202020204" pitchFamily="34" charset="0"/>
              </a:rPr>
              <a:t>Bu, </a:t>
            </a:r>
            <a:r>
              <a:rPr lang="en-US" sz="1800" dirty="0" err="1">
                <a:effectLst/>
                <a:latin typeface="Arial" panose="020B0604020202020204" pitchFamily="34" charset="0"/>
                <a:ea typeface="Calibri" panose="020F0502020204030204" pitchFamily="34" charset="0"/>
                <a:cs typeface="Arial" panose="020B0604020202020204" pitchFamily="34" charset="0"/>
              </a:rPr>
              <a:t>İpotek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Dışı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Borç</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Ödenmemiş</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borcuyla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ilgili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bir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grafiktir</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farklı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çizgi</a:t>
            </a:r>
            <a:r>
              <a:rPr lang="en-US" sz="1800" dirty="0">
                <a:effectLst/>
                <a:latin typeface="Arial" panose="020B0604020202020204" pitchFamily="34" charset="0"/>
                <a:ea typeface="Calibri" panose="020F0502020204030204" pitchFamily="34" charset="0"/>
                <a:cs typeface="Arial" panose="020B0604020202020204" pitchFamily="34" charset="0"/>
              </a:rPr>
              <a:t> var, </a:t>
            </a:r>
            <a:r>
              <a:rPr lang="en-US" sz="1800" dirty="0" err="1">
                <a:effectLst/>
                <a:latin typeface="Arial" panose="020B0604020202020204" pitchFamily="34" charset="0"/>
                <a:ea typeface="Calibri" panose="020F0502020204030204" pitchFamily="34" charset="0"/>
                <a:cs typeface="Arial" panose="020B0604020202020204" pitchFamily="34" charset="0"/>
              </a:rPr>
              <a:t>farklı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renklerde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ve</a:t>
            </a:r>
            <a:r>
              <a:rPr lang="tr-TR"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hangisine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bakacağınızı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gerçekten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bilmiyorsunuz</a:t>
            </a:r>
            <a:endParaRPr lang="tr-TR" sz="18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Ama </a:t>
            </a:r>
            <a:r>
              <a:rPr lang="en-US" sz="1800" dirty="0" err="1">
                <a:effectLst/>
                <a:latin typeface="Arial" panose="020B0604020202020204" pitchFamily="34" charset="0"/>
                <a:ea typeface="Calibri" panose="020F0502020204030204" pitchFamily="34" charset="0"/>
                <a:cs typeface="Arial" panose="020B0604020202020204" pitchFamily="34" charset="0"/>
              </a:rPr>
              <a:t>belki</a:t>
            </a:r>
            <a:r>
              <a:rPr lang="en-US" sz="1800" dirty="0">
                <a:effectLst/>
                <a:latin typeface="Arial" panose="020B0604020202020204" pitchFamily="34" charset="0"/>
                <a:ea typeface="Calibri" panose="020F0502020204030204" pitchFamily="34" charset="0"/>
                <a:cs typeface="Arial" panose="020B0604020202020204" pitchFamily="34" charset="0"/>
              </a:rPr>
              <a:t> de </a:t>
            </a:r>
            <a:r>
              <a:rPr lang="en-US" sz="1800" dirty="0" err="1">
                <a:effectLst/>
                <a:latin typeface="Arial" panose="020B0604020202020204" pitchFamily="34" charset="0"/>
                <a:ea typeface="Calibri" panose="020F0502020204030204" pitchFamily="34" charset="0"/>
                <a:cs typeface="Arial" panose="020B0604020202020204" pitchFamily="34" charset="0"/>
              </a:rPr>
              <a:t>bu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durumda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yapmak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istediğiniz</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şey</a:t>
            </a:r>
            <a:r>
              <a:rPr lang="tr-TR"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rPr>
              <a:t>öğrenci</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borcuna</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odaklanmaktır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Yani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sen</a:t>
            </a:r>
            <a:r>
              <a:rPr lang="en-US" sz="1800" dirty="0">
                <a:effectLst/>
                <a:latin typeface="Arial" panose="020B0604020202020204" pitchFamily="34" charset="0"/>
                <a:ea typeface="Calibri" panose="020F0502020204030204" pitchFamily="34" charset="0"/>
                <a:cs typeface="Arial" panose="020B0604020202020204" pitchFamily="34" charset="0"/>
              </a:rPr>
              <a:t> buna </a:t>
            </a:r>
            <a:r>
              <a:rPr lang="en-US" sz="1800" dirty="0" err="1">
                <a:effectLst/>
                <a:latin typeface="Arial" panose="020B0604020202020204" pitchFamily="34" charset="0"/>
                <a:ea typeface="Calibri" panose="020F0502020204030204" pitchFamily="34" charset="0"/>
                <a:cs typeface="Arial" panose="020B0604020202020204" pitchFamily="34" charset="0"/>
              </a:rPr>
              <a:t>odaklan</a:t>
            </a:r>
            <a:r>
              <a:rPr lang="en-US" sz="1800" dirty="0">
                <a:effectLst/>
                <a:latin typeface="Arial" panose="020B0604020202020204" pitchFamily="34" charset="0"/>
                <a:ea typeface="Calibri" panose="020F0502020204030204" pitchFamily="34" charset="0"/>
                <a:cs typeface="Arial" panose="020B0604020202020204" pitchFamily="34" charset="0"/>
              </a:rPr>
              <a:t>.</a:t>
            </a:r>
            <a:r>
              <a:rPr lang="tr-TR"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Yaptığımız</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şey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aslında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tüm</a:t>
            </a:r>
            <a:r>
              <a:rPr lang="tr-TR"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grafik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öğelerini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arka</a:t>
            </a:r>
            <a:r>
              <a:rPr lang="en-US" sz="1800" dirty="0">
                <a:effectLst/>
                <a:latin typeface="Arial" panose="020B0604020202020204" pitchFamily="34" charset="0"/>
                <a:ea typeface="Calibri" panose="020F0502020204030204" pitchFamily="34" charset="0"/>
                <a:cs typeface="Arial" panose="020B0604020202020204" pitchFamily="34" charset="0"/>
              </a:rPr>
              <a:t> plana </a:t>
            </a:r>
            <a:r>
              <a:rPr lang="en-US" sz="1800" dirty="0" err="1">
                <a:effectLst/>
                <a:latin typeface="Arial" panose="020B0604020202020204" pitchFamily="34" charset="0"/>
                <a:ea typeface="Calibri" panose="020F0502020204030204" pitchFamily="34" charset="0"/>
                <a:cs typeface="Arial" panose="020B0604020202020204" pitchFamily="34" charset="0"/>
              </a:rPr>
              <a:t>itmek</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A6800E46-1698-4E6F-A113-DB83E161422D}" type="slidenum">
              <a:rPr lang="en-US" smtClean="0"/>
              <a:t>12</a:t>
            </a:fld>
            <a:endParaRPr lang="en-US"/>
          </a:p>
        </p:txBody>
      </p:sp>
    </p:spTree>
    <p:extLst>
      <p:ext uri="{BB962C8B-B14F-4D97-AF65-F5344CB8AC3E}">
        <p14:creationId xmlns:p14="http://schemas.microsoft.com/office/powerpoint/2010/main" val="2093314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err="1">
                <a:effectLst/>
                <a:latin typeface="Arial" panose="020B0604020202020204" pitchFamily="34" charset="0"/>
                <a:ea typeface="Calibri" panose="020F0502020204030204" pitchFamily="34" charset="0"/>
                <a:cs typeface="Arial" panose="020B0604020202020204" pitchFamily="34" charset="0"/>
              </a:rPr>
              <a:t>önemli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noktaları</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vurgulamak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için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bir</a:t>
            </a:r>
            <a:r>
              <a:rPr lang="tr-TR"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öncekine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çok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benzer</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şekilde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yalnızca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iki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veya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üç</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renk</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kullanmak</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Arial" panose="020B0604020202020204" pitchFamily="34" charset="0"/>
                <a:ea typeface="Calibri" panose="020F0502020204030204" pitchFamily="34" charset="0"/>
              </a:rPr>
              <a:t>Bu</a:t>
            </a:r>
            <a:r>
              <a:rPr lang="tr-TR" sz="1800" dirty="0">
                <a:effectLst/>
                <a:latin typeface="Arial" panose="020B0604020202020204" pitchFamily="34" charset="0"/>
                <a:ea typeface="Calibri" panose="020F0502020204030204" pitchFamily="34" charset="0"/>
              </a:rPr>
              <a:t> da</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farklı</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bir</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grafik</a:t>
            </a:r>
            <a:r>
              <a:rPr lang="en-US" sz="1800" dirty="0">
                <a:effectLst/>
                <a:latin typeface="Arial" panose="020B0604020202020204" pitchFamily="34" charset="0"/>
                <a:ea typeface="Calibri" panose="020F0502020204030204" pitchFamily="34" charset="0"/>
              </a:rPr>
              <a:t> </a:t>
            </a:r>
            <a:r>
              <a:rPr lang="en-US" sz="1800" dirty="0" err="1">
                <a:effectLst/>
                <a:latin typeface="Arial" panose="020B0604020202020204" pitchFamily="34" charset="0"/>
                <a:ea typeface="Calibri" panose="020F0502020204030204" pitchFamily="34" charset="0"/>
              </a:rPr>
              <a:t>türü</a:t>
            </a:r>
            <a:r>
              <a:rPr lang="tr-TR" sz="1800" dirty="0">
                <a:effectLst/>
                <a:latin typeface="Arial" panose="020B0604020202020204" pitchFamily="34" charset="0"/>
                <a:ea typeface="Calibri" panose="020F0502020204030204" pitchFamily="34" charset="0"/>
              </a:rPr>
              <a:t>ne örnek</a:t>
            </a:r>
            <a:r>
              <a:rPr lang="en-US" sz="1800" dirty="0">
                <a:effectLst/>
                <a:latin typeface="Arial" panose="020B0604020202020204" pitchFamily="34" charset="0"/>
                <a:ea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A6800E46-1698-4E6F-A113-DB83E161422D}" type="slidenum">
              <a:rPr lang="en-US" smtClean="0"/>
              <a:t>14</a:t>
            </a:fld>
            <a:endParaRPr lang="en-US"/>
          </a:p>
        </p:txBody>
      </p:sp>
    </p:spTree>
    <p:extLst>
      <p:ext uri="{BB962C8B-B14F-4D97-AF65-F5344CB8AC3E}">
        <p14:creationId xmlns:p14="http://schemas.microsoft.com/office/powerpoint/2010/main" val="2538974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3E79-D0BF-1235-E369-E969755DCF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00A1A9-1C96-D030-2502-960C64831E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9A8D30-19BD-8AE7-1EE5-7D46D6D453FF}"/>
              </a:ext>
            </a:extLst>
          </p:cNvPr>
          <p:cNvSpPr>
            <a:spLocks noGrp="1"/>
          </p:cNvSpPr>
          <p:nvPr>
            <p:ph type="dt" sz="half" idx="10"/>
          </p:nvPr>
        </p:nvSpPr>
        <p:spPr/>
        <p:txBody>
          <a:bodyPr/>
          <a:lstStyle/>
          <a:p>
            <a:fld id="{41DE5B13-CE63-4C1F-8162-7EE643CDED6C}" type="datetimeFigureOut">
              <a:rPr lang="en-US" smtClean="0"/>
              <a:t>5/23/2024</a:t>
            </a:fld>
            <a:endParaRPr lang="en-US"/>
          </a:p>
        </p:txBody>
      </p:sp>
      <p:sp>
        <p:nvSpPr>
          <p:cNvPr id="5" name="Footer Placeholder 4">
            <a:extLst>
              <a:ext uri="{FF2B5EF4-FFF2-40B4-BE49-F238E27FC236}">
                <a16:creationId xmlns:a16="http://schemas.microsoft.com/office/drawing/2014/main" id="{2D1A4375-501C-B381-0D28-6F8571609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C5E90-371B-BBD4-EA52-5CD50F8D8AD7}"/>
              </a:ext>
            </a:extLst>
          </p:cNvPr>
          <p:cNvSpPr>
            <a:spLocks noGrp="1"/>
          </p:cNvSpPr>
          <p:nvPr>
            <p:ph type="sldNum" sz="quarter" idx="12"/>
          </p:nvPr>
        </p:nvSpPr>
        <p:spPr/>
        <p:txBody>
          <a:bodyPr/>
          <a:lstStyle/>
          <a:p>
            <a:fld id="{7855CCA9-08F7-4BDF-BFE2-7357C6D36752}" type="slidenum">
              <a:rPr lang="en-US" smtClean="0"/>
              <a:t>‹#›</a:t>
            </a:fld>
            <a:endParaRPr lang="en-US"/>
          </a:p>
        </p:txBody>
      </p:sp>
    </p:spTree>
    <p:extLst>
      <p:ext uri="{BB962C8B-B14F-4D97-AF65-F5344CB8AC3E}">
        <p14:creationId xmlns:p14="http://schemas.microsoft.com/office/powerpoint/2010/main" val="200901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8144-D02C-3B97-BBDC-5B21FD704C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BA86C6-5CC3-DB33-C96B-6CE9B5BA1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80451-21F7-DA5E-5E07-08C706919AC5}"/>
              </a:ext>
            </a:extLst>
          </p:cNvPr>
          <p:cNvSpPr>
            <a:spLocks noGrp="1"/>
          </p:cNvSpPr>
          <p:nvPr>
            <p:ph type="dt" sz="half" idx="10"/>
          </p:nvPr>
        </p:nvSpPr>
        <p:spPr/>
        <p:txBody>
          <a:bodyPr/>
          <a:lstStyle/>
          <a:p>
            <a:fld id="{41DE5B13-CE63-4C1F-8162-7EE643CDED6C}" type="datetimeFigureOut">
              <a:rPr lang="en-US" smtClean="0"/>
              <a:t>5/23/2024</a:t>
            </a:fld>
            <a:endParaRPr lang="en-US"/>
          </a:p>
        </p:txBody>
      </p:sp>
      <p:sp>
        <p:nvSpPr>
          <p:cNvPr id="5" name="Footer Placeholder 4">
            <a:extLst>
              <a:ext uri="{FF2B5EF4-FFF2-40B4-BE49-F238E27FC236}">
                <a16:creationId xmlns:a16="http://schemas.microsoft.com/office/drawing/2014/main" id="{603B291D-2D6B-479F-8908-5504FFEED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2781A-4E4B-1A05-F51F-A9197F926EC9}"/>
              </a:ext>
            </a:extLst>
          </p:cNvPr>
          <p:cNvSpPr>
            <a:spLocks noGrp="1"/>
          </p:cNvSpPr>
          <p:nvPr>
            <p:ph type="sldNum" sz="quarter" idx="12"/>
          </p:nvPr>
        </p:nvSpPr>
        <p:spPr/>
        <p:txBody>
          <a:bodyPr/>
          <a:lstStyle/>
          <a:p>
            <a:fld id="{7855CCA9-08F7-4BDF-BFE2-7357C6D36752}" type="slidenum">
              <a:rPr lang="en-US" smtClean="0"/>
              <a:t>‹#›</a:t>
            </a:fld>
            <a:endParaRPr lang="en-US"/>
          </a:p>
        </p:txBody>
      </p:sp>
    </p:spTree>
    <p:extLst>
      <p:ext uri="{BB962C8B-B14F-4D97-AF65-F5344CB8AC3E}">
        <p14:creationId xmlns:p14="http://schemas.microsoft.com/office/powerpoint/2010/main" val="149860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D69A3-606A-B87C-15A0-91DDE8AF26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9DF26F-9B31-81E1-79DA-E8FA544B8D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9279F-6226-D96D-698D-B5EB39995F9A}"/>
              </a:ext>
            </a:extLst>
          </p:cNvPr>
          <p:cNvSpPr>
            <a:spLocks noGrp="1"/>
          </p:cNvSpPr>
          <p:nvPr>
            <p:ph type="dt" sz="half" idx="10"/>
          </p:nvPr>
        </p:nvSpPr>
        <p:spPr/>
        <p:txBody>
          <a:bodyPr/>
          <a:lstStyle/>
          <a:p>
            <a:fld id="{41DE5B13-CE63-4C1F-8162-7EE643CDED6C}" type="datetimeFigureOut">
              <a:rPr lang="en-US" smtClean="0"/>
              <a:t>5/23/2024</a:t>
            </a:fld>
            <a:endParaRPr lang="en-US"/>
          </a:p>
        </p:txBody>
      </p:sp>
      <p:sp>
        <p:nvSpPr>
          <p:cNvPr id="5" name="Footer Placeholder 4">
            <a:extLst>
              <a:ext uri="{FF2B5EF4-FFF2-40B4-BE49-F238E27FC236}">
                <a16:creationId xmlns:a16="http://schemas.microsoft.com/office/drawing/2014/main" id="{8172B5F7-5723-5FF7-DBDF-BC516A8D5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ACA3C-E35E-3A8A-1AAE-4280D16E4E25}"/>
              </a:ext>
            </a:extLst>
          </p:cNvPr>
          <p:cNvSpPr>
            <a:spLocks noGrp="1"/>
          </p:cNvSpPr>
          <p:nvPr>
            <p:ph type="sldNum" sz="quarter" idx="12"/>
          </p:nvPr>
        </p:nvSpPr>
        <p:spPr/>
        <p:txBody>
          <a:bodyPr/>
          <a:lstStyle/>
          <a:p>
            <a:fld id="{7855CCA9-08F7-4BDF-BFE2-7357C6D36752}" type="slidenum">
              <a:rPr lang="en-US" smtClean="0"/>
              <a:t>‹#›</a:t>
            </a:fld>
            <a:endParaRPr lang="en-US"/>
          </a:p>
        </p:txBody>
      </p:sp>
    </p:spTree>
    <p:extLst>
      <p:ext uri="{BB962C8B-B14F-4D97-AF65-F5344CB8AC3E}">
        <p14:creationId xmlns:p14="http://schemas.microsoft.com/office/powerpoint/2010/main" val="42324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B355-7CF2-BC4C-0315-0C04D4BBFF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2DEF39-B29F-FEA9-8BCF-6D1C47D1D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21CC3-7485-7E8B-C27E-572B0550930A}"/>
              </a:ext>
            </a:extLst>
          </p:cNvPr>
          <p:cNvSpPr>
            <a:spLocks noGrp="1"/>
          </p:cNvSpPr>
          <p:nvPr>
            <p:ph type="dt" sz="half" idx="10"/>
          </p:nvPr>
        </p:nvSpPr>
        <p:spPr/>
        <p:txBody>
          <a:bodyPr/>
          <a:lstStyle/>
          <a:p>
            <a:fld id="{41DE5B13-CE63-4C1F-8162-7EE643CDED6C}" type="datetimeFigureOut">
              <a:rPr lang="en-US" smtClean="0"/>
              <a:t>5/23/2024</a:t>
            </a:fld>
            <a:endParaRPr lang="en-US"/>
          </a:p>
        </p:txBody>
      </p:sp>
      <p:sp>
        <p:nvSpPr>
          <p:cNvPr id="5" name="Footer Placeholder 4">
            <a:extLst>
              <a:ext uri="{FF2B5EF4-FFF2-40B4-BE49-F238E27FC236}">
                <a16:creationId xmlns:a16="http://schemas.microsoft.com/office/drawing/2014/main" id="{1D10BA7A-2268-DF30-5A33-6DDDBB1D0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06E53-7E4D-31B9-D9CC-581F6DDDC311}"/>
              </a:ext>
            </a:extLst>
          </p:cNvPr>
          <p:cNvSpPr>
            <a:spLocks noGrp="1"/>
          </p:cNvSpPr>
          <p:nvPr>
            <p:ph type="sldNum" sz="quarter" idx="12"/>
          </p:nvPr>
        </p:nvSpPr>
        <p:spPr/>
        <p:txBody>
          <a:bodyPr/>
          <a:lstStyle/>
          <a:p>
            <a:fld id="{7855CCA9-08F7-4BDF-BFE2-7357C6D36752}" type="slidenum">
              <a:rPr lang="en-US" smtClean="0"/>
              <a:t>‹#›</a:t>
            </a:fld>
            <a:endParaRPr lang="en-US"/>
          </a:p>
        </p:txBody>
      </p:sp>
    </p:spTree>
    <p:extLst>
      <p:ext uri="{BB962C8B-B14F-4D97-AF65-F5344CB8AC3E}">
        <p14:creationId xmlns:p14="http://schemas.microsoft.com/office/powerpoint/2010/main" val="384089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5CA3-99F5-C32A-1AE8-2BADA31D6F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92B532-3ECF-E018-60EE-D2F6A85199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B578B8-C089-847A-4FB1-450B375EB281}"/>
              </a:ext>
            </a:extLst>
          </p:cNvPr>
          <p:cNvSpPr>
            <a:spLocks noGrp="1"/>
          </p:cNvSpPr>
          <p:nvPr>
            <p:ph type="dt" sz="half" idx="10"/>
          </p:nvPr>
        </p:nvSpPr>
        <p:spPr/>
        <p:txBody>
          <a:bodyPr/>
          <a:lstStyle/>
          <a:p>
            <a:fld id="{41DE5B13-CE63-4C1F-8162-7EE643CDED6C}" type="datetimeFigureOut">
              <a:rPr lang="en-US" smtClean="0"/>
              <a:t>5/23/2024</a:t>
            </a:fld>
            <a:endParaRPr lang="en-US"/>
          </a:p>
        </p:txBody>
      </p:sp>
      <p:sp>
        <p:nvSpPr>
          <p:cNvPr id="5" name="Footer Placeholder 4">
            <a:extLst>
              <a:ext uri="{FF2B5EF4-FFF2-40B4-BE49-F238E27FC236}">
                <a16:creationId xmlns:a16="http://schemas.microsoft.com/office/drawing/2014/main" id="{D0835049-3C25-B9B4-BE86-951B884E4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931AB-58D2-F47A-2876-CC99C71B273B}"/>
              </a:ext>
            </a:extLst>
          </p:cNvPr>
          <p:cNvSpPr>
            <a:spLocks noGrp="1"/>
          </p:cNvSpPr>
          <p:nvPr>
            <p:ph type="sldNum" sz="quarter" idx="12"/>
          </p:nvPr>
        </p:nvSpPr>
        <p:spPr/>
        <p:txBody>
          <a:bodyPr/>
          <a:lstStyle/>
          <a:p>
            <a:fld id="{7855CCA9-08F7-4BDF-BFE2-7357C6D36752}" type="slidenum">
              <a:rPr lang="en-US" smtClean="0"/>
              <a:t>‹#›</a:t>
            </a:fld>
            <a:endParaRPr lang="en-US"/>
          </a:p>
        </p:txBody>
      </p:sp>
    </p:spTree>
    <p:extLst>
      <p:ext uri="{BB962C8B-B14F-4D97-AF65-F5344CB8AC3E}">
        <p14:creationId xmlns:p14="http://schemas.microsoft.com/office/powerpoint/2010/main" val="133395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3CCC-82B4-3A6C-1B0B-D840109F6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B7B49-A42E-62BA-2C85-0E558C3027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A82400-35E0-BC7E-D30F-FCC8A82890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20E28F-3FC4-AE09-EB5C-D7F2868D3756}"/>
              </a:ext>
            </a:extLst>
          </p:cNvPr>
          <p:cNvSpPr>
            <a:spLocks noGrp="1"/>
          </p:cNvSpPr>
          <p:nvPr>
            <p:ph type="dt" sz="half" idx="10"/>
          </p:nvPr>
        </p:nvSpPr>
        <p:spPr/>
        <p:txBody>
          <a:bodyPr/>
          <a:lstStyle/>
          <a:p>
            <a:fld id="{41DE5B13-CE63-4C1F-8162-7EE643CDED6C}" type="datetimeFigureOut">
              <a:rPr lang="en-US" smtClean="0"/>
              <a:t>5/23/2024</a:t>
            </a:fld>
            <a:endParaRPr lang="en-US"/>
          </a:p>
        </p:txBody>
      </p:sp>
      <p:sp>
        <p:nvSpPr>
          <p:cNvPr id="6" name="Footer Placeholder 5">
            <a:extLst>
              <a:ext uri="{FF2B5EF4-FFF2-40B4-BE49-F238E27FC236}">
                <a16:creationId xmlns:a16="http://schemas.microsoft.com/office/drawing/2014/main" id="{5B82A32C-252A-951B-3256-3AB1253DB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C3E72-3423-9324-AE3B-F73D4FA099C2}"/>
              </a:ext>
            </a:extLst>
          </p:cNvPr>
          <p:cNvSpPr>
            <a:spLocks noGrp="1"/>
          </p:cNvSpPr>
          <p:nvPr>
            <p:ph type="sldNum" sz="quarter" idx="12"/>
          </p:nvPr>
        </p:nvSpPr>
        <p:spPr/>
        <p:txBody>
          <a:bodyPr/>
          <a:lstStyle/>
          <a:p>
            <a:fld id="{7855CCA9-08F7-4BDF-BFE2-7357C6D36752}" type="slidenum">
              <a:rPr lang="en-US" smtClean="0"/>
              <a:t>‹#›</a:t>
            </a:fld>
            <a:endParaRPr lang="en-US"/>
          </a:p>
        </p:txBody>
      </p:sp>
    </p:spTree>
    <p:extLst>
      <p:ext uri="{BB962C8B-B14F-4D97-AF65-F5344CB8AC3E}">
        <p14:creationId xmlns:p14="http://schemas.microsoft.com/office/powerpoint/2010/main" val="204506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07EE-E90C-D319-6E14-7B0D51D34F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30CB99-A76E-4BEC-88D1-A32AFFD810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F9FAAE-2563-E613-B5BF-1180D63FC4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4AF177-6339-E860-DCC3-9E0FDFA34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42F92-59ED-ABA9-492F-0B4056C220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A5FC07-E192-EC92-C092-C7D5BA14C477}"/>
              </a:ext>
            </a:extLst>
          </p:cNvPr>
          <p:cNvSpPr>
            <a:spLocks noGrp="1"/>
          </p:cNvSpPr>
          <p:nvPr>
            <p:ph type="dt" sz="half" idx="10"/>
          </p:nvPr>
        </p:nvSpPr>
        <p:spPr/>
        <p:txBody>
          <a:bodyPr/>
          <a:lstStyle/>
          <a:p>
            <a:fld id="{41DE5B13-CE63-4C1F-8162-7EE643CDED6C}" type="datetimeFigureOut">
              <a:rPr lang="en-US" smtClean="0"/>
              <a:t>5/23/2024</a:t>
            </a:fld>
            <a:endParaRPr lang="en-US"/>
          </a:p>
        </p:txBody>
      </p:sp>
      <p:sp>
        <p:nvSpPr>
          <p:cNvPr id="8" name="Footer Placeholder 7">
            <a:extLst>
              <a:ext uri="{FF2B5EF4-FFF2-40B4-BE49-F238E27FC236}">
                <a16:creationId xmlns:a16="http://schemas.microsoft.com/office/drawing/2014/main" id="{140356BF-E378-03E3-28CD-65965260AB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0EA0AF-46EC-07A5-C81F-BFA24D0F6935}"/>
              </a:ext>
            </a:extLst>
          </p:cNvPr>
          <p:cNvSpPr>
            <a:spLocks noGrp="1"/>
          </p:cNvSpPr>
          <p:nvPr>
            <p:ph type="sldNum" sz="quarter" idx="12"/>
          </p:nvPr>
        </p:nvSpPr>
        <p:spPr/>
        <p:txBody>
          <a:bodyPr/>
          <a:lstStyle/>
          <a:p>
            <a:fld id="{7855CCA9-08F7-4BDF-BFE2-7357C6D36752}" type="slidenum">
              <a:rPr lang="en-US" smtClean="0"/>
              <a:t>‹#›</a:t>
            </a:fld>
            <a:endParaRPr lang="en-US"/>
          </a:p>
        </p:txBody>
      </p:sp>
    </p:spTree>
    <p:extLst>
      <p:ext uri="{BB962C8B-B14F-4D97-AF65-F5344CB8AC3E}">
        <p14:creationId xmlns:p14="http://schemas.microsoft.com/office/powerpoint/2010/main" val="313658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CBE4-7D68-00F4-778B-1EF584A693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C9493C-7AE5-0FCE-9415-B2ABE388F69F}"/>
              </a:ext>
            </a:extLst>
          </p:cNvPr>
          <p:cNvSpPr>
            <a:spLocks noGrp="1"/>
          </p:cNvSpPr>
          <p:nvPr>
            <p:ph type="dt" sz="half" idx="10"/>
          </p:nvPr>
        </p:nvSpPr>
        <p:spPr/>
        <p:txBody>
          <a:bodyPr/>
          <a:lstStyle/>
          <a:p>
            <a:fld id="{41DE5B13-CE63-4C1F-8162-7EE643CDED6C}" type="datetimeFigureOut">
              <a:rPr lang="en-US" smtClean="0"/>
              <a:t>5/23/2024</a:t>
            </a:fld>
            <a:endParaRPr lang="en-US"/>
          </a:p>
        </p:txBody>
      </p:sp>
      <p:sp>
        <p:nvSpPr>
          <p:cNvPr id="4" name="Footer Placeholder 3">
            <a:extLst>
              <a:ext uri="{FF2B5EF4-FFF2-40B4-BE49-F238E27FC236}">
                <a16:creationId xmlns:a16="http://schemas.microsoft.com/office/drawing/2014/main" id="{65811610-F578-3BC5-FF26-D4C8D90D94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D7839E-B807-E6B3-CC9D-ED3E3E1CA031}"/>
              </a:ext>
            </a:extLst>
          </p:cNvPr>
          <p:cNvSpPr>
            <a:spLocks noGrp="1"/>
          </p:cNvSpPr>
          <p:nvPr>
            <p:ph type="sldNum" sz="quarter" idx="12"/>
          </p:nvPr>
        </p:nvSpPr>
        <p:spPr/>
        <p:txBody>
          <a:bodyPr/>
          <a:lstStyle/>
          <a:p>
            <a:fld id="{7855CCA9-08F7-4BDF-BFE2-7357C6D36752}" type="slidenum">
              <a:rPr lang="en-US" smtClean="0"/>
              <a:t>‹#›</a:t>
            </a:fld>
            <a:endParaRPr lang="en-US"/>
          </a:p>
        </p:txBody>
      </p:sp>
    </p:spTree>
    <p:extLst>
      <p:ext uri="{BB962C8B-B14F-4D97-AF65-F5344CB8AC3E}">
        <p14:creationId xmlns:p14="http://schemas.microsoft.com/office/powerpoint/2010/main" val="392277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95AC8-D656-7B6F-22B4-DD81FC579C62}"/>
              </a:ext>
            </a:extLst>
          </p:cNvPr>
          <p:cNvSpPr>
            <a:spLocks noGrp="1"/>
          </p:cNvSpPr>
          <p:nvPr>
            <p:ph type="dt" sz="half" idx="10"/>
          </p:nvPr>
        </p:nvSpPr>
        <p:spPr/>
        <p:txBody>
          <a:bodyPr/>
          <a:lstStyle/>
          <a:p>
            <a:fld id="{41DE5B13-CE63-4C1F-8162-7EE643CDED6C}" type="datetimeFigureOut">
              <a:rPr lang="en-US" smtClean="0"/>
              <a:t>5/23/2024</a:t>
            </a:fld>
            <a:endParaRPr lang="en-US"/>
          </a:p>
        </p:txBody>
      </p:sp>
      <p:sp>
        <p:nvSpPr>
          <p:cNvPr id="3" name="Footer Placeholder 2">
            <a:extLst>
              <a:ext uri="{FF2B5EF4-FFF2-40B4-BE49-F238E27FC236}">
                <a16:creationId xmlns:a16="http://schemas.microsoft.com/office/drawing/2014/main" id="{E50CFAE1-8FA3-785B-8933-BE25136012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720F83-F806-0D8C-7029-1462E3B1A08C}"/>
              </a:ext>
            </a:extLst>
          </p:cNvPr>
          <p:cNvSpPr>
            <a:spLocks noGrp="1"/>
          </p:cNvSpPr>
          <p:nvPr>
            <p:ph type="sldNum" sz="quarter" idx="12"/>
          </p:nvPr>
        </p:nvSpPr>
        <p:spPr/>
        <p:txBody>
          <a:bodyPr/>
          <a:lstStyle/>
          <a:p>
            <a:fld id="{7855CCA9-08F7-4BDF-BFE2-7357C6D36752}" type="slidenum">
              <a:rPr lang="en-US" smtClean="0"/>
              <a:t>‹#›</a:t>
            </a:fld>
            <a:endParaRPr lang="en-US"/>
          </a:p>
        </p:txBody>
      </p:sp>
    </p:spTree>
    <p:extLst>
      <p:ext uri="{BB962C8B-B14F-4D97-AF65-F5344CB8AC3E}">
        <p14:creationId xmlns:p14="http://schemas.microsoft.com/office/powerpoint/2010/main" val="370632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94B9-D932-EE97-F032-E4448E22C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6E7873-5A23-0480-BD1F-12DDC9F8AB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2A3D26-EF70-E4DC-4408-D21B77241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FD266F-A0E4-CA4C-782C-24C8FB35F7A8}"/>
              </a:ext>
            </a:extLst>
          </p:cNvPr>
          <p:cNvSpPr>
            <a:spLocks noGrp="1"/>
          </p:cNvSpPr>
          <p:nvPr>
            <p:ph type="dt" sz="half" idx="10"/>
          </p:nvPr>
        </p:nvSpPr>
        <p:spPr/>
        <p:txBody>
          <a:bodyPr/>
          <a:lstStyle/>
          <a:p>
            <a:fld id="{41DE5B13-CE63-4C1F-8162-7EE643CDED6C}" type="datetimeFigureOut">
              <a:rPr lang="en-US" smtClean="0"/>
              <a:t>5/23/2024</a:t>
            </a:fld>
            <a:endParaRPr lang="en-US"/>
          </a:p>
        </p:txBody>
      </p:sp>
      <p:sp>
        <p:nvSpPr>
          <p:cNvPr id="6" name="Footer Placeholder 5">
            <a:extLst>
              <a:ext uri="{FF2B5EF4-FFF2-40B4-BE49-F238E27FC236}">
                <a16:creationId xmlns:a16="http://schemas.microsoft.com/office/drawing/2014/main" id="{36A05F13-3D4B-A159-808A-028654A46C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FBE60-5409-418C-AE42-F54CC7092CF0}"/>
              </a:ext>
            </a:extLst>
          </p:cNvPr>
          <p:cNvSpPr>
            <a:spLocks noGrp="1"/>
          </p:cNvSpPr>
          <p:nvPr>
            <p:ph type="sldNum" sz="quarter" idx="12"/>
          </p:nvPr>
        </p:nvSpPr>
        <p:spPr/>
        <p:txBody>
          <a:bodyPr/>
          <a:lstStyle/>
          <a:p>
            <a:fld id="{7855CCA9-08F7-4BDF-BFE2-7357C6D36752}" type="slidenum">
              <a:rPr lang="en-US" smtClean="0"/>
              <a:t>‹#›</a:t>
            </a:fld>
            <a:endParaRPr lang="en-US"/>
          </a:p>
        </p:txBody>
      </p:sp>
    </p:spTree>
    <p:extLst>
      <p:ext uri="{BB962C8B-B14F-4D97-AF65-F5344CB8AC3E}">
        <p14:creationId xmlns:p14="http://schemas.microsoft.com/office/powerpoint/2010/main" val="295179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6188-7524-0DBC-4192-934E8F965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1963BE-4BB5-6485-AFFA-404659FA6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DAAD43-27BD-1B47-7E60-15D918A16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EE8BB9-5946-2444-9273-AF18B1254085}"/>
              </a:ext>
            </a:extLst>
          </p:cNvPr>
          <p:cNvSpPr>
            <a:spLocks noGrp="1"/>
          </p:cNvSpPr>
          <p:nvPr>
            <p:ph type="dt" sz="half" idx="10"/>
          </p:nvPr>
        </p:nvSpPr>
        <p:spPr/>
        <p:txBody>
          <a:bodyPr/>
          <a:lstStyle/>
          <a:p>
            <a:fld id="{41DE5B13-CE63-4C1F-8162-7EE643CDED6C}" type="datetimeFigureOut">
              <a:rPr lang="en-US" smtClean="0"/>
              <a:t>5/23/2024</a:t>
            </a:fld>
            <a:endParaRPr lang="en-US"/>
          </a:p>
        </p:txBody>
      </p:sp>
      <p:sp>
        <p:nvSpPr>
          <p:cNvPr id="6" name="Footer Placeholder 5">
            <a:extLst>
              <a:ext uri="{FF2B5EF4-FFF2-40B4-BE49-F238E27FC236}">
                <a16:creationId xmlns:a16="http://schemas.microsoft.com/office/drawing/2014/main" id="{274B49D4-B975-0A22-3D3A-17F1801B6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0F908A-B570-3A3D-604C-C6832DA186FC}"/>
              </a:ext>
            </a:extLst>
          </p:cNvPr>
          <p:cNvSpPr>
            <a:spLocks noGrp="1"/>
          </p:cNvSpPr>
          <p:nvPr>
            <p:ph type="sldNum" sz="quarter" idx="12"/>
          </p:nvPr>
        </p:nvSpPr>
        <p:spPr/>
        <p:txBody>
          <a:bodyPr/>
          <a:lstStyle/>
          <a:p>
            <a:fld id="{7855CCA9-08F7-4BDF-BFE2-7357C6D36752}" type="slidenum">
              <a:rPr lang="en-US" smtClean="0"/>
              <a:t>‹#›</a:t>
            </a:fld>
            <a:endParaRPr lang="en-US"/>
          </a:p>
        </p:txBody>
      </p:sp>
    </p:spTree>
    <p:extLst>
      <p:ext uri="{BB962C8B-B14F-4D97-AF65-F5344CB8AC3E}">
        <p14:creationId xmlns:p14="http://schemas.microsoft.com/office/powerpoint/2010/main" val="4092054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AA54B-DB7B-AF68-6234-6D64630473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BD32EF-AC76-0057-59C1-F9AE66793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0D507-B150-1070-CA90-5327D998BC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E5B13-CE63-4C1F-8162-7EE643CDED6C}" type="datetimeFigureOut">
              <a:rPr lang="en-US" smtClean="0"/>
              <a:t>5/23/2024</a:t>
            </a:fld>
            <a:endParaRPr lang="en-US"/>
          </a:p>
        </p:txBody>
      </p:sp>
      <p:sp>
        <p:nvSpPr>
          <p:cNvPr id="5" name="Footer Placeholder 4">
            <a:extLst>
              <a:ext uri="{FF2B5EF4-FFF2-40B4-BE49-F238E27FC236}">
                <a16:creationId xmlns:a16="http://schemas.microsoft.com/office/drawing/2014/main" id="{6573FCE9-367A-57A5-724D-04E5C7CADE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880B4E-694F-97B0-2CCB-053391A80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5CCA9-08F7-4BDF-BFE2-7357C6D36752}" type="slidenum">
              <a:rPr lang="en-US" smtClean="0"/>
              <a:t>‹#›</a:t>
            </a:fld>
            <a:endParaRPr lang="en-US"/>
          </a:p>
        </p:txBody>
      </p:sp>
    </p:spTree>
    <p:extLst>
      <p:ext uri="{BB962C8B-B14F-4D97-AF65-F5344CB8AC3E}">
        <p14:creationId xmlns:p14="http://schemas.microsoft.com/office/powerpoint/2010/main" val="1472709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67C23D-E8A1-A13C-0DBC-7F5539617C37}"/>
              </a:ext>
            </a:extLst>
          </p:cNvPr>
          <p:cNvPicPr>
            <a:picLocks noChangeAspect="1"/>
          </p:cNvPicPr>
          <p:nvPr/>
        </p:nvPicPr>
        <p:blipFill>
          <a:blip r:embed="rId2"/>
          <a:stretch>
            <a:fillRect/>
          </a:stretch>
        </p:blipFill>
        <p:spPr>
          <a:xfrm>
            <a:off x="1155700" y="1300162"/>
            <a:ext cx="9880600" cy="5557838"/>
          </a:xfrm>
          <a:prstGeom prst="rect">
            <a:avLst/>
          </a:prstGeom>
        </p:spPr>
      </p:pic>
      <p:sp>
        <p:nvSpPr>
          <p:cNvPr id="2" name="Title 1">
            <a:extLst>
              <a:ext uri="{FF2B5EF4-FFF2-40B4-BE49-F238E27FC236}">
                <a16:creationId xmlns:a16="http://schemas.microsoft.com/office/drawing/2014/main" id="{BA8F187B-D39B-8138-20B0-71328734A89D}"/>
              </a:ext>
            </a:extLst>
          </p:cNvPr>
          <p:cNvSpPr>
            <a:spLocks noGrp="1"/>
          </p:cNvSpPr>
          <p:nvPr>
            <p:ph type="title"/>
          </p:nvPr>
        </p:nvSpPr>
        <p:spPr/>
        <p:txBody>
          <a:bodyPr>
            <a:normAutofit fontScale="90000"/>
          </a:bodyPr>
          <a:lstStyle/>
          <a:p>
            <a:pPr algn="ctr"/>
            <a:r>
              <a:rPr lang="tr-TR" sz="4400" b="1" dirty="0"/>
              <a:t>ETKİLİ GRAFİKLER ve DİYAGRAMLAR NASIL OLUŞTURULUR? </a:t>
            </a:r>
            <a:br>
              <a:rPr lang="en-US" sz="4400" b="1" dirty="0"/>
            </a:br>
            <a:endParaRPr lang="en-US" dirty="0"/>
          </a:p>
        </p:txBody>
      </p:sp>
    </p:spTree>
    <p:extLst>
      <p:ext uri="{BB962C8B-B14F-4D97-AF65-F5344CB8AC3E}">
        <p14:creationId xmlns:p14="http://schemas.microsoft.com/office/powerpoint/2010/main" val="150041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557A-433A-5EA5-00CA-D6A835030F06}"/>
              </a:ext>
            </a:extLst>
          </p:cNvPr>
          <p:cNvSpPr>
            <a:spLocks noGrp="1"/>
          </p:cNvSpPr>
          <p:nvPr>
            <p:ph type="title"/>
          </p:nvPr>
        </p:nvSpPr>
        <p:spPr/>
        <p:txBody>
          <a:bodyPr/>
          <a:lstStyle/>
          <a:p>
            <a:r>
              <a:rPr lang="tr-TR" dirty="0"/>
              <a:t> </a:t>
            </a:r>
            <a:endParaRPr lang="en-US" dirty="0"/>
          </a:p>
        </p:txBody>
      </p:sp>
      <p:pic>
        <p:nvPicPr>
          <p:cNvPr id="4" name="Content Placeholder 3">
            <a:extLst>
              <a:ext uri="{FF2B5EF4-FFF2-40B4-BE49-F238E27FC236}">
                <a16:creationId xmlns:a16="http://schemas.microsoft.com/office/drawing/2014/main" id="{D0B62EC9-B73B-99AF-ED3C-14DF862B050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498474"/>
            <a:ext cx="12212700" cy="5994401"/>
          </a:xfrm>
          <a:prstGeom prst="rect">
            <a:avLst/>
          </a:prstGeom>
          <a:noFill/>
          <a:ln>
            <a:noFill/>
          </a:ln>
        </p:spPr>
      </p:pic>
    </p:spTree>
    <p:extLst>
      <p:ext uri="{BB962C8B-B14F-4D97-AF65-F5344CB8AC3E}">
        <p14:creationId xmlns:p14="http://schemas.microsoft.com/office/powerpoint/2010/main" val="212636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9369-507A-B433-0614-DCB3085CF9FC}"/>
              </a:ext>
            </a:extLst>
          </p:cNvPr>
          <p:cNvSpPr>
            <a:spLocks noGrp="1"/>
          </p:cNvSpPr>
          <p:nvPr>
            <p:ph type="ctrTitle"/>
          </p:nvPr>
        </p:nvSpPr>
        <p:spPr>
          <a:xfrm>
            <a:off x="677333" y="474134"/>
            <a:ext cx="11108267" cy="1219200"/>
          </a:xfrm>
        </p:spPr>
        <p:txBody>
          <a:bodyPr>
            <a:normAutofit/>
          </a:bodyPr>
          <a:lstStyle/>
          <a:p>
            <a:pPr algn="l"/>
            <a:r>
              <a:rPr lang="tr-TR" sz="4000" b="1" dirty="0"/>
              <a:t>Modül 4</a:t>
            </a:r>
            <a:br>
              <a:rPr lang="tr-TR" sz="4000" b="1" dirty="0"/>
            </a:br>
            <a:r>
              <a:rPr lang="tr-TR" sz="4000" b="1" dirty="0"/>
              <a:t>Önemli Noktaları Vurgulamak İçin Renk Kullanın</a:t>
            </a:r>
            <a:endParaRPr lang="en-US" sz="4000" b="1" dirty="0"/>
          </a:p>
        </p:txBody>
      </p:sp>
      <p:sp>
        <p:nvSpPr>
          <p:cNvPr id="3" name="Subtitle 2">
            <a:extLst>
              <a:ext uri="{FF2B5EF4-FFF2-40B4-BE49-F238E27FC236}">
                <a16:creationId xmlns:a16="http://schemas.microsoft.com/office/drawing/2014/main" id="{95215153-A6C0-2A68-727A-22FAB2DC56C2}"/>
              </a:ext>
            </a:extLst>
          </p:cNvPr>
          <p:cNvSpPr>
            <a:spLocks noGrp="1"/>
          </p:cNvSpPr>
          <p:nvPr>
            <p:ph type="subTitle" idx="1"/>
          </p:nvPr>
        </p:nvSpPr>
        <p:spPr>
          <a:xfrm>
            <a:off x="677333" y="2353733"/>
            <a:ext cx="11108267" cy="4030133"/>
          </a:xfrm>
        </p:spPr>
        <p:txBody>
          <a:bodyPr>
            <a:normAutofit/>
          </a:bodyPr>
          <a:lstStyle/>
          <a:p>
            <a:pPr algn="l"/>
            <a:r>
              <a:rPr lang="tr-TR" sz="2800" dirty="0"/>
              <a:t>Açık gri bir renk uygulayarak tüm grafik öğelerini arka plana taşıyın.</a:t>
            </a:r>
          </a:p>
          <a:p>
            <a:pPr algn="l"/>
            <a:r>
              <a:rPr lang="tr-TR" sz="2800" dirty="0"/>
              <a:t>Bu unsurlardan en önemlilerini gözden geçirin ve öne çıkmalarını sağlamak için boyutu büyütmek, belirli çizgileri kalınlaştırmak, renk uygulamak, veri açıklayıcıları veya etiketler eklemek gibi farklı tasarım teknikleri kullanın.</a:t>
            </a:r>
          </a:p>
        </p:txBody>
      </p:sp>
    </p:spTree>
    <p:extLst>
      <p:ext uri="{BB962C8B-B14F-4D97-AF65-F5344CB8AC3E}">
        <p14:creationId xmlns:p14="http://schemas.microsoft.com/office/powerpoint/2010/main" val="124380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A14B-7948-D34D-853B-A526AF407661}"/>
              </a:ext>
            </a:extLst>
          </p:cNvPr>
          <p:cNvSpPr>
            <a:spLocks noGrp="1"/>
          </p:cNvSpPr>
          <p:nvPr>
            <p:ph type="title"/>
          </p:nvPr>
        </p:nvSpPr>
        <p:spPr/>
        <p:txBody>
          <a:bodyPr/>
          <a:lstStyle/>
          <a:p>
            <a:r>
              <a:rPr lang="tr-TR" dirty="0"/>
              <a:t> </a:t>
            </a:r>
            <a:endParaRPr lang="en-US" dirty="0"/>
          </a:p>
        </p:txBody>
      </p:sp>
      <p:sp>
        <p:nvSpPr>
          <p:cNvPr id="3" name="Content Placeholder 2">
            <a:extLst>
              <a:ext uri="{FF2B5EF4-FFF2-40B4-BE49-F238E27FC236}">
                <a16:creationId xmlns:a16="http://schemas.microsoft.com/office/drawing/2014/main" id="{194D4BA7-D8C8-DB65-DBD1-0A304A0D48B9}"/>
              </a:ext>
            </a:extLst>
          </p:cNvPr>
          <p:cNvSpPr>
            <a:spLocks noGrp="1"/>
          </p:cNvSpPr>
          <p:nvPr>
            <p:ph idx="1"/>
          </p:nvPr>
        </p:nvSpPr>
        <p:spPr>
          <a:xfrm>
            <a:off x="507999" y="4859867"/>
            <a:ext cx="11243733" cy="1998132"/>
          </a:xfrm>
        </p:spPr>
        <p:txBody>
          <a:bodyPr/>
          <a:lstStyle/>
          <a:p>
            <a:pPr marL="0" indent="0">
              <a:buNone/>
            </a:pPr>
            <a:r>
              <a:rPr lang="tr-TR" dirty="0"/>
              <a:t> </a:t>
            </a:r>
            <a:endParaRPr lang="en-US" dirty="0"/>
          </a:p>
        </p:txBody>
      </p:sp>
      <p:pic>
        <p:nvPicPr>
          <p:cNvPr id="4" name="Picture 3">
            <a:extLst>
              <a:ext uri="{FF2B5EF4-FFF2-40B4-BE49-F238E27FC236}">
                <a16:creationId xmlns:a16="http://schemas.microsoft.com/office/drawing/2014/main" id="{2897C69C-149B-B644-6FFA-020E5D71C9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65125"/>
            <a:ext cx="12149923" cy="5875867"/>
          </a:xfrm>
          <a:prstGeom prst="rect">
            <a:avLst/>
          </a:prstGeom>
          <a:noFill/>
          <a:ln>
            <a:noFill/>
          </a:ln>
        </p:spPr>
      </p:pic>
    </p:spTree>
    <p:extLst>
      <p:ext uri="{BB962C8B-B14F-4D97-AF65-F5344CB8AC3E}">
        <p14:creationId xmlns:p14="http://schemas.microsoft.com/office/powerpoint/2010/main" val="121532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9369-507A-B433-0614-DCB3085CF9FC}"/>
              </a:ext>
            </a:extLst>
          </p:cNvPr>
          <p:cNvSpPr>
            <a:spLocks noGrp="1"/>
          </p:cNvSpPr>
          <p:nvPr>
            <p:ph type="ctrTitle"/>
          </p:nvPr>
        </p:nvSpPr>
        <p:spPr>
          <a:xfrm>
            <a:off x="677333" y="474134"/>
            <a:ext cx="11108267" cy="1219200"/>
          </a:xfrm>
        </p:spPr>
        <p:txBody>
          <a:bodyPr>
            <a:normAutofit/>
          </a:bodyPr>
          <a:lstStyle/>
          <a:p>
            <a:pPr algn="l"/>
            <a:r>
              <a:rPr lang="tr-TR" sz="4000" b="1" dirty="0"/>
              <a:t>Modül 5</a:t>
            </a:r>
            <a:br>
              <a:rPr lang="tr-TR" sz="4000" b="1" dirty="0"/>
            </a:br>
            <a:r>
              <a:rPr lang="tr-TR" sz="4000" b="1" dirty="0"/>
              <a:t>Birkaç Renge Bağlı Kalın</a:t>
            </a:r>
            <a:endParaRPr lang="en-US" sz="4000" b="1" dirty="0"/>
          </a:p>
        </p:txBody>
      </p:sp>
      <p:sp>
        <p:nvSpPr>
          <p:cNvPr id="3" name="Subtitle 2">
            <a:extLst>
              <a:ext uri="{FF2B5EF4-FFF2-40B4-BE49-F238E27FC236}">
                <a16:creationId xmlns:a16="http://schemas.microsoft.com/office/drawing/2014/main" id="{95215153-A6C0-2A68-727A-22FAB2DC56C2}"/>
              </a:ext>
            </a:extLst>
          </p:cNvPr>
          <p:cNvSpPr>
            <a:spLocks noGrp="1"/>
          </p:cNvSpPr>
          <p:nvPr>
            <p:ph type="subTitle" idx="1"/>
          </p:nvPr>
        </p:nvSpPr>
        <p:spPr>
          <a:xfrm>
            <a:off x="677333" y="2573867"/>
            <a:ext cx="11108267" cy="1879600"/>
          </a:xfrm>
        </p:spPr>
        <p:txBody>
          <a:bodyPr>
            <a:normAutofit/>
          </a:bodyPr>
          <a:lstStyle/>
          <a:p>
            <a:pPr algn="l"/>
            <a:r>
              <a:rPr lang="tr-TR" sz="2800" dirty="0"/>
              <a:t>En önemli noktaları vurgulamak için yalnızca iki ila üç renk kullanın.</a:t>
            </a:r>
          </a:p>
          <a:p>
            <a:pPr algn="l"/>
            <a:r>
              <a:rPr lang="tr-TR" sz="2800" dirty="0"/>
              <a:t>Geri kalan bilgiler için gri kullanın</a:t>
            </a:r>
          </a:p>
        </p:txBody>
      </p:sp>
    </p:spTree>
    <p:extLst>
      <p:ext uri="{BB962C8B-B14F-4D97-AF65-F5344CB8AC3E}">
        <p14:creationId xmlns:p14="http://schemas.microsoft.com/office/powerpoint/2010/main" val="698522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045D-C58A-DC30-8397-B04CF6351453}"/>
              </a:ext>
            </a:extLst>
          </p:cNvPr>
          <p:cNvSpPr>
            <a:spLocks noGrp="1"/>
          </p:cNvSpPr>
          <p:nvPr>
            <p:ph type="title"/>
          </p:nvPr>
        </p:nvSpPr>
        <p:spPr/>
        <p:txBody>
          <a:bodyPr/>
          <a:lstStyle/>
          <a:p>
            <a:r>
              <a:rPr lang="tr-TR" dirty="0"/>
              <a:t> </a:t>
            </a:r>
            <a:endParaRPr lang="en-US" dirty="0"/>
          </a:p>
        </p:txBody>
      </p:sp>
      <p:sp>
        <p:nvSpPr>
          <p:cNvPr id="3" name="Text Placeholder 2">
            <a:extLst>
              <a:ext uri="{FF2B5EF4-FFF2-40B4-BE49-F238E27FC236}">
                <a16:creationId xmlns:a16="http://schemas.microsoft.com/office/drawing/2014/main" id="{4A7E7651-B7A8-3626-73DA-91D2052223F1}"/>
              </a:ext>
            </a:extLst>
          </p:cNvPr>
          <p:cNvSpPr>
            <a:spLocks noGrp="1"/>
          </p:cNvSpPr>
          <p:nvPr>
            <p:ph type="body" idx="1"/>
          </p:nvPr>
        </p:nvSpPr>
        <p:spPr>
          <a:xfrm>
            <a:off x="839788" y="5384785"/>
            <a:ext cx="5157787" cy="1325564"/>
          </a:xfrm>
        </p:spPr>
        <p:txBody>
          <a:bodyPr>
            <a:normAutofit/>
          </a:bodyPr>
          <a:lstStyle/>
          <a:p>
            <a:pPr marL="0" indent="0" algn="ctr">
              <a:buNone/>
            </a:pPr>
            <a:r>
              <a:rPr lang="tr-TR" dirty="0"/>
              <a:t>Zaman Oryantasyonuna Göre 10</a:t>
            </a:r>
          </a:p>
          <a:p>
            <a:pPr marL="0" indent="0" algn="ctr">
              <a:buNone/>
            </a:pPr>
            <a:r>
              <a:rPr lang="tr-TR" dirty="0"/>
              <a:t>Mobil, Bilgisayar, Televizyon</a:t>
            </a:r>
          </a:p>
        </p:txBody>
      </p:sp>
      <p:pic>
        <p:nvPicPr>
          <p:cNvPr id="10" name="Content Placeholder 9">
            <a:extLst>
              <a:ext uri="{FF2B5EF4-FFF2-40B4-BE49-F238E27FC236}">
                <a16:creationId xmlns:a16="http://schemas.microsoft.com/office/drawing/2014/main" id="{FAF5768A-7BBC-6F24-6291-15052C1A06C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99569" y="365124"/>
            <a:ext cx="5745236" cy="5019662"/>
          </a:xfrm>
        </p:spPr>
      </p:pic>
      <p:sp>
        <p:nvSpPr>
          <p:cNvPr id="5" name="Text Placeholder 4">
            <a:extLst>
              <a:ext uri="{FF2B5EF4-FFF2-40B4-BE49-F238E27FC236}">
                <a16:creationId xmlns:a16="http://schemas.microsoft.com/office/drawing/2014/main" id="{A98FDD0C-326A-FCB0-FF3B-4A1952A0F201}"/>
              </a:ext>
            </a:extLst>
          </p:cNvPr>
          <p:cNvSpPr>
            <a:spLocks noGrp="1"/>
          </p:cNvSpPr>
          <p:nvPr>
            <p:ph type="body" sz="quarter" idx="3"/>
          </p:nvPr>
        </p:nvSpPr>
        <p:spPr>
          <a:xfrm>
            <a:off x="6194427" y="5384785"/>
            <a:ext cx="5183188" cy="1325564"/>
          </a:xfrm>
        </p:spPr>
        <p:txBody>
          <a:bodyPr>
            <a:normAutofit/>
          </a:bodyPr>
          <a:lstStyle/>
          <a:p>
            <a:pPr algn="ctr"/>
            <a:r>
              <a:rPr lang="en-US" dirty="0" err="1"/>
              <a:t>Yüzde</a:t>
            </a:r>
            <a:r>
              <a:rPr lang="en-US" dirty="0"/>
              <a:t> Pay 100</a:t>
            </a:r>
          </a:p>
          <a:p>
            <a:pPr algn="ctr"/>
            <a:r>
              <a:rPr lang="en-US" dirty="0" err="1"/>
              <a:t>Dikey</a:t>
            </a:r>
            <a:r>
              <a:rPr lang="en-US" dirty="0"/>
              <a:t> </a:t>
            </a:r>
            <a:r>
              <a:rPr lang="en-US" dirty="0" err="1"/>
              <a:t>Ekranlar</a:t>
            </a:r>
            <a:r>
              <a:rPr lang="en-US" dirty="0"/>
              <a:t>, </a:t>
            </a:r>
            <a:r>
              <a:rPr lang="en-US" dirty="0" err="1"/>
              <a:t>Yatay</a:t>
            </a:r>
            <a:r>
              <a:rPr lang="en-US" dirty="0"/>
              <a:t> </a:t>
            </a:r>
            <a:r>
              <a:rPr lang="en-US" dirty="0" err="1"/>
              <a:t>Ekranlar</a:t>
            </a:r>
            <a:endParaRPr lang="en-US" dirty="0"/>
          </a:p>
        </p:txBody>
      </p:sp>
      <p:pic>
        <p:nvPicPr>
          <p:cNvPr id="8" name="Content Placeholder 7">
            <a:extLst>
              <a:ext uri="{FF2B5EF4-FFF2-40B4-BE49-F238E27FC236}">
                <a16:creationId xmlns:a16="http://schemas.microsoft.com/office/drawing/2014/main" id="{A0924EA5-06E2-88F7-CF58-B7EF1E1FC14D}"/>
              </a:ext>
            </a:extLst>
          </p:cNvPr>
          <p:cNvPicPr>
            <a:picLocks noGrp="1" noChangeAspect="1"/>
          </p:cNvPicPr>
          <p:nvPr>
            <p:ph sz="quarter" idx="4"/>
          </p:nvPr>
        </p:nvPicPr>
        <p:blipFill>
          <a:blip r:embed="rId4"/>
          <a:stretch>
            <a:fillRect/>
          </a:stretch>
        </p:blipFill>
        <p:spPr>
          <a:xfrm>
            <a:off x="6307122" y="365124"/>
            <a:ext cx="5439075" cy="5019661"/>
          </a:xfrm>
        </p:spPr>
      </p:pic>
    </p:spTree>
    <p:extLst>
      <p:ext uri="{BB962C8B-B14F-4D97-AF65-F5344CB8AC3E}">
        <p14:creationId xmlns:p14="http://schemas.microsoft.com/office/powerpoint/2010/main" val="118274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9369-507A-B433-0614-DCB3085CF9FC}"/>
              </a:ext>
            </a:extLst>
          </p:cNvPr>
          <p:cNvSpPr>
            <a:spLocks noGrp="1"/>
          </p:cNvSpPr>
          <p:nvPr>
            <p:ph type="ctrTitle"/>
          </p:nvPr>
        </p:nvSpPr>
        <p:spPr>
          <a:xfrm>
            <a:off x="677333" y="474134"/>
            <a:ext cx="11108267" cy="1219200"/>
          </a:xfrm>
        </p:spPr>
        <p:txBody>
          <a:bodyPr>
            <a:normAutofit/>
          </a:bodyPr>
          <a:lstStyle/>
          <a:p>
            <a:pPr algn="l"/>
            <a:r>
              <a:rPr lang="tr-TR" sz="4000" b="1" dirty="0"/>
              <a:t>Modül 6</a:t>
            </a:r>
            <a:br>
              <a:rPr lang="tr-TR" sz="4000" b="1" dirty="0"/>
            </a:br>
            <a:r>
              <a:rPr lang="tr-TR" sz="4000" b="1" dirty="0"/>
              <a:t>Grafiklerinizdeki Dağınıklığı Giderin</a:t>
            </a:r>
            <a:endParaRPr lang="en-US" sz="4000" b="1" dirty="0"/>
          </a:p>
        </p:txBody>
      </p:sp>
      <p:sp>
        <p:nvSpPr>
          <p:cNvPr id="3" name="Subtitle 2">
            <a:extLst>
              <a:ext uri="{FF2B5EF4-FFF2-40B4-BE49-F238E27FC236}">
                <a16:creationId xmlns:a16="http://schemas.microsoft.com/office/drawing/2014/main" id="{95215153-A6C0-2A68-727A-22FAB2DC56C2}"/>
              </a:ext>
            </a:extLst>
          </p:cNvPr>
          <p:cNvSpPr>
            <a:spLocks noGrp="1"/>
          </p:cNvSpPr>
          <p:nvPr>
            <p:ph type="subTitle" idx="1"/>
          </p:nvPr>
        </p:nvSpPr>
        <p:spPr>
          <a:xfrm>
            <a:off x="677333" y="1693334"/>
            <a:ext cx="11108267" cy="558799"/>
          </a:xfrm>
        </p:spPr>
        <p:txBody>
          <a:bodyPr>
            <a:normAutofit/>
          </a:bodyPr>
          <a:lstStyle/>
          <a:p>
            <a:pPr algn="l"/>
            <a:r>
              <a:rPr lang="tr-TR" sz="2800" dirty="0"/>
              <a:t>Mümkün olduğunda grafik kılavuz çizgilerini ve kenarlıklarını kaldırın.</a:t>
            </a:r>
          </a:p>
          <a:p>
            <a:pPr algn="l"/>
            <a:endParaRPr lang="tr-TR" sz="2800" dirty="0"/>
          </a:p>
        </p:txBody>
      </p:sp>
      <p:pic>
        <p:nvPicPr>
          <p:cNvPr id="4" name="Picture 3">
            <a:extLst>
              <a:ext uri="{FF2B5EF4-FFF2-40B4-BE49-F238E27FC236}">
                <a16:creationId xmlns:a16="http://schemas.microsoft.com/office/drawing/2014/main" id="{B40AC43C-20C6-F2E4-EE3C-2DC0F41C31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7211" y="2325052"/>
            <a:ext cx="10121855" cy="3879375"/>
          </a:xfrm>
          <a:prstGeom prst="rect">
            <a:avLst/>
          </a:prstGeom>
          <a:noFill/>
          <a:ln>
            <a:noFill/>
          </a:ln>
        </p:spPr>
      </p:pic>
    </p:spTree>
    <p:extLst>
      <p:ext uri="{BB962C8B-B14F-4D97-AF65-F5344CB8AC3E}">
        <p14:creationId xmlns:p14="http://schemas.microsoft.com/office/powerpoint/2010/main" val="359416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9369-507A-B433-0614-DCB3085CF9FC}"/>
              </a:ext>
            </a:extLst>
          </p:cNvPr>
          <p:cNvSpPr>
            <a:spLocks noGrp="1"/>
          </p:cNvSpPr>
          <p:nvPr>
            <p:ph type="ctrTitle"/>
          </p:nvPr>
        </p:nvSpPr>
        <p:spPr>
          <a:xfrm>
            <a:off x="677333" y="237068"/>
            <a:ext cx="11108267" cy="1185332"/>
          </a:xfrm>
        </p:spPr>
        <p:txBody>
          <a:bodyPr>
            <a:normAutofit fontScale="90000"/>
          </a:bodyPr>
          <a:lstStyle/>
          <a:p>
            <a:pPr algn="l"/>
            <a:r>
              <a:rPr lang="tr-TR" sz="4000" b="1" dirty="0"/>
              <a:t>Modül 7</a:t>
            </a:r>
            <a:br>
              <a:rPr lang="tr-TR" sz="4000" b="1" dirty="0"/>
            </a:br>
            <a:r>
              <a:rPr lang="tr-TR" sz="4000" b="1" dirty="0"/>
              <a:t>Mümkün Olduğunda Efsaneleri Ortadan Kaldırın</a:t>
            </a:r>
            <a:endParaRPr lang="en-US" sz="4000" b="1" dirty="0"/>
          </a:p>
        </p:txBody>
      </p:sp>
      <p:sp>
        <p:nvSpPr>
          <p:cNvPr id="3" name="Subtitle 2">
            <a:extLst>
              <a:ext uri="{FF2B5EF4-FFF2-40B4-BE49-F238E27FC236}">
                <a16:creationId xmlns:a16="http://schemas.microsoft.com/office/drawing/2014/main" id="{95215153-A6C0-2A68-727A-22FAB2DC56C2}"/>
              </a:ext>
            </a:extLst>
          </p:cNvPr>
          <p:cNvSpPr>
            <a:spLocks noGrp="1"/>
          </p:cNvSpPr>
          <p:nvPr>
            <p:ph type="subTitle" idx="1"/>
          </p:nvPr>
        </p:nvSpPr>
        <p:spPr>
          <a:xfrm>
            <a:off x="677333" y="1473200"/>
            <a:ext cx="11108267" cy="1185332"/>
          </a:xfrm>
        </p:spPr>
        <p:txBody>
          <a:bodyPr>
            <a:normAutofit lnSpcReduction="10000"/>
          </a:bodyPr>
          <a:lstStyle/>
          <a:p>
            <a:pPr algn="l"/>
            <a:r>
              <a:rPr lang="tr-TR" sz="2800" dirty="0"/>
              <a:t>Gözün grafiğin bir ucundan diğerine hareketini sınıflandırmak için mümkün olduğunda açıklamaları ortadan kaldırın ve bunun yerine segmentleri çizgileri veya çubukları doğrudan etiketleyin</a:t>
            </a:r>
          </a:p>
        </p:txBody>
      </p:sp>
      <p:pic>
        <p:nvPicPr>
          <p:cNvPr id="4" name="Picture 3">
            <a:extLst>
              <a:ext uri="{FF2B5EF4-FFF2-40B4-BE49-F238E27FC236}">
                <a16:creationId xmlns:a16="http://schemas.microsoft.com/office/drawing/2014/main" id="{5DE66D25-2F6A-AEAB-CCD9-3E90204CB8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333" y="2585755"/>
            <a:ext cx="11108267" cy="4272246"/>
          </a:xfrm>
          <a:prstGeom prst="rect">
            <a:avLst/>
          </a:prstGeom>
          <a:noFill/>
          <a:ln>
            <a:noFill/>
          </a:ln>
        </p:spPr>
      </p:pic>
    </p:spTree>
    <p:extLst>
      <p:ext uri="{BB962C8B-B14F-4D97-AF65-F5344CB8AC3E}">
        <p14:creationId xmlns:p14="http://schemas.microsoft.com/office/powerpoint/2010/main" val="859262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9369-507A-B433-0614-DCB3085CF9FC}"/>
              </a:ext>
            </a:extLst>
          </p:cNvPr>
          <p:cNvSpPr>
            <a:spLocks noGrp="1"/>
          </p:cNvSpPr>
          <p:nvPr>
            <p:ph type="ctrTitle"/>
          </p:nvPr>
        </p:nvSpPr>
        <p:spPr>
          <a:xfrm>
            <a:off x="440268" y="541867"/>
            <a:ext cx="3031066" cy="2573866"/>
          </a:xfrm>
        </p:spPr>
        <p:txBody>
          <a:bodyPr>
            <a:noAutofit/>
          </a:bodyPr>
          <a:lstStyle/>
          <a:p>
            <a:pPr algn="l"/>
            <a:r>
              <a:rPr lang="tr-TR" sz="4000" b="1" dirty="0"/>
              <a:t>Modül 8</a:t>
            </a:r>
            <a:br>
              <a:rPr lang="tr-TR" sz="4000" b="1" dirty="0"/>
            </a:br>
            <a:br>
              <a:rPr lang="tr-TR" sz="4000" b="1" dirty="0"/>
            </a:br>
            <a:r>
              <a:rPr lang="tr-TR" sz="4000" b="1" dirty="0"/>
              <a:t>Diyagram Türleri</a:t>
            </a:r>
            <a:endParaRPr lang="en-US" sz="4000" b="1" dirty="0"/>
          </a:p>
        </p:txBody>
      </p:sp>
      <p:pic>
        <p:nvPicPr>
          <p:cNvPr id="1026" name="Picture 2">
            <a:extLst>
              <a:ext uri="{FF2B5EF4-FFF2-40B4-BE49-F238E27FC236}">
                <a16:creationId xmlns:a16="http://schemas.microsoft.com/office/drawing/2014/main" id="{5249D9A0-D0BB-ABE1-A1A9-E0AEDE71F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701" y="0"/>
            <a:ext cx="90043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49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E728-5539-397F-5915-6F14D5912A3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5FD14A6-B260-56C2-104C-E9EDE0DE3245}"/>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5F37A9B0-B5EC-C593-5D9C-8453C49FB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224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4F3F6D2-A5FB-46B3-401F-A9E340C53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85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37CFCF-7BEB-53F7-CAA9-2D260714FB8F}"/>
              </a:ext>
            </a:extLst>
          </p:cNvPr>
          <p:cNvPicPr>
            <a:picLocks noChangeAspect="1"/>
          </p:cNvPicPr>
          <p:nvPr/>
        </p:nvPicPr>
        <p:blipFill>
          <a:blip r:embed="rId3"/>
          <a:stretch>
            <a:fillRect/>
          </a:stretch>
        </p:blipFill>
        <p:spPr>
          <a:xfrm>
            <a:off x="0" y="0"/>
            <a:ext cx="12192001" cy="6862588"/>
          </a:xfrm>
          <a:prstGeom prst="rect">
            <a:avLst/>
          </a:prstGeom>
        </p:spPr>
      </p:pic>
      <p:sp>
        <p:nvSpPr>
          <p:cNvPr id="7" name="Title 6">
            <a:extLst>
              <a:ext uri="{FF2B5EF4-FFF2-40B4-BE49-F238E27FC236}">
                <a16:creationId xmlns:a16="http://schemas.microsoft.com/office/drawing/2014/main" id="{477D642B-8D37-C12E-1B07-DA3D18BCC4B7}"/>
              </a:ext>
            </a:extLst>
          </p:cNvPr>
          <p:cNvSpPr>
            <a:spLocks noGrp="1"/>
          </p:cNvSpPr>
          <p:nvPr>
            <p:ph type="ctrTitle"/>
          </p:nvPr>
        </p:nvSpPr>
        <p:spPr/>
        <p:txBody>
          <a:bodyPr/>
          <a:lstStyle/>
          <a:p>
            <a:r>
              <a:rPr lang="tr-TR" dirty="0"/>
              <a:t> </a:t>
            </a:r>
            <a:endParaRPr lang="en-US" dirty="0"/>
          </a:p>
        </p:txBody>
      </p:sp>
      <p:sp>
        <p:nvSpPr>
          <p:cNvPr id="9" name="Subtitle 8">
            <a:extLst>
              <a:ext uri="{FF2B5EF4-FFF2-40B4-BE49-F238E27FC236}">
                <a16:creationId xmlns:a16="http://schemas.microsoft.com/office/drawing/2014/main" id="{917FEBD4-8598-6ECF-9692-A98A482902AA}"/>
              </a:ext>
            </a:extLst>
          </p:cNvPr>
          <p:cNvSpPr>
            <a:spLocks noGrp="1"/>
          </p:cNvSpPr>
          <p:nvPr>
            <p:ph type="subTitle" idx="1"/>
          </p:nvPr>
        </p:nvSpPr>
        <p:spPr/>
        <p:txBody>
          <a:bodyPr/>
          <a:lstStyle/>
          <a:p>
            <a:r>
              <a:rPr lang="tr-TR" dirty="0"/>
              <a:t> </a:t>
            </a:r>
            <a:endParaRPr lang="en-US" dirty="0"/>
          </a:p>
        </p:txBody>
      </p:sp>
    </p:spTree>
    <p:extLst>
      <p:ext uri="{BB962C8B-B14F-4D97-AF65-F5344CB8AC3E}">
        <p14:creationId xmlns:p14="http://schemas.microsoft.com/office/powerpoint/2010/main" val="323367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98EF-EA13-BB68-17DD-B665FA48F0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EF6520-4F97-B264-BEAB-D8317D01D292}"/>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24AF8A35-C939-FD03-50B7-213F9BAF4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0"/>
            <a:ext cx="10820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5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1EFAC6-35FA-0DB7-29F2-D86D858D7AF0}"/>
              </a:ext>
            </a:extLst>
          </p:cNvPr>
          <p:cNvSpPr>
            <a:spLocks noGrp="1"/>
          </p:cNvSpPr>
          <p:nvPr>
            <p:ph type="body" idx="1"/>
          </p:nvPr>
        </p:nvSpPr>
        <p:spPr>
          <a:xfrm>
            <a:off x="831850" y="1010654"/>
            <a:ext cx="10777444" cy="4459704"/>
          </a:xfrm>
        </p:spPr>
        <p:txBody>
          <a:bodyPr>
            <a:normAutofit/>
          </a:bodyPr>
          <a:lstStyle/>
          <a:p>
            <a:pPr marL="342900" indent="-342900">
              <a:buClr>
                <a:srgbClr val="FF0000"/>
              </a:buClr>
              <a:buFont typeface="Wingdings" panose="05000000000000000000" pitchFamily="2" charset="2"/>
              <a:buChar char="Ø"/>
            </a:pPr>
            <a:r>
              <a:rPr lang="en-US" sz="3200" dirty="0" err="1">
                <a:solidFill>
                  <a:schemeClr val="tx1"/>
                </a:solidFill>
                <a:latin typeface="Bahnschrift SemiLight Condensed" panose="020B0502040204020203" pitchFamily="34" charset="0"/>
                <a:ea typeface="Calibri" panose="020F0502020204030204" pitchFamily="34" charset="0"/>
              </a:rPr>
              <a:t>Grafiklerinizin</a:t>
            </a:r>
            <a:r>
              <a:rPr lang="en-US" sz="3200" dirty="0">
                <a:solidFill>
                  <a:schemeClr val="tx1"/>
                </a:solidFill>
                <a:latin typeface="Bahnschrift SemiLight Condensed" panose="020B0502040204020203" pitchFamily="34" charset="0"/>
                <a:ea typeface="Calibri" panose="020F0502020204030204" pitchFamily="34" charset="0"/>
              </a:rPr>
              <a:t> ilk </a:t>
            </a:r>
            <a:r>
              <a:rPr lang="en-US" sz="3200" dirty="0" err="1">
                <a:solidFill>
                  <a:schemeClr val="tx1"/>
                </a:solidFill>
                <a:latin typeface="Bahnschrift SemiLight Condensed" panose="020B0502040204020203" pitchFamily="34" charset="0"/>
                <a:ea typeface="Calibri" panose="020F0502020204030204" pitchFamily="34" charset="0"/>
              </a:rPr>
              <a:t>bakışta</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anlaşılmasını</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nasıl</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kolaylaştırabilirsiniz</a:t>
            </a:r>
            <a:r>
              <a:rPr lang="en-US" sz="3200" dirty="0">
                <a:solidFill>
                  <a:schemeClr val="tx1"/>
                </a:solidFill>
                <a:latin typeface="Bahnschrift SemiLight Condensed" panose="020B0502040204020203" pitchFamily="34" charset="0"/>
                <a:ea typeface="Calibri" panose="020F0502020204030204" pitchFamily="34" charset="0"/>
              </a:rPr>
              <a:t>?</a:t>
            </a:r>
            <a:endParaRPr lang="tr-TR" sz="3200" dirty="0">
              <a:solidFill>
                <a:schemeClr val="tx1"/>
              </a:solidFill>
              <a:latin typeface="Bahnschrift SemiLight Condensed" panose="020B0502040204020203" pitchFamily="34" charset="0"/>
              <a:ea typeface="Calibri" panose="020F0502020204030204" pitchFamily="34" charset="0"/>
            </a:endParaRPr>
          </a:p>
          <a:p>
            <a:pPr marL="342900" indent="-342900">
              <a:buClr>
                <a:srgbClr val="FF0000"/>
              </a:buClr>
              <a:buFont typeface="Wingdings" panose="05000000000000000000" pitchFamily="2" charset="2"/>
              <a:buChar char="Ø"/>
            </a:pPr>
            <a:endParaRPr lang="tr-TR" sz="3200" dirty="0">
              <a:solidFill>
                <a:schemeClr val="tx1"/>
              </a:solidFill>
              <a:latin typeface="Bahnschrift SemiLight Condensed" panose="020B0502040204020203" pitchFamily="34" charset="0"/>
              <a:ea typeface="Calibri" panose="020F0502020204030204" pitchFamily="34" charset="0"/>
            </a:endParaRPr>
          </a:p>
          <a:p>
            <a:pPr marL="342900" indent="-342900">
              <a:buClr>
                <a:srgbClr val="FF0000"/>
              </a:buClr>
              <a:buFont typeface="Wingdings" panose="05000000000000000000" pitchFamily="2" charset="2"/>
              <a:buChar char="Ø"/>
            </a:pPr>
            <a:r>
              <a:rPr lang="en-US" sz="3200" dirty="0" err="1">
                <a:solidFill>
                  <a:schemeClr val="tx1"/>
                </a:solidFill>
                <a:latin typeface="Bahnschrift SemiLight Condensed" panose="020B0502040204020203" pitchFamily="34" charset="0"/>
                <a:ea typeface="Calibri" panose="020F0502020204030204" pitchFamily="34" charset="0"/>
              </a:rPr>
              <a:t>Kilit</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noktalarınızı</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öne</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çıkarmak</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için</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tasarım</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ilkeleri</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nasıl</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kullanılır</a:t>
            </a:r>
            <a:r>
              <a:rPr lang="en-US" sz="3200" dirty="0">
                <a:solidFill>
                  <a:schemeClr val="tx1"/>
                </a:solidFill>
                <a:latin typeface="Bahnschrift SemiLight Condensed" panose="020B0502040204020203" pitchFamily="34" charset="0"/>
                <a:ea typeface="Calibri" panose="020F0502020204030204" pitchFamily="34" charset="0"/>
              </a:rPr>
              <a:t>?</a:t>
            </a:r>
            <a:endParaRPr lang="tr-TR" sz="3200" dirty="0">
              <a:solidFill>
                <a:schemeClr val="tx1"/>
              </a:solidFill>
              <a:latin typeface="Bahnschrift SemiLight Condensed" panose="020B0502040204020203" pitchFamily="34" charset="0"/>
              <a:ea typeface="Calibri" panose="020F0502020204030204" pitchFamily="34" charset="0"/>
            </a:endParaRPr>
          </a:p>
          <a:p>
            <a:pPr marL="342900" indent="-342900">
              <a:buClr>
                <a:srgbClr val="FF0000"/>
              </a:buClr>
              <a:buFont typeface="Wingdings" panose="05000000000000000000" pitchFamily="2" charset="2"/>
              <a:buChar char="Ø"/>
            </a:pPr>
            <a:endParaRPr lang="tr-TR" sz="3200" dirty="0">
              <a:solidFill>
                <a:schemeClr val="tx1"/>
              </a:solidFill>
              <a:latin typeface="Bahnschrift SemiLight Condensed" panose="020B0502040204020203" pitchFamily="34" charset="0"/>
              <a:ea typeface="Calibri" panose="020F0502020204030204" pitchFamily="34" charset="0"/>
            </a:endParaRPr>
          </a:p>
          <a:p>
            <a:pPr marL="342900" indent="-342900">
              <a:buClr>
                <a:srgbClr val="FF0000"/>
              </a:buClr>
              <a:buFont typeface="Wingdings" panose="05000000000000000000" pitchFamily="2" charset="2"/>
              <a:buChar char="Ø"/>
            </a:pPr>
            <a:r>
              <a:rPr lang="en-US" sz="3200" dirty="0" err="1">
                <a:solidFill>
                  <a:schemeClr val="tx1"/>
                </a:solidFill>
                <a:latin typeface="Bahnschrift SemiLight Condensed" panose="020B0502040204020203" pitchFamily="34" charset="0"/>
                <a:ea typeface="Calibri" panose="020F0502020204030204" pitchFamily="34" charset="0"/>
              </a:rPr>
              <a:t>Bilgileri</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görselleştirmek</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için</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kullanabileceğiniz</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diyagram</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türleri</a:t>
            </a:r>
            <a:endParaRPr lang="tr-TR" sz="3200" dirty="0">
              <a:solidFill>
                <a:schemeClr val="tx1"/>
              </a:solidFill>
              <a:latin typeface="Bahnschrift SemiLight Condensed" panose="020B0502040204020203" pitchFamily="34" charset="0"/>
              <a:ea typeface="Calibri" panose="020F0502020204030204" pitchFamily="34" charset="0"/>
            </a:endParaRPr>
          </a:p>
          <a:p>
            <a:pPr>
              <a:buClr>
                <a:srgbClr val="FF0000"/>
              </a:buClr>
            </a:pPr>
            <a:endParaRPr lang="tr-TR" sz="3200" dirty="0">
              <a:solidFill>
                <a:schemeClr val="tx1"/>
              </a:solidFill>
              <a:latin typeface="Bahnschrift SemiLight Condensed" panose="020B0502040204020203" pitchFamily="34" charset="0"/>
              <a:ea typeface="Calibri" panose="020F0502020204030204" pitchFamily="34" charset="0"/>
            </a:endParaRPr>
          </a:p>
          <a:p>
            <a:pPr marL="342900" indent="-342900">
              <a:buClr>
                <a:srgbClr val="FF0000"/>
              </a:buClr>
              <a:buFont typeface="Wingdings" panose="05000000000000000000" pitchFamily="2" charset="2"/>
              <a:buChar char="Ø"/>
            </a:pPr>
            <a:r>
              <a:rPr lang="tr-TR" sz="3200" dirty="0">
                <a:solidFill>
                  <a:schemeClr val="tx1"/>
                </a:solidFill>
                <a:latin typeface="Bahnschrift SemiLight Condensed" panose="020B0502040204020203" pitchFamily="34" charset="0"/>
                <a:ea typeface="Calibri" panose="020F0502020204030204" pitchFamily="34" charset="0"/>
              </a:rPr>
              <a:t>A</a:t>
            </a:r>
            <a:r>
              <a:rPr lang="en-US" sz="3200" dirty="0" err="1">
                <a:solidFill>
                  <a:schemeClr val="tx1"/>
                </a:solidFill>
                <a:latin typeface="Bahnschrift SemiLight Condensed" panose="020B0502040204020203" pitchFamily="34" charset="0"/>
                <a:ea typeface="Calibri" panose="020F0502020204030204" pitchFamily="34" charset="0"/>
              </a:rPr>
              <a:t>legori</a:t>
            </a:r>
            <a:r>
              <a:rPr lang="tr-TR" sz="3200" dirty="0" err="1">
                <a:solidFill>
                  <a:schemeClr val="tx1"/>
                </a:solidFill>
                <a:latin typeface="Bahnschrift SemiLight Condensed" panose="020B0502040204020203" pitchFamily="34" charset="0"/>
                <a:ea typeface="Calibri" panose="020F0502020204030204" pitchFamily="34" charset="0"/>
              </a:rPr>
              <a:t>ler</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ve</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analoji</a:t>
            </a:r>
            <a:r>
              <a:rPr lang="tr-TR" sz="3200" dirty="0" err="1">
                <a:solidFill>
                  <a:schemeClr val="tx1"/>
                </a:solidFill>
                <a:latin typeface="Bahnschrift SemiLight Condensed" panose="020B0502040204020203" pitchFamily="34" charset="0"/>
                <a:ea typeface="Calibri" panose="020F0502020204030204" pitchFamily="34" charset="0"/>
              </a:rPr>
              <a:t>ler</a:t>
            </a:r>
            <a:r>
              <a:rPr lang="tr-TR" sz="3200" dirty="0">
                <a:solidFill>
                  <a:schemeClr val="tx1"/>
                </a:solidFill>
                <a:latin typeface="Bahnschrift SemiLight Condensed" panose="020B0502040204020203" pitchFamily="34" charset="0"/>
                <a:ea typeface="Calibri" panose="020F0502020204030204" pitchFamily="34" charset="0"/>
              </a:rPr>
              <a:t> biçimindeki görselleştirmeler </a:t>
            </a:r>
            <a:r>
              <a:rPr lang="en-US" sz="3200" dirty="0" err="1">
                <a:solidFill>
                  <a:schemeClr val="tx1"/>
                </a:solidFill>
                <a:latin typeface="Bahnschrift SemiLight Condensed" panose="020B0502040204020203" pitchFamily="34" charset="0"/>
                <a:ea typeface="Calibri" panose="020F0502020204030204" pitchFamily="34" charset="0"/>
              </a:rPr>
              <a:t>nasıl</a:t>
            </a:r>
            <a:r>
              <a:rPr lang="en-US" sz="3200" dirty="0">
                <a:solidFill>
                  <a:schemeClr val="tx1"/>
                </a:solidFill>
                <a:latin typeface="Bahnschrift SemiLight Condensed" panose="020B0502040204020203" pitchFamily="34" charset="0"/>
                <a:ea typeface="Calibri" panose="020F0502020204030204" pitchFamily="34" charset="0"/>
              </a:rPr>
              <a:t> </a:t>
            </a:r>
            <a:r>
              <a:rPr lang="en-US" sz="3200" dirty="0" err="1">
                <a:solidFill>
                  <a:schemeClr val="tx1"/>
                </a:solidFill>
                <a:latin typeface="Bahnschrift SemiLight Condensed" panose="020B0502040204020203" pitchFamily="34" charset="0"/>
                <a:ea typeface="Calibri" panose="020F0502020204030204" pitchFamily="34" charset="0"/>
              </a:rPr>
              <a:t>kullanıl</a:t>
            </a:r>
            <a:r>
              <a:rPr lang="tr-TR" sz="3200" dirty="0">
                <a:solidFill>
                  <a:schemeClr val="tx1"/>
                </a:solidFill>
                <a:latin typeface="Bahnschrift SemiLight Condensed" panose="020B0502040204020203" pitchFamily="34" charset="0"/>
                <a:ea typeface="Calibri" panose="020F0502020204030204" pitchFamily="34" charset="0"/>
              </a:rPr>
              <a:t>ılır?</a:t>
            </a:r>
            <a:endParaRPr lang="en-US" sz="3200" dirty="0">
              <a:solidFill>
                <a:schemeClr val="tx1"/>
              </a:solidFill>
              <a:latin typeface="Bahnschrift SemiLight Condensed" panose="020B0502040204020203" pitchFamily="34" charset="0"/>
              <a:ea typeface="Calibri" panose="020F0502020204030204" pitchFamily="34" charset="0"/>
              <a:cs typeface="+mj-cs"/>
            </a:endParaRPr>
          </a:p>
        </p:txBody>
      </p:sp>
    </p:spTree>
    <p:extLst>
      <p:ext uri="{BB962C8B-B14F-4D97-AF65-F5344CB8AC3E}">
        <p14:creationId xmlns:p14="http://schemas.microsoft.com/office/powerpoint/2010/main" val="275244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9369-507A-B433-0614-DCB3085CF9FC}"/>
              </a:ext>
            </a:extLst>
          </p:cNvPr>
          <p:cNvSpPr>
            <a:spLocks noGrp="1"/>
          </p:cNvSpPr>
          <p:nvPr>
            <p:ph type="ctrTitle"/>
          </p:nvPr>
        </p:nvSpPr>
        <p:spPr>
          <a:xfrm>
            <a:off x="677333" y="474134"/>
            <a:ext cx="11108267" cy="1219200"/>
          </a:xfrm>
        </p:spPr>
        <p:txBody>
          <a:bodyPr>
            <a:normAutofit/>
          </a:bodyPr>
          <a:lstStyle/>
          <a:p>
            <a:pPr algn="l"/>
            <a:r>
              <a:rPr lang="tr-TR" sz="4000" b="1" dirty="0"/>
              <a:t>Modül 1</a:t>
            </a:r>
            <a:br>
              <a:rPr lang="tr-TR" sz="4000" b="1" dirty="0"/>
            </a:br>
            <a:r>
              <a:rPr lang="tr-TR" sz="4000" b="1" dirty="0"/>
              <a:t>İkna Edici Tablolar ve Grafikler Nasıl Oluşturulur</a:t>
            </a:r>
            <a:endParaRPr lang="en-US" sz="4000" b="1" dirty="0"/>
          </a:p>
        </p:txBody>
      </p:sp>
      <p:sp>
        <p:nvSpPr>
          <p:cNvPr id="3" name="Subtitle 2">
            <a:extLst>
              <a:ext uri="{FF2B5EF4-FFF2-40B4-BE49-F238E27FC236}">
                <a16:creationId xmlns:a16="http://schemas.microsoft.com/office/drawing/2014/main" id="{95215153-A6C0-2A68-727A-22FAB2DC56C2}"/>
              </a:ext>
            </a:extLst>
          </p:cNvPr>
          <p:cNvSpPr>
            <a:spLocks noGrp="1"/>
          </p:cNvSpPr>
          <p:nvPr>
            <p:ph type="subTitle" idx="1"/>
          </p:nvPr>
        </p:nvSpPr>
        <p:spPr>
          <a:xfrm>
            <a:off x="677333" y="2353733"/>
            <a:ext cx="11108267" cy="4030133"/>
          </a:xfrm>
        </p:spPr>
        <p:txBody>
          <a:bodyPr>
            <a:normAutofit/>
          </a:bodyPr>
          <a:lstStyle/>
          <a:p>
            <a:pPr marL="342900" indent="-342900" algn="l">
              <a:buFont typeface="Arial" panose="020B0604020202020204" pitchFamily="34" charset="0"/>
              <a:buChar char="•"/>
            </a:pPr>
            <a:r>
              <a:rPr lang="tr-TR" sz="2800" dirty="0"/>
              <a:t>Hemen bir grafik seçme dürtüsüne direnin</a:t>
            </a:r>
          </a:p>
          <a:p>
            <a:pPr marL="342900" indent="-342900" algn="l">
              <a:buFont typeface="Arial" panose="020B0604020202020204" pitchFamily="34" charset="0"/>
              <a:buChar char="•"/>
            </a:pPr>
            <a:r>
              <a:rPr lang="tr-TR" sz="2800" dirty="0"/>
              <a:t>Grafik oluşturmaya başlamadan önce bağlam için danışma</a:t>
            </a:r>
          </a:p>
          <a:p>
            <a:pPr marL="342900" indent="-342900" algn="l">
              <a:buFont typeface="Arial" panose="020B0604020202020204" pitchFamily="34" charset="0"/>
              <a:buChar char="•"/>
            </a:pPr>
            <a:r>
              <a:rPr lang="tr-TR" sz="2800" dirty="0"/>
              <a:t>Verilerinizi bir noktaya değinmek için nasıl kullanabilirsiniz?</a:t>
            </a:r>
          </a:p>
          <a:p>
            <a:pPr marL="342900" indent="-342900" algn="l">
              <a:buFont typeface="Arial" panose="020B0604020202020204" pitchFamily="34" charset="0"/>
              <a:buChar char="•"/>
            </a:pPr>
            <a:r>
              <a:rPr lang="tr-TR" sz="2800" dirty="0"/>
              <a:t>Dağınıklığı azaltarak grafiğinizi iyileştirin</a:t>
            </a:r>
          </a:p>
          <a:p>
            <a:pPr marL="342900" indent="-342900" algn="l">
              <a:buFont typeface="Arial" panose="020B0604020202020204" pitchFamily="34" charset="0"/>
              <a:buChar char="•"/>
            </a:pPr>
            <a:r>
              <a:rPr lang="tr-TR" sz="2800" dirty="0"/>
              <a:t>Grafiğin bir ucundan diğerine göz hareketini sınırlayın</a:t>
            </a:r>
          </a:p>
        </p:txBody>
      </p:sp>
    </p:spTree>
    <p:extLst>
      <p:ext uri="{BB962C8B-B14F-4D97-AF65-F5344CB8AC3E}">
        <p14:creationId xmlns:p14="http://schemas.microsoft.com/office/powerpoint/2010/main" val="133897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DDDD">
            <a:alpha val="78000"/>
          </a:srgb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DE5F83-3ED3-20A5-E620-BAF03D00AFDB}"/>
              </a:ext>
            </a:extLst>
          </p:cNvPr>
          <p:cNvPicPr>
            <a:picLocks noChangeAspect="1"/>
          </p:cNvPicPr>
          <p:nvPr/>
        </p:nvPicPr>
        <p:blipFill>
          <a:blip r:embed="rId3"/>
          <a:stretch>
            <a:fillRect/>
          </a:stretch>
        </p:blipFill>
        <p:spPr>
          <a:xfrm>
            <a:off x="1295400" y="0"/>
            <a:ext cx="9601200" cy="6858000"/>
          </a:xfrm>
          <a:prstGeom prst="rect">
            <a:avLst/>
          </a:prstGeom>
        </p:spPr>
      </p:pic>
    </p:spTree>
    <p:extLst>
      <p:ext uri="{BB962C8B-B14F-4D97-AF65-F5344CB8AC3E}">
        <p14:creationId xmlns:p14="http://schemas.microsoft.com/office/powerpoint/2010/main" val="75797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6B094C96-3B18-B746-0A46-93F02C5CC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6553200" cy="3429000"/>
          </a:xfrm>
          <a:prstGeom prst="rect">
            <a:avLst/>
          </a:prstGeom>
        </p:spPr>
      </p:pic>
      <p:pic>
        <p:nvPicPr>
          <p:cNvPr id="3" name="Picture 2">
            <a:extLst>
              <a:ext uri="{FF2B5EF4-FFF2-40B4-BE49-F238E27FC236}">
                <a16:creationId xmlns:a16="http://schemas.microsoft.com/office/drawing/2014/main" id="{B38D202B-BF8A-8B9D-06D8-6D70880467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
            <a:ext cx="6096000" cy="3429000"/>
          </a:xfrm>
          <a:prstGeom prst="rect">
            <a:avLst/>
          </a:prstGeom>
        </p:spPr>
      </p:pic>
      <p:pic>
        <p:nvPicPr>
          <p:cNvPr id="5" name="Picture 4">
            <a:extLst>
              <a:ext uri="{FF2B5EF4-FFF2-40B4-BE49-F238E27FC236}">
                <a16:creationId xmlns:a16="http://schemas.microsoft.com/office/drawing/2014/main" id="{8FB8AEA5-9453-22EE-F42C-E9C6EE5828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3428999"/>
            <a:ext cx="6095996" cy="3429000"/>
          </a:xfrm>
          <a:prstGeom prst="rect">
            <a:avLst/>
          </a:prstGeom>
        </p:spPr>
      </p:pic>
      <p:pic>
        <p:nvPicPr>
          <p:cNvPr id="7" name="Picture 6">
            <a:extLst>
              <a:ext uri="{FF2B5EF4-FFF2-40B4-BE49-F238E27FC236}">
                <a16:creationId xmlns:a16="http://schemas.microsoft.com/office/drawing/2014/main" id="{E898C167-A7BB-DAC3-3120-3DE265DBA3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999" y="3428999"/>
            <a:ext cx="6096000" cy="3429000"/>
          </a:xfrm>
          <a:prstGeom prst="rect">
            <a:avLst/>
          </a:prstGeom>
        </p:spPr>
      </p:pic>
    </p:spTree>
    <p:extLst>
      <p:ext uri="{BB962C8B-B14F-4D97-AF65-F5344CB8AC3E}">
        <p14:creationId xmlns:p14="http://schemas.microsoft.com/office/powerpoint/2010/main" val="61225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9369-507A-B433-0614-DCB3085CF9FC}"/>
              </a:ext>
            </a:extLst>
          </p:cNvPr>
          <p:cNvSpPr>
            <a:spLocks noGrp="1"/>
          </p:cNvSpPr>
          <p:nvPr>
            <p:ph type="ctrTitle"/>
          </p:nvPr>
        </p:nvSpPr>
        <p:spPr>
          <a:xfrm>
            <a:off x="677333" y="474134"/>
            <a:ext cx="5513917" cy="1787803"/>
          </a:xfrm>
        </p:spPr>
        <p:txBody>
          <a:bodyPr>
            <a:normAutofit/>
          </a:bodyPr>
          <a:lstStyle/>
          <a:p>
            <a:pPr algn="l"/>
            <a:r>
              <a:rPr lang="tr-TR" sz="4000" b="1" dirty="0"/>
              <a:t>Modül 2</a:t>
            </a:r>
            <a:br>
              <a:rPr lang="tr-TR" sz="4000" b="1" dirty="0"/>
            </a:br>
            <a:r>
              <a:rPr lang="tr-TR" sz="4000" b="1" dirty="0"/>
              <a:t>Mesajınız için Doğru Grafik Türünü Seçme</a:t>
            </a:r>
            <a:endParaRPr lang="en-US" sz="4000" b="1" dirty="0"/>
          </a:p>
        </p:txBody>
      </p:sp>
      <p:sp>
        <p:nvSpPr>
          <p:cNvPr id="3" name="Subtitle 2">
            <a:extLst>
              <a:ext uri="{FF2B5EF4-FFF2-40B4-BE49-F238E27FC236}">
                <a16:creationId xmlns:a16="http://schemas.microsoft.com/office/drawing/2014/main" id="{95215153-A6C0-2A68-727A-22FAB2DC56C2}"/>
              </a:ext>
            </a:extLst>
          </p:cNvPr>
          <p:cNvSpPr>
            <a:spLocks noGrp="1"/>
          </p:cNvSpPr>
          <p:nvPr>
            <p:ph type="subTitle" idx="1"/>
          </p:nvPr>
        </p:nvSpPr>
        <p:spPr>
          <a:xfrm>
            <a:off x="677333" y="2736071"/>
            <a:ext cx="5513917" cy="3647795"/>
          </a:xfrm>
        </p:spPr>
        <p:txBody>
          <a:bodyPr>
            <a:normAutofit/>
          </a:bodyPr>
          <a:lstStyle/>
          <a:p>
            <a:pPr algn="l"/>
            <a:r>
              <a:rPr lang="tr-TR" sz="3200" dirty="0"/>
              <a:t>Öncelikle, en çok işe yarayacağını düşündüğünüz grafik türünü seçmek için acele etmeden fikirlerinizi kağıda dökün.</a:t>
            </a:r>
          </a:p>
        </p:txBody>
      </p:sp>
      <p:pic>
        <p:nvPicPr>
          <p:cNvPr id="5124" name="Picture 4" descr="Çizilen Grafikleri El Ve Resim Küçük Resim Grafikleri Kare Kağıt Üzerinde  Düz Düzenlenebilir Vektör Stok Vektör Sanatı &amp; Çizmek - Aktivite'nin Daha  Fazla Görseli - iStock">
            <a:extLst>
              <a:ext uri="{FF2B5EF4-FFF2-40B4-BE49-F238E27FC236}">
                <a16:creationId xmlns:a16="http://schemas.microsoft.com/office/drawing/2014/main" id="{8B4C055C-34BB-8EAF-8C45-B1005AE87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663" y="-1"/>
            <a:ext cx="6224337"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49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07B1-82F0-2EFE-1CB9-6A4CB1EE63A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F835792-872C-DF3C-D287-A583634D7E3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192000" cy="6857483"/>
          </a:xfrm>
          <a:prstGeom prst="rect">
            <a:avLst/>
          </a:prstGeom>
          <a:noFill/>
          <a:ln>
            <a:noFill/>
          </a:ln>
        </p:spPr>
      </p:pic>
    </p:spTree>
    <p:extLst>
      <p:ext uri="{BB962C8B-B14F-4D97-AF65-F5344CB8AC3E}">
        <p14:creationId xmlns:p14="http://schemas.microsoft.com/office/powerpoint/2010/main" val="308494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9369-507A-B433-0614-DCB3085CF9FC}"/>
              </a:ext>
            </a:extLst>
          </p:cNvPr>
          <p:cNvSpPr>
            <a:spLocks noGrp="1"/>
          </p:cNvSpPr>
          <p:nvPr>
            <p:ph type="ctrTitle"/>
          </p:nvPr>
        </p:nvSpPr>
        <p:spPr>
          <a:xfrm>
            <a:off x="677333" y="474134"/>
            <a:ext cx="11108267" cy="1219200"/>
          </a:xfrm>
        </p:spPr>
        <p:txBody>
          <a:bodyPr>
            <a:normAutofit/>
          </a:bodyPr>
          <a:lstStyle/>
          <a:p>
            <a:pPr algn="l"/>
            <a:r>
              <a:rPr lang="tr-TR" sz="4000" b="1" dirty="0"/>
              <a:t>Modül 3</a:t>
            </a:r>
            <a:br>
              <a:rPr lang="tr-TR" sz="4000" b="1" dirty="0"/>
            </a:br>
            <a:r>
              <a:rPr lang="tr-TR" sz="4000" b="1" dirty="0"/>
              <a:t>Kilit Noktalarınızı Öne Çıkartın</a:t>
            </a:r>
            <a:endParaRPr lang="en-US" sz="4000" b="1" dirty="0"/>
          </a:p>
        </p:txBody>
      </p:sp>
      <p:sp>
        <p:nvSpPr>
          <p:cNvPr id="3" name="Subtitle 2">
            <a:extLst>
              <a:ext uri="{FF2B5EF4-FFF2-40B4-BE49-F238E27FC236}">
                <a16:creationId xmlns:a16="http://schemas.microsoft.com/office/drawing/2014/main" id="{95215153-A6C0-2A68-727A-22FAB2DC56C2}"/>
              </a:ext>
            </a:extLst>
          </p:cNvPr>
          <p:cNvSpPr>
            <a:spLocks noGrp="1"/>
          </p:cNvSpPr>
          <p:nvPr>
            <p:ph type="subTitle" idx="1"/>
          </p:nvPr>
        </p:nvSpPr>
        <p:spPr>
          <a:xfrm>
            <a:off x="677333" y="2353733"/>
            <a:ext cx="11108267" cy="4030133"/>
          </a:xfrm>
        </p:spPr>
        <p:txBody>
          <a:bodyPr>
            <a:normAutofit/>
          </a:bodyPr>
          <a:lstStyle/>
          <a:p>
            <a:pPr algn="l"/>
            <a:r>
              <a:rPr lang="en-US" sz="2800" dirty="0" err="1"/>
              <a:t>Tablonuzdaki</a:t>
            </a:r>
            <a:r>
              <a:rPr lang="en-US" sz="2800" dirty="0"/>
              <a:t> her </a:t>
            </a:r>
            <a:r>
              <a:rPr lang="en-US" sz="2800" dirty="0" err="1"/>
              <a:t>bir</a:t>
            </a:r>
            <a:r>
              <a:rPr lang="en-US" sz="2800" dirty="0"/>
              <a:t> </a:t>
            </a:r>
            <a:r>
              <a:rPr lang="en-US" sz="2800" dirty="0" err="1"/>
              <a:t>unsur</a:t>
            </a:r>
            <a:r>
              <a:rPr lang="en-US" sz="2800" dirty="0"/>
              <a:t> </a:t>
            </a:r>
            <a:r>
              <a:rPr lang="en-US" sz="2800" dirty="0" err="1"/>
              <a:t>için</a:t>
            </a:r>
            <a:r>
              <a:rPr lang="en-US" sz="2800" dirty="0"/>
              <a:t> </a:t>
            </a:r>
            <a:r>
              <a:rPr lang="en-US" sz="2800" dirty="0" err="1"/>
              <a:t>kendinize</a:t>
            </a:r>
            <a:r>
              <a:rPr lang="en-US" sz="2800" dirty="0"/>
              <a:t> </a:t>
            </a:r>
            <a:r>
              <a:rPr lang="en-US" sz="2800" dirty="0" err="1"/>
              <a:t>sorun</a:t>
            </a:r>
            <a:r>
              <a:rPr lang="en-US" sz="2800" dirty="0"/>
              <a:t>:</a:t>
            </a:r>
            <a:endParaRPr lang="tr-TR" sz="2800" dirty="0"/>
          </a:p>
          <a:p>
            <a:pPr marL="457200" indent="-457200" algn="l">
              <a:buFont typeface="Arial" panose="020B0604020202020204" pitchFamily="34" charset="0"/>
              <a:buChar char="•"/>
            </a:pPr>
            <a:r>
              <a:rPr lang="en-US" sz="2800" dirty="0" err="1"/>
              <a:t>Temel</a:t>
            </a:r>
            <a:r>
              <a:rPr lang="en-US" sz="2800" dirty="0"/>
              <a:t> </a:t>
            </a:r>
            <a:r>
              <a:rPr lang="en-US" sz="2800" dirty="0" err="1"/>
              <a:t>mesajımı</a:t>
            </a:r>
            <a:r>
              <a:rPr lang="en-US" sz="2800" dirty="0"/>
              <a:t> </a:t>
            </a:r>
            <a:r>
              <a:rPr lang="en-US" sz="2800" dirty="0" err="1"/>
              <a:t>iletmek</a:t>
            </a:r>
            <a:r>
              <a:rPr lang="en-US" sz="2800" dirty="0"/>
              <a:t> </a:t>
            </a:r>
            <a:r>
              <a:rPr lang="en-US" sz="2800" dirty="0" err="1"/>
              <a:t>için</a:t>
            </a:r>
            <a:r>
              <a:rPr lang="en-US" sz="2800" dirty="0"/>
              <a:t> buna </a:t>
            </a:r>
            <a:r>
              <a:rPr lang="en-US" sz="2800" dirty="0" err="1"/>
              <a:t>ihtiyacım</a:t>
            </a:r>
            <a:r>
              <a:rPr lang="en-US" sz="2800" dirty="0"/>
              <a:t> var </a:t>
            </a:r>
            <a:r>
              <a:rPr lang="en-US" sz="2800" dirty="0" err="1"/>
              <a:t>mı</a:t>
            </a:r>
            <a:r>
              <a:rPr lang="en-US" sz="2800" dirty="0"/>
              <a:t>?</a:t>
            </a:r>
            <a:endParaRPr lang="tr-TR" sz="2800" dirty="0"/>
          </a:p>
          <a:p>
            <a:pPr algn="l"/>
            <a:r>
              <a:rPr lang="en-US" sz="2800" dirty="0" err="1"/>
              <a:t>Cevabınız</a:t>
            </a:r>
            <a:r>
              <a:rPr lang="en-US" sz="2800" dirty="0"/>
              <a:t> </a:t>
            </a:r>
            <a:r>
              <a:rPr lang="en-US" sz="2800" dirty="0" err="1"/>
              <a:t>hayır</a:t>
            </a:r>
            <a:r>
              <a:rPr lang="en-US" sz="2800" dirty="0"/>
              <a:t> </a:t>
            </a:r>
            <a:r>
              <a:rPr lang="en-US" sz="2800" dirty="0" err="1"/>
              <a:t>ise</a:t>
            </a:r>
            <a:r>
              <a:rPr lang="en-US" sz="2800" dirty="0"/>
              <a:t>, o zaman </a:t>
            </a:r>
            <a:r>
              <a:rPr lang="en-US" sz="2800" dirty="0" err="1"/>
              <a:t>el</a:t>
            </a:r>
            <a:r>
              <a:rPr lang="tr-TR" sz="2800" dirty="0"/>
              <a:t>e</a:t>
            </a:r>
            <a:r>
              <a:rPr lang="en-US" sz="2800" dirty="0"/>
              <a:t>mine </a:t>
            </a:r>
            <a:r>
              <a:rPr lang="en-US" sz="2800" dirty="0" err="1"/>
              <a:t>etmeyi</a:t>
            </a:r>
            <a:r>
              <a:rPr lang="en-US" sz="2800" dirty="0"/>
              <a:t> </a:t>
            </a:r>
            <a:r>
              <a:rPr lang="en-US" sz="2800" dirty="0" err="1"/>
              <a:t>düşünün</a:t>
            </a:r>
            <a:r>
              <a:rPr lang="en-US" sz="2800" dirty="0"/>
              <a:t>.</a:t>
            </a:r>
            <a:endParaRPr lang="tr-TR" sz="2800" dirty="0"/>
          </a:p>
          <a:p>
            <a:pPr marL="457200" indent="-457200" algn="l">
              <a:buFont typeface="Arial" panose="020B0604020202020204" pitchFamily="34" charset="0"/>
              <a:buChar char="•"/>
            </a:pPr>
            <a:r>
              <a:rPr lang="en-US" sz="2800" dirty="0"/>
              <a:t>Bu </a:t>
            </a:r>
            <a:r>
              <a:rPr lang="en-US" sz="2800" dirty="0" err="1"/>
              <a:t>özetlenebilir</a:t>
            </a:r>
            <a:r>
              <a:rPr lang="en-US" sz="2800" dirty="0"/>
              <a:t> mi?</a:t>
            </a:r>
            <a:endParaRPr lang="tr-TR" sz="2800" dirty="0"/>
          </a:p>
          <a:p>
            <a:pPr algn="l"/>
            <a:r>
              <a:rPr lang="en-US" sz="2800" dirty="0" err="1"/>
              <a:t>Belirli</a:t>
            </a:r>
            <a:r>
              <a:rPr lang="en-US" sz="2800" dirty="0"/>
              <a:t> </a:t>
            </a:r>
            <a:r>
              <a:rPr lang="en-US" sz="2800" dirty="0" err="1"/>
              <a:t>ayrıntılar</a:t>
            </a:r>
            <a:r>
              <a:rPr lang="en-US" sz="2800" dirty="0"/>
              <a:t> </a:t>
            </a:r>
            <a:r>
              <a:rPr lang="en-US" sz="2800" dirty="0" err="1"/>
              <a:t>gerekli</a:t>
            </a:r>
            <a:r>
              <a:rPr lang="en-US" sz="2800" dirty="0"/>
              <a:t> </a:t>
            </a:r>
            <a:r>
              <a:rPr lang="en-US" sz="2800" dirty="0" err="1"/>
              <a:t>değilse</a:t>
            </a:r>
            <a:r>
              <a:rPr lang="en-US" sz="2800" dirty="0"/>
              <a:t>, </a:t>
            </a:r>
            <a:r>
              <a:rPr lang="en-US" sz="2800" dirty="0" err="1"/>
              <a:t>belirli</a:t>
            </a:r>
            <a:r>
              <a:rPr lang="en-US" sz="2800" dirty="0"/>
              <a:t> </a:t>
            </a:r>
            <a:r>
              <a:rPr lang="en-US" sz="2800" dirty="0" err="1"/>
              <a:t>unsurları</a:t>
            </a:r>
            <a:r>
              <a:rPr lang="en-US" sz="2800" dirty="0"/>
              <a:t> </a:t>
            </a:r>
            <a:r>
              <a:rPr lang="en-US" sz="2800" dirty="0" err="1"/>
              <a:t>daha</a:t>
            </a:r>
            <a:r>
              <a:rPr lang="en-US" sz="2800" dirty="0"/>
              <a:t> </a:t>
            </a:r>
            <a:r>
              <a:rPr lang="en-US" sz="2800" dirty="0" err="1"/>
              <a:t>geniş</a:t>
            </a:r>
            <a:r>
              <a:rPr lang="en-US" sz="2800" dirty="0"/>
              <a:t> </a:t>
            </a:r>
            <a:r>
              <a:rPr lang="en-US" sz="2800" dirty="0" err="1"/>
              <a:t>kategoriler</a:t>
            </a:r>
            <a:r>
              <a:rPr lang="en-US" sz="2800" dirty="0"/>
              <a:t> </a:t>
            </a:r>
            <a:r>
              <a:rPr lang="en-US" sz="2800" dirty="0" err="1"/>
              <a:t>halinde</a:t>
            </a:r>
            <a:r>
              <a:rPr lang="en-US" sz="2800" dirty="0"/>
              <a:t> </a:t>
            </a:r>
            <a:r>
              <a:rPr lang="en-US" sz="2800" dirty="0" err="1"/>
              <a:t>gruplandırarak</a:t>
            </a:r>
            <a:r>
              <a:rPr lang="en-US" sz="2800" dirty="0"/>
              <a:t> </a:t>
            </a:r>
            <a:r>
              <a:rPr lang="en-US" sz="2800" dirty="0" err="1"/>
              <a:t>özetlemeyi</a:t>
            </a:r>
            <a:r>
              <a:rPr lang="en-US" sz="2800" dirty="0"/>
              <a:t> </a:t>
            </a:r>
            <a:r>
              <a:rPr lang="en-US" sz="2800" dirty="0" err="1"/>
              <a:t>düşünün</a:t>
            </a:r>
            <a:endParaRPr lang="tr-TR" sz="2800" dirty="0"/>
          </a:p>
        </p:txBody>
      </p:sp>
    </p:spTree>
    <p:extLst>
      <p:ext uri="{BB962C8B-B14F-4D97-AF65-F5344CB8AC3E}">
        <p14:creationId xmlns:p14="http://schemas.microsoft.com/office/powerpoint/2010/main" val="3605700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992</Words>
  <Application>Microsoft Office PowerPoint</Application>
  <PresentationFormat>Widescreen</PresentationFormat>
  <Paragraphs>97</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Bahnschrift SemiLight Condensed</vt:lpstr>
      <vt:lpstr>Calibri</vt:lpstr>
      <vt:lpstr>Calibri Light</vt:lpstr>
      <vt:lpstr>var(--artdeco-reset-typography-font-family-sans)</vt:lpstr>
      <vt:lpstr>Wingdings</vt:lpstr>
      <vt:lpstr>Office Theme</vt:lpstr>
      <vt:lpstr>ETKİLİ GRAFİKLER ve DİYAGRAMLAR NASIL OLUŞTURULUR?  </vt:lpstr>
      <vt:lpstr> </vt:lpstr>
      <vt:lpstr>PowerPoint Presentation</vt:lpstr>
      <vt:lpstr>Modül 1 İkna Edici Tablolar ve Grafikler Nasıl Oluşturulur</vt:lpstr>
      <vt:lpstr>PowerPoint Presentation</vt:lpstr>
      <vt:lpstr>PowerPoint Presentation</vt:lpstr>
      <vt:lpstr>Modül 2 Mesajınız için Doğru Grafik Türünü Seçme</vt:lpstr>
      <vt:lpstr>PowerPoint Presentation</vt:lpstr>
      <vt:lpstr>Modül 3 Kilit Noktalarınızı Öne Çıkartın</vt:lpstr>
      <vt:lpstr> </vt:lpstr>
      <vt:lpstr>Modül 4 Önemli Noktaları Vurgulamak İçin Renk Kullanın</vt:lpstr>
      <vt:lpstr> </vt:lpstr>
      <vt:lpstr>Modül 5 Birkaç Renge Bağlı Kalın</vt:lpstr>
      <vt:lpstr> </vt:lpstr>
      <vt:lpstr>Modül 6 Grafiklerinizdeki Dağınıklığı Giderin</vt:lpstr>
      <vt:lpstr>Modül 7 Mümkün Olduğunda Efsaneleri Ortadan Kaldırın</vt:lpstr>
      <vt:lpstr>Modül 8  Diyagram Türleri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ETKİLİ GRAFİKLER ve DİYAGRAMLAR NASIL OLUŞTURULUR?  </dc:title>
  <dc:creator>Toprak Dindar</dc:creator>
  <cp:lastModifiedBy>Toprak Dindar</cp:lastModifiedBy>
  <cp:revision>2</cp:revision>
  <dcterms:created xsi:type="dcterms:W3CDTF">2024-05-22T11:42:29Z</dcterms:created>
  <dcterms:modified xsi:type="dcterms:W3CDTF">2024-05-23T10:50:39Z</dcterms:modified>
</cp:coreProperties>
</file>