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337" r:id="rId4"/>
    <p:sldId id="258" r:id="rId5"/>
    <p:sldId id="328" r:id="rId6"/>
    <p:sldId id="333" r:id="rId7"/>
    <p:sldId id="334" r:id="rId8"/>
    <p:sldId id="335" r:id="rId9"/>
    <p:sldId id="336" r:id="rId10"/>
    <p:sldId id="331" r:id="rId11"/>
    <p:sldId id="339" r:id="rId12"/>
    <p:sldId id="338" r:id="rId13"/>
    <p:sldId id="33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63C5"/>
    <a:srgbClr val="602080"/>
    <a:srgbClr val="F7E8F6"/>
    <a:srgbClr val="202040"/>
    <a:srgbClr val="202060"/>
    <a:srgbClr val="F7E9F6"/>
    <a:srgbClr val="BC82CD"/>
    <a:srgbClr val="E5B0EA"/>
    <a:srgbClr val="F1C6E7"/>
    <a:srgbClr val="B03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24A3-2FAF-40CC-95E1-CF0BDAF2A43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B0BE-773A-47DA-A10D-9A844088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6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24A3-2FAF-40CC-95E1-CF0BDAF2A43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B0BE-773A-47DA-A10D-9A844088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2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24A3-2FAF-40CC-95E1-CF0BDAF2A43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B0BE-773A-47DA-A10D-9A844088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95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096000" y="0"/>
            <a:ext cx="304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3428999"/>
            <a:ext cx="3048000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048000" y="586079"/>
            <a:ext cx="3048000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096000" y="3428999"/>
            <a:ext cx="3048000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144000" y="586079"/>
            <a:ext cx="3048000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145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24A3-2FAF-40CC-95E1-CF0BDAF2A43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B0BE-773A-47DA-A10D-9A844088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6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24A3-2FAF-40CC-95E1-CF0BDAF2A43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B0BE-773A-47DA-A10D-9A844088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0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24A3-2FAF-40CC-95E1-CF0BDAF2A43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B0BE-773A-47DA-A10D-9A844088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8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24A3-2FAF-40CC-95E1-CF0BDAF2A43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B0BE-773A-47DA-A10D-9A844088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0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24A3-2FAF-40CC-95E1-CF0BDAF2A43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B0BE-773A-47DA-A10D-9A844088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5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24A3-2FAF-40CC-95E1-CF0BDAF2A43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B0BE-773A-47DA-A10D-9A844088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24A3-2FAF-40CC-95E1-CF0BDAF2A43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B0BE-773A-47DA-A10D-9A844088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7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24A3-2FAF-40CC-95E1-CF0BDAF2A43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B0BE-773A-47DA-A10D-9A844088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8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24A3-2FAF-40CC-95E1-CF0BDAF2A43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FB0BE-773A-47DA-A10D-9A844088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5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.com/articles/research_development_manager_job_description_salary.html" TargetMode="External"/><Relationship Id="rId7" Type="http://schemas.openxmlformats.org/officeDocument/2006/relationships/hyperlink" Target="https://id.selluseller.com/" TargetMode="External"/><Relationship Id="rId2" Type="http://schemas.openxmlformats.org/officeDocument/2006/relationships/hyperlink" Target="https://tankarir.com/perspective/konsultasi/2009/05/15/research-de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quiperp.com/id/inventaris" TargetMode="External"/><Relationship Id="rId5" Type="http://schemas.openxmlformats.org/officeDocument/2006/relationships/hyperlink" Target="https://keenthemes.com/keen/preview/demo4/dashboards/fluid.html" TargetMode="External"/><Relationship Id="rId4" Type="http://schemas.openxmlformats.org/officeDocument/2006/relationships/hyperlink" Target="https://id.quora.com/Apa-yang-dilakukan-COO-Apa-perbedaannya-dengan-CE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53FA4E-E030-4E07-A63B-A7ED1E002C70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718" y="204501"/>
            <a:ext cx="11000466" cy="64489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6B9B20-03B2-4F5F-895A-2BF290AD6A35}"/>
              </a:ext>
            </a:extLst>
          </p:cNvPr>
          <p:cNvSpPr txBox="1"/>
          <p:nvPr/>
        </p:nvSpPr>
        <p:spPr>
          <a:xfrm>
            <a:off x="422504" y="4068176"/>
            <a:ext cx="86083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latin typeface="Lemon/Milk" panose="020B0603050302020204" pitchFamily="34" charset="0"/>
              </a:rPr>
              <a:t>Sistem</a:t>
            </a:r>
            <a:r>
              <a:rPr lang="en-US" sz="5400" b="1" dirty="0">
                <a:latin typeface="Lemon/Milk" panose="020B0603050302020204" pitchFamily="34" charset="0"/>
              </a:rPr>
              <a:t> </a:t>
            </a:r>
            <a:r>
              <a:rPr lang="en-US" sz="5400" b="1" dirty="0" err="1">
                <a:latin typeface="Lemon/Milk" panose="020B0603050302020204" pitchFamily="34" charset="0"/>
              </a:rPr>
              <a:t>Informasi</a:t>
            </a:r>
            <a:r>
              <a:rPr lang="en-US" sz="5400" b="1" dirty="0">
                <a:latin typeface="Lemon/Milk" panose="020B0603050302020204" pitchFamily="34" charset="0"/>
              </a:rPr>
              <a:t> Management Marketplace</a:t>
            </a:r>
          </a:p>
        </p:txBody>
      </p:sp>
    </p:spTree>
    <p:extLst>
      <p:ext uri="{BB962C8B-B14F-4D97-AF65-F5344CB8AC3E}">
        <p14:creationId xmlns:p14="http://schemas.microsoft.com/office/powerpoint/2010/main" val="89242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B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576290"/>
            <a:ext cx="12191999" cy="1281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46EB84-2E8A-46AA-88B7-8B8473399651}"/>
              </a:ext>
            </a:extLst>
          </p:cNvPr>
          <p:cNvSpPr txBox="1"/>
          <p:nvPr/>
        </p:nvSpPr>
        <p:spPr>
          <a:xfrm>
            <a:off x="187022" y="5763848"/>
            <a:ext cx="90875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1C6E7"/>
                </a:solidFill>
                <a:latin typeface="Lemon/Milk" panose="020B0603050302020204" pitchFamily="34" charset="0"/>
              </a:rPr>
              <a:t>Organization’s Structure</a:t>
            </a:r>
          </a:p>
        </p:txBody>
      </p:sp>
      <p:pic>
        <p:nvPicPr>
          <p:cNvPr id="1026" name="Picture 2" descr="https://cdn.discordapp.com/attachments/518000171649466391/659720418894151690/s.png">
            <a:extLst>
              <a:ext uri="{FF2B5EF4-FFF2-40B4-BE49-F238E27FC236}">
                <a16:creationId xmlns:a16="http://schemas.microsoft.com/office/drawing/2014/main" id="{8D2BBE56-3B04-4227-B62F-5BF5D302B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455" y="0"/>
            <a:ext cx="8524781" cy="561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73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2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D116B16-BBAB-4391-AB77-E6103E617015}"/>
              </a:ext>
            </a:extLst>
          </p:cNvPr>
          <p:cNvSpPr txBox="1"/>
          <p:nvPr/>
        </p:nvSpPr>
        <p:spPr>
          <a:xfrm>
            <a:off x="350982" y="473669"/>
            <a:ext cx="5399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rgbClr val="F1C6E7"/>
                </a:solidFill>
                <a:latin typeface="Lemon/Milk" panose="020B0603050302020204" pitchFamily="34" charset="0"/>
              </a:rPr>
              <a:t>Pengaruh</a:t>
            </a:r>
            <a:endParaRPr lang="en-US" sz="5400" b="1" dirty="0">
              <a:solidFill>
                <a:srgbClr val="F1C6E7"/>
              </a:solidFill>
              <a:latin typeface="Lemon/Milk" panose="020B0603050302020204" pitchFamily="34" charset="0"/>
            </a:endParaRPr>
          </a:p>
        </p:txBody>
      </p:sp>
      <p:grpSp>
        <p:nvGrpSpPr>
          <p:cNvPr id="12" name="그룹 4">
            <a:extLst>
              <a:ext uri="{FF2B5EF4-FFF2-40B4-BE49-F238E27FC236}">
                <a16:creationId xmlns:a16="http://schemas.microsoft.com/office/drawing/2014/main" id="{59588CB6-22E9-4598-B659-45544E9A87DC}"/>
              </a:ext>
            </a:extLst>
          </p:cNvPr>
          <p:cNvGrpSpPr/>
          <p:nvPr/>
        </p:nvGrpSpPr>
        <p:grpSpPr>
          <a:xfrm>
            <a:off x="567167" y="1727488"/>
            <a:ext cx="3293629" cy="2902680"/>
            <a:chOff x="9630122" y="3563491"/>
            <a:chExt cx="2133253" cy="21693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79F0ED-BE25-46ED-BAFA-1C8011EE0D6C}"/>
                </a:ext>
              </a:extLst>
            </p:cNvPr>
            <p:cNvSpPr txBox="1"/>
            <p:nvPr/>
          </p:nvSpPr>
          <p:spPr>
            <a:xfrm>
              <a:off x="9630122" y="4214707"/>
              <a:ext cx="2133253" cy="1518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rgbClr val="F7E9F6"/>
                  </a:solidFill>
                </a:rPr>
                <a:t>membantu</a:t>
              </a:r>
              <a:r>
                <a:rPr lang="en-US" sz="1400" dirty="0">
                  <a:solidFill>
                    <a:srgbClr val="F7E9F6"/>
                  </a:solidFill>
                </a:rPr>
                <a:t> </a:t>
              </a:r>
              <a:r>
                <a:rPr lang="en-US" sz="1400" dirty="0" err="1">
                  <a:solidFill>
                    <a:srgbClr val="F7E9F6"/>
                  </a:solidFill>
                </a:rPr>
                <a:t>Anda</a:t>
              </a:r>
              <a:r>
                <a:rPr lang="en-US" sz="1400" dirty="0">
                  <a:solidFill>
                    <a:srgbClr val="F7E9F6"/>
                  </a:solidFill>
                </a:rPr>
                <a:t> </a:t>
              </a:r>
              <a:r>
                <a:rPr lang="en-US" sz="1400" dirty="0" err="1">
                  <a:solidFill>
                    <a:srgbClr val="F7E9F6"/>
                  </a:solidFill>
                </a:rPr>
                <a:t>membuat</a:t>
              </a:r>
              <a:r>
                <a:rPr lang="en-US" sz="1400" dirty="0">
                  <a:solidFill>
                    <a:srgbClr val="F7E9F6"/>
                  </a:solidFill>
                </a:rPr>
                <a:t> </a:t>
              </a:r>
              <a:r>
                <a:rPr lang="en-US" sz="1400" dirty="0" err="1">
                  <a:solidFill>
                    <a:srgbClr val="F7E9F6"/>
                  </a:solidFill>
                </a:rPr>
                <a:t>prototipe</a:t>
              </a:r>
              <a:r>
                <a:rPr lang="en-US" sz="1400" dirty="0">
                  <a:solidFill>
                    <a:srgbClr val="F7E9F6"/>
                  </a:solidFill>
                </a:rPr>
                <a:t> </a:t>
              </a:r>
              <a:r>
                <a:rPr lang="en-US" sz="1400" dirty="0" err="1">
                  <a:solidFill>
                    <a:srgbClr val="F7E9F6"/>
                  </a:solidFill>
                </a:rPr>
                <a:t>dengan</a:t>
              </a:r>
              <a:r>
                <a:rPr lang="en-US" sz="1400" dirty="0">
                  <a:solidFill>
                    <a:srgbClr val="F7E9F6"/>
                  </a:solidFill>
                </a:rPr>
                <a:t> </a:t>
              </a:r>
              <a:r>
                <a:rPr lang="en-US" sz="1400" dirty="0" err="1">
                  <a:solidFill>
                    <a:srgbClr val="F7E9F6"/>
                  </a:solidFill>
                </a:rPr>
                <a:t>mudah</a:t>
              </a:r>
              <a:r>
                <a:rPr lang="en-US" sz="1400" dirty="0">
                  <a:solidFill>
                    <a:srgbClr val="F7E9F6"/>
                  </a:solidFill>
                </a:rPr>
                <a:t> </a:t>
              </a:r>
              <a:r>
                <a:rPr lang="en-US" sz="1400" dirty="0" err="1">
                  <a:solidFill>
                    <a:srgbClr val="F7E9F6"/>
                  </a:solidFill>
                </a:rPr>
                <a:t>dan</a:t>
              </a:r>
              <a:r>
                <a:rPr lang="en-US" sz="1400" dirty="0">
                  <a:solidFill>
                    <a:srgbClr val="F7E9F6"/>
                  </a:solidFill>
                </a:rPr>
                <a:t> </a:t>
              </a:r>
              <a:r>
                <a:rPr lang="en-US" sz="1400" dirty="0" err="1">
                  <a:solidFill>
                    <a:srgbClr val="F7E9F6"/>
                  </a:solidFill>
                </a:rPr>
                <a:t>membangun</a:t>
              </a:r>
              <a:r>
                <a:rPr lang="en-US" sz="1400" dirty="0">
                  <a:solidFill>
                    <a:srgbClr val="F7E9F6"/>
                  </a:solidFill>
                </a:rPr>
                <a:t> </a:t>
              </a:r>
              <a:r>
                <a:rPr lang="en-US" sz="1400" dirty="0" err="1">
                  <a:solidFill>
                    <a:srgbClr val="F7E9F6"/>
                  </a:solidFill>
                </a:rPr>
                <a:t>laporan</a:t>
              </a:r>
              <a:r>
                <a:rPr lang="en-US" sz="1400" dirty="0">
                  <a:solidFill>
                    <a:srgbClr val="F7E9F6"/>
                  </a:solidFill>
                </a:rPr>
                <a:t> </a:t>
              </a:r>
              <a:r>
                <a:rPr lang="en-US" sz="1400" dirty="0" err="1">
                  <a:solidFill>
                    <a:srgbClr val="F7E9F6"/>
                  </a:solidFill>
                </a:rPr>
                <a:t>lebih</a:t>
              </a:r>
              <a:r>
                <a:rPr lang="en-US" sz="1400" dirty="0">
                  <a:solidFill>
                    <a:srgbClr val="F7E9F6"/>
                  </a:solidFill>
                </a:rPr>
                <a:t> </a:t>
              </a:r>
              <a:r>
                <a:rPr lang="en-US" sz="1400" dirty="0" err="1">
                  <a:solidFill>
                    <a:srgbClr val="F7E9F6"/>
                  </a:solidFill>
                </a:rPr>
                <a:t>cepat</a:t>
              </a:r>
              <a:endParaRPr lang="en-US" sz="1400" dirty="0">
                <a:solidFill>
                  <a:srgbClr val="F7E9F6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rgbClr val="F7E9F6"/>
                  </a:solidFill>
                </a:rPr>
                <a:t>Meningkatnya</a:t>
              </a:r>
              <a:r>
                <a:rPr lang="en-US" sz="1400" dirty="0">
                  <a:solidFill>
                    <a:srgbClr val="F7E9F6"/>
                  </a:solidFill>
                </a:rPr>
                <a:t> </a:t>
              </a:r>
              <a:r>
                <a:rPr lang="en-US" sz="1400" dirty="0" err="1">
                  <a:solidFill>
                    <a:srgbClr val="F7E9F6"/>
                  </a:solidFill>
                </a:rPr>
                <a:t>kebebasan</a:t>
              </a:r>
              <a:r>
                <a:rPr lang="en-US" sz="1400" dirty="0">
                  <a:solidFill>
                    <a:srgbClr val="F7E9F6"/>
                  </a:solidFill>
                </a:rPr>
                <a:t> </a:t>
              </a:r>
              <a:r>
                <a:rPr lang="en-US" sz="1400" dirty="0" err="1">
                  <a:solidFill>
                    <a:srgbClr val="F7E9F6"/>
                  </a:solidFill>
                </a:rPr>
                <a:t>dan</a:t>
              </a:r>
              <a:r>
                <a:rPr lang="en-US" sz="1400" dirty="0">
                  <a:solidFill>
                    <a:srgbClr val="F7E9F6"/>
                  </a:solidFill>
                </a:rPr>
                <a:t> </a:t>
              </a:r>
              <a:r>
                <a:rPr lang="en-US" sz="1400" dirty="0" err="1">
                  <a:solidFill>
                    <a:srgbClr val="F7E9F6"/>
                  </a:solidFill>
                </a:rPr>
                <a:t>kompetensi</a:t>
              </a:r>
              <a:r>
                <a:rPr lang="en-US" sz="1400" dirty="0">
                  <a:solidFill>
                    <a:srgbClr val="F7E9F6"/>
                  </a:solidFill>
                </a:rPr>
                <a:t> individual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rgbClr val="F7E9F6"/>
                  </a:solidFill>
                </a:rPr>
                <a:t>pemantauan</a:t>
              </a:r>
              <a:r>
                <a:rPr lang="en-US" sz="1400" dirty="0">
                  <a:solidFill>
                    <a:srgbClr val="F7E9F6"/>
                  </a:solidFill>
                </a:rPr>
                <a:t> </a:t>
              </a:r>
              <a:r>
                <a:rPr lang="en-US" sz="1400" dirty="0" err="1">
                  <a:solidFill>
                    <a:srgbClr val="F7E9F6"/>
                  </a:solidFill>
                </a:rPr>
                <a:t>kinerja</a:t>
              </a:r>
              <a:r>
                <a:rPr lang="en-US" sz="1400" dirty="0">
                  <a:solidFill>
                    <a:srgbClr val="F7E9F6"/>
                  </a:solidFill>
                </a:rPr>
                <a:t> </a:t>
              </a:r>
              <a:r>
                <a:rPr lang="en-US" sz="1400" dirty="0" err="1">
                  <a:solidFill>
                    <a:srgbClr val="F7E9F6"/>
                  </a:solidFill>
                </a:rPr>
                <a:t>untuk</a:t>
              </a:r>
              <a:r>
                <a:rPr lang="en-US" sz="1400" dirty="0">
                  <a:solidFill>
                    <a:srgbClr val="F7E9F6"/>
                  </a:solidFill>
                </a:rPr>
                <a:t> para </a:t>
              </a:r>
              <a:r>
                <a:rPr lang="en-US" sz="1400" dirty="0" err="1">
                  <a:solidFill>
                    <a:srgbClr val="F7E9F6"/>
                  </a:solidFill>
                </a:rPr>
                <a:t>ahli</a:t>
              </a:r>
              <a:r>
                <a:rPr lang="en-US" sz="1400" dirty="0">
                  <a:solidFill>
                    <a:srgbClr val="F7E9F6"/>
                  </a:solidFill>
                </a:rPr>
                <a:t>, kami </a:t>
              </a:r>
              <a:r>
                <a:rPr lang="en-US" sz="1400" dirty="0" err="1">
                  <a:solidFill>
                    <a:srgbClr val="F7E9F6"/>
                  </a:solidFill>
                </a:rPr>
                <a:t>menjaga</a:t>
              </a:r>
              <a:r>
                <a:rPr lang="en-US" sz="1400" dirty="0">
                  <a:solidFill>
                    <a:srgbClr val="F7E9F6"/>
                  </a:solidFill>
                </a:rPr>
                <a:t> </a:t>
              </a:r>
              <a:r>
                <a:rPr lang="en-US" sz="1400" dirty="0" err="1">
                  <a:solidFill>
                    <a:srgbClr val="F7E9F6"/>
                  </a:solidFill>
                </a:rPr>
                <a:t>bisnis</a:t>
              </a:r>
              <a:r>
                <a:rPr lang="en-US" sz="1400" dirty="0">
                  <a:solidFill>
                    <a:srgbClr val="F7E9F6"/>
                  </a:solidFill>
                </a:rPr>
                <a:t> </a:t>
              </a:r>
              <a:r>
                <a:rPr lang="en-US" sz="1400" dirty="0" err="1">
                  <a:solidFill>
                    <a:srgbClr val="F7E9F6"/>
                  </a:solidFill>
                </a:rPr>
                <a:t>Anda</a:t>
              </a:r>
              <a:r>
                <a:rPr lang="en-US" sz="1400" dirty="0">
                  <a:solidFill>
                    <a:srgbClr val="F7E9F6"/>
                  </a:solidFill>
                </a:rPr>
                <a:t> </a:t>
              </a:r>
              <a:r>
                <a:rPr lang="en-US" sz="1400" dirty="0" err="1">
                  <a:solidFill>
                    <a:srgbClr val="F7E9F6"/>
                  </a:solidFill>
                </a:rPr>
                <a:t>pada</a:t>
              </a:r>
              <a:r>
                <a:rPr lang="en-US" sz="1400" dirty="0">
                  <a:solidFill>
                    <a:srgbClr val="F7E9F6"/>
                  </a:solidFill>
                </a:rPr>
                <a:t> </a:t>
              </a:r>
              <a:r>
                <a:rPr lang="en-US" sz="1400" dirty="0" err="1">
                  <a:solidFill>
                    <a:srgbClr val="F7E9F6"/>
                  </a:solidFill>
                </a:rPr>
                <a:t>pijakan</a:t>
              </a:r>
              <a:r>
                <a:rPr lang="en-US" sz="1400" dirty="0">
                  <a:solidFill>
                    <a:srgbClr val="F7E9F6"/>
                  </a:solidFill>
                </a:rPr>
                <a:t> yang </a:t>
              </a:r>
              <a:r>
                <a:rPr lang="en-US" sz="1400" dirty="0" err="1">
                  <a:solidFill>
                    <a:srgbClr val="F7E9F6"/>
                  </a:solidFill>
                </a:rPr>
                <a:t>kokoh</a:t>
              </a:r>
              <a:r>
                <a:rPr lang="en-US" sz="1400" dirty="0">
                  <a:solidFill>
                    <a:srgbClr val="F7E9F6"/>
                  </a:solidFill>
                </a:rPr>
                <a:t>.</a:t>
              </a:r>
            </a:p>
            <a:p>
              <a:endParaRPr lang="ko-KR" altLang="en-US" sz="1400" dirty="0">
                <a:solidFill>
                  <a:srgbClr val="F7E9F6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9DD0494-58D8-4CBD-B76A-A1DB963BEB23}"/>
                </a:ext>
              </a:extLst>
            </p:cNvPr>
            <p:cNvSpPr txBox="1"/>
            <p:nvPr/>
          </p:nvSpPr>
          <p:spPr>
            <a:xfrm>
              <a:off x="9630122" y="3563491"/>
              <a:ext cx="815211" cy="624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>
                  <a:ln w="12700">
                    <a:noFill/>
                  </a:ln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ln w="12700">
                  <a:noFill/>
                </a:ln>
                <a:solidFill>
                  <a:schemeClr val="bg1">
                    <a:lumMod val="8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5692AE-9F09-43D7-A437-A0CA341A3FA6}"/>
                </a:ext>
              </a:extLst>
            </p:cNvPr>
            <p:cNvSpPr txBox="1"/>
            <p:nvPr/>
          </p:nvSpPr>
          <p:spPr>
            <a:xfrm>
              <a:off x="10289143" y="3563491"/>
              <a:ext cx="1474232" cy="5750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 err="1">
                  <a:ln w="12700">
                    <a:noFill/>
                  </a:ln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Positif</a:t>
              </a:r>
              <a:endParaRPr lang="ko-KR" altLang="en-US" sz="4400" b="1" dirty="0">
                <a:ln w="12700">
                  <a:noFill/>
                </a:ln>
                <a:solidFill>
                  <a:schemeClr val="bg1">
                    <a:lumMod val="8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그룹 4">
            <a:extLst>
              <a:ext uri="{FF2B5EF4-FFF2-40B4-BE49-F238E27FC236}">
                <a16:creationId xmlns:a16="http://schemas.microsoft.com/office/drawing/2014/main" id="{FCD42E96-50EE-40E7-B436-82B5E3ABD2F6}"/>
              </a:ext>
            </a:extLst>
          </p:cNvPr>
          <p:cNvGrpSpPr/>
          <p:nvPr/>
        </p:nvGrpSpPr>
        <p:grpSpPr>
          <a:xfrm>
            <a:off x="6205967" y="1727492"/>
            <a:ext cx="3293629" cy="2040907"/>
            <a:chOff x="9630122" y="3563491"/>
            <a:chExt cx="2133253" cy="15252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E5A7FF-AABD-46BF-950A-B181A2AEC266}"/>
                </a:ext>
              </a:extLst>
            </p:cNvPr>
            <p:cNvSpPr txBox="1"/>
            <p:nvPr/>
          </p:nvSpPr>
          <p:spPr>
            <a:xfrm>
              <a:off x="9630122" y="4214707"/>
              <a:ext cx="2133253" cy="874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rgbClr val="F7E9F6"/>
                  </a:solidFill>
                  <a:cs typeface="Arial" pitchFamily="34" charset="0"/>
                </a:rPr>
                <a:t>Memakan</a:t>
              </a:r>
              <a:r>
                <a:rPr lang="en-US" altLang="ko-KR" sz="1400" dirty="0">
                  <a:solidFill>
                    <a:srgbClr val="F7E9F6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rgbClr val="F7E9F6"/>
                  </a:solidFill>
                  <a:cs typeface="Arial" pitchFamily="34" charset="0"/>
                </a:rPr>
                <a:t>biaya</a:t>
              </a:r>
              <a:r>
                <a:rPr lang="en-US" altLang="ko-KR" sz="1400" dirty="0">
                  <a:solidFill>
                    <a:srgbClr val="F7E9F6"/>
                  </a:solidFill>
                  <a:cs typeface="Arial" pitchFamily="34" charset="0"/>
                </a:rPr>
                <a:t> yang </a:t>
              </a:r>
              <a:r>
                <a:rPr lang="en-US" altLang="ko-KR" sz="1400" dirty="0" err="1">
                  <a:solidFill>
                    <a:srgbClr val="F7E9F6"/>
                  </a:solidFill>
                  <a:cs typeface="Arial" pitchFamily="34" charset="0"/>
                </a:rPr>
                <a:t>tidak</a:t>
              </a:r>
              <a:r>
                <a:rPr lang="en-US" altLang="ko-KR" sz="1400" dirty="0">
                  <a:solidFill>
                    <a:srgbClr val="F7E9F6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rgbClr val="F7E9F6"/>
                  </a:solidFill>
                  <a:cs typeface="Arial" pitchFamily="34" charset="0"/>
                </a:rPr>
                <a:t>murah</a:t>
              </a:r>
              <a:endParaRPr lang="en-US" altLang="ko-KR" sz="1400" dirty="0">
                <a:solidFill>
                  <a:srgbClr val="F7E9F6"/>
                </a:solidFill>
                <a:cs typeface="Arial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rgbClr val="F7E9F6"/>
                  </a:solidFill>
                  <a:cs typeface="Arial" pitchFamily="34" charset="0"/>
                </a:rPr>
                <a:t>Perlu</a:t>
              </a:r>
              <a:r>
                <a:rPr lang="en-US" altLang="ko-KR" sz="1400" dirty="0">
                  <a:solidFill>
                    <a:srgbClr val="F7E9F6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rgbClr val="F7E9F6"/>
                  </a:solidFill>
                  <a:cs typeface="Arial" pitchFamily="34" charset="0"/>
                </a:rPr>
                <a:t>banyak</a:t>
              </a:r>
              <a:r>
                <a:rPr lang="en-US" altLang="ko-KR" sz="1400" dirty="0">
                  <a:solidFill>
                    <a:srgbClr val="F7E9F6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rgbClr val="F7E9F6"/>
                  </a:solidFill>
                  <a:cs typeface="Arial" pitchFamily="34" charset="0"/>
                </a:rPr>
                <a:t>tenaga</a:t>
              </a:r>
              <a:r>
                <a:rPr lang="en-US" altLang="ko-KR" sz="1400" dirty="0">
                  <a:solidFill>
                    <a:srgbClr val="F7E9F6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rgbClr val="F7E9F6"/>
                  </a:solidFill>
                  <a:cs typeface="Arial" pitchFamily="34" charset="0"/>
                </a:rPr>
                <a:t>ahli</a:t>
              </a:r>
              <a:endParaRPr lang="en-US" altLang="ko-KR" sz="1400" dirty="0">
                <a:solidFill>
                  <a:srgbClr val="F7E9F6"/>
                </a:solidFill>
                <a:cs typeface="Arial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rgbClr val="F7E9F6"/>
                  </a:solidFill>
                  <a:cs typeface="Arial" pitchFamily="34" charset="0"/>
                </a:rPr>
                <a:t>Diperlukan</a:t>
              </a:r>
              <a:r>
                <a:rPr lang="en-US" altLang="ko-KR" sz="1400" dirty="0">
                  <a:solidFill>
                    <a:srgbClr val="F7E9F6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rgbClr val="F7E9F6"/>
                  </a:solidFill>
                  <a:cs typeface="Arial" pitchFamily="34" charset="0"/>
                </a:rPr>
                <a:t>jaringan</a:t>
              </a:r>
              <a:r>
                <a:rPr lang="en-US" altLang="ko-KR" sz="1400" dirty="0">
                  <a:solidFill>
                    <a:srgbClr val="F7E9F6"/>
                  </a:solidFill>
                  <a:cs typeface="Arial" pitchFamily="34" charset="0"/>
                </a:rPr>
                <a:t> internet </a:t>
              </a:r>
              <a:r>
                <a:rPr lang="en-US" altLang="ko-KR" sz="1400" dirty="0" err="1">
                  <a:solidFill>
                    <a:srgbClr val="F7E9F6"/>
                  </a:solidFill>
                  <a:cs typeface="Arial" pitchFamily="34" charset="0"/>
                </a:rPr>
                <a:t>untuk</a:t>
              </a:r>
              <a:r>
                <a:rPr lang="en-US" altLang="ko-KR" sz="1400" dirty="0">
                  <a:solidFill>
                    <a:srgbClr val="F7E9F6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rgbClr val="F7E9F6"/>
                  </a:solidFill>
                  <a:cs typeface="Arial" pitchFamily="34" charset="0"/>
                </a:rPr>
                <a:t>terhubungan</a:t>
              </a:r>
              <a:r>
                <a:rPr lang="en-US" altLang="ko-KR" sz="1400" dirty="0">
                  <a:solidFill>
                    <a:srgbClr val="F7E9F6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rgbClr val="F7E9F6"/>
                  </a:solidFill>
                  <a:cs typeface="Arial" pitchFamily="34" charset="0"/>
                </a:rPr>
                <a:t>langsung</a:t>
              </a:r>
              <a:r>
                <a:rPr lang="en-US" altLang="ko-KR" sz="1400" dirty="0">
                  <a:solidFill>
                    <a:srgbClr val="F7E9F6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rgbClr val="F7E9F6"/>
                  </a:solidFill>
                  <a:cs typeface="Arial" pitchFamily="34" charset="0"/>
                </a:rPr>
                <a:t>secara</a:t>
              </a:r>
              <a:r>
                <a:rPr lang="en-US" altLang="ko-KR" sz="1400" dirty="0">
                  <a:solidFill>
                    <a:srgbClr val="F7E9F6"/>
                  </a:solidFill>
                  <a:cs typeface="Arial" pitchFamily="34" charset="0"/>
                </a:rPr>
                <a:t> real-time</a:t>
              </a:r>
              <a:endParaRPr lang="ko-KR" altLang="en-US" sz="1400" dirty="0">
                <a:solidFill>
                  <a:srgbClr val="F7E9F6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F248AE-443A-499B-9D51-D1363D128077}"/>
                </a:ext>
              </a:extLst>
            </p:cNvPr>
            <p:cNvSpPr txBox="1"/>
            <p:nvPr/>
          </p:nvSpPr>
          <p:spPr>
            <a:xfrm>
              <a:off x="9630122" y="3563491"/>
              <a:ext cx="815211" cy="5750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>
                  <a:ln w="12700">
                    <a:noFill/>
                  </a:ln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ln w="12700">
                  <a:noFill/>
                </a:ln>
                <a:solidFill>
                  <a:schemeClr val="bg1">
                    <a:lumMod val="8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3D1B9F-868B-4DF7-AD10-2EB0FF5F2C56}"/>
                </a:ext>
              </a:extLst>
            </p:cNvPr>
            <p:cNvSpPr txBox="1"/>
            <p:nvPr/>
          </p:nvSpPr>
          <p:spPr>
            <a:xfrm>
              <a:off x="10289143" y="3563491"/>
              <a:ext cx="1474232" cy="5750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 err="1">
                  <a:ln w="12700">
                    <a:noFill/>
                  </a:ln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Negatif</a:t>
              </a:r>
              <a:endParaRPr lang="ko-KR" altLang="en-US" sz="4400" b="1" dirty="0">
                <a:ln w="12700">
                  <a:noFill/>
                </a:ln>
                <a:solidFill>
                  <a:schemeClr val="bg1">
                    <a:lumMod val="8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2030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9252-17A9-4BA8-98E3-1BEDC8C8D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60127" cy="4351338"/>
          </a:xfrm>
        </p:spPr>
        <p:txBody>
          <a:bodyPr/>
          <a:lstStyle/>
          <a:p>
            <a:r>
              <a:rPr lang="en-US" dirty="0" err="1"/>
              <a:t>Adinda</a:t>
            </a:r>
            <a:r>
              <a:rPr lang="en-US" dirty="0"/>
              <a:t> </a:t>
            </a:r>
            <a:r>
              <a:rPr lang="en-US" dirty="0" err="1"/>
              <a:t>Pratiwi</a:t>
            </a:r>
            <a:r>
              <a:rPr lang="en-US" dirty="0"/>
              <a:t> </a:t>
            </a:r>
            <a:r>
              <a:rPr lang="en-US" dirty="0" err="1"/>
              <a:t>Prameswari</a:t>
            </a:r>
            <a:r>
              <a:rPr lang="en-US" dirty="0"/>
              <a:t> (4518210036)</a:t>
            </a:r>
          </a:p>
          <a:p>
            <a:r>
              <a:rPr lang="en-US" dirty="0"/>
              <a:t>Riyad Emiliano </a:t>
            </a:r>
            <a:r>
              <a:rPr lang="en-US" dirty="0" err="1"/>
              <a:t>Salomo</a:t>
            </a:r>
            <a:r>
              <a:rPr lang="en-US" dirty="0"/>
              <a:t> (4518210026)</a:t>
            </a:r>
          </a:p>
          <a:p>
            <a:r>
              <a:rPr lang="en-US" dirty="0"/>
              <a:t>Daniel (4518210007)</a:t>
            </a:r>
          </a:p>
          <a:p>
            <a:r>
              <a:rPr lang="en-US" dirty="0" err="1"/>
              <a:t>Syifa</a:t>
            </a:r>
            <a:r>
              <a:rPr lang="en-US" dirty="0"/>
              <a:t> </a:t>
            </a:r>
            <a:r>
              <a:rPr lang="en-US" dirty="0" err="1"/>
              <a:t>Ramadhani</a:t>
            </a:r>
            <a:r>
              <a:rPr lang="en-US" dirty="0"/>
              <a:t> N.A (4519212044)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794F5-BD8F-4974-91AE-DF04DA56BC36}"/>
              </a:ext>
            </a:extLst>
          </p:cNvPr>
          <p:cNvSpPr txBox="1"/>
          <p:nvPr/>
        </p:nvSpPr>
        <p:spPr>
          <a:xfrm>
            <a:off x="838200" y="681037"/>
            <a:ext cx="5399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rgbClr val="B063C5"/>
                </a:solidFill>
                <a:latin typeface="Lemon/Milk" panose="020B0603050302020204" pitchFamily="34" charset="0"/>
              </a:rPr>
              <a:t>Anggota</a:t>
            </a:r>
            <a:endParaRPr lang="en-US" sz="5400" b="1" dirty="0">
              <a:solidFill>
                <a:srgbClr val="B063C5"/>
              </a:solidFill>
              <a:latin typeface="Lemon/Milk" panose="020B06030503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659406-4D79-407C-844D-F85858BBF4AA}"/>
              </a:ext>
            </a:extLst>
          </p:cNvPr>
          <p:cNvSpPr txBox="1">
            <a:spLocks/>
          </p:cNvSpPr>
          <p:nvPr/>
        </p:nvSpPr>
        <p:spPr>
          <a:xfrm>
            <a:off x="838200" y="4536498"/>
            <a:ext cx="3091873" cy="175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Fiki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Setiawan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Filia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Sekar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Murty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Riko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ismail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81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82CD">
            <a:alpha val="8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68" y="1825625"/>
            <a:ext cx="11431568" cy="4351338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https://tankarir.com/perspective/konsultasi/2009/05/15/research-dev</a:t>
            </a:r>
            <a:r>
              <a:rPr lang="en-US" sz="2400" dirty="0"/>
              <a:t>.</a:t>
            </a:r>
          </a:p>
          <a:p>
            <a:r>
              <a:rPr lang="en-US" sz="2400" dirty="0">
                <a:hlinkClick r:id="rId3"/>
              </a:rPr>
              <a:t>https://study.com/articles/research_development_manager_job_description_salary.html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https://id.quora.com/Apa-yang-dilakukan-COO-Apa-perbedaannya-dengan-CEO</a:t>
            </a:r>
            <a:endParaRPr lang="en-US" sz="2400" dirty="0"/>
          </a:p>
          <a:p>
            <a:r>
              <a:rPr lang="en-US" sz="2400" dirty="0">
                <a:hlinkClick r:id="rId5" tooltip="https://keenthemes.com/keen/preview/demo4/dashboards/fluid.html"/>
              </a:rPr>
              <a:t>https://keenthemes.com/keen/preview/demo4/dashboards/fluid.html</a:t>
            </a:r>
            <a:endParaRPr lang="en-US" sz="2400" dirty="0"/>
          </a:p>
          <a:p>
            <a:r>
              <a:rPr lang="en-US" sz="2400" dirty="0">
                <a:hlinkClick r:id="rId6" tooltip="https://www.equiperp.com/id/inventaris"/>
              </a:rPr>
              <a:t>https://www.equiperp.com/id/inventaris</a:t>
            </a:r>
            <a:endParaRPr lang="en-US" sz="2400" dirty="0"/>
          </a:p>
          <a:p>
            <a:r>
              <a:rPr lang="en-US" sz="2400" dirty="0">
                <a:hlinkClick r:id="rId7" tooltip="https://id.selluseller.com/"/>
              </a:rPr>
              <a:t>https://id.selluseller.com/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46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B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6">
            <a:extLst>
              <a:ext uri="{FF2B5EF4-FFF2-40B4-BE49-F238E27FC236}">
                <a16:creationId xmlns:a16="http://schemas.microsoft.com/office/drawing/2014/main" id="{A40A2A15-C5B3-4800-B44D-C87236AE49D1}"/>
              </a:ext>
            </a:extLst>
          </p:cNvPr>
          <p:cNvGrpSpPr/>
          <p:nvPr/>
        </p:nvGrpSpPr>
        <p:grpSpPr>
          <a:xfrm>
            <a:off x="64743" y="325300"/>
            <a:ext cx="5493530" cy="4217714"/>
            <a:chOff x="1944920" y="1835170"/>
            <a:chExt cx="5493530" cy="4217714"/>
          </a:xfrm>
        </p:grpSpPr>
        <p:cxnSp>
          <p:nvCxnSpPr>
            <p:cNvPr id="7" name="Straight Connector 38">
              <a:extLst>
                <a:ext uri="{FF2B5EF4-FFF2-40B4-BE49-F238E27FC236}">
                  <a16:creationId xmlns:a16="http://schemas.microsoft.com/office/drawing/2014/main" id="{B3607A8A-4CE4-498F-B516-80D29CF2A7CC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936446" y="3871740"/>
              <a:ext cx="1178797" cy="86881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5">
              <a:extLst>
                <a:ext uri="{FF2B5EF4-FFF2-40B4-BE49-F238E27FC236}">
                  <a16:creationId xmlns:a16="http://schemas.microsoft.com/office/drawing/2014/main" id="{1251648A-A144-4F1B-99BA-A8B69785B37D}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4216238" y="3871740"/>
              <a:ext cx="720210" cy="1422439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32">
              <a:extLst>
                <a:ext uri="{FF2B5EF4-FFF2-40B4-BE49-F238E27FC236}">
                  <a16:creationId xmlns:a16="http://schemas.microsoft.com/office/drawing/2014/main" id="{7440A742-DE76-467F-9DF2-689A122A9A05}"/>
                </a:ext>
              </a:extLst>
            </p:cNvPr>
            <p:cNvCxnSpPr>
              <a:cxnSpLocks/>
              <a:endCxn id="18" idx="6"/>
            </p:cNvCxnSpPr>
            <p:nvPr/>
          </p:nvCxnSpPr>
          <p:spPr>
            <a:xfrm flipH="1">
              <a:off x="3134007" y="3871740"/>
              <a:ext cx="1802438" cy="12170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24">
              <a:extLst>
                <a:ext uri="{FF2B5EF4-FFF2-40B4-BE49-F238E27FC236}">
                  <a16:creationId xmlns:a16="http://schemas.microsoft.com/office/drawing/2014/main" id="{8844ABD8-1E4E-4803-8602-0CDEBE9EB536}"/>
                </a:ext>
              </a:extLst>
            </p:cNvPr>
            <p:cNvCxnSpPr>
              <a:cxnSpLocks/>
              <a:endCxn id="19" idx="5"/>
            </p:cNvCxnSpPr>
            <p:nvPr/>
          </p:nvCxnSpPr>
          <p:spPr>
            <a:xfrm flipH="1" flipV="1">
              <a:off x="3944492" y="2779668"/>
              <a:ext cx="991954" cy="109207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22">
              <a:extLst>
                <a:ext uri="{FF2B5EF4-FFF2-40B4-BE49-F238E27FC236}">
                  <a16:creationId xmlns:a16="http://schemas.microsoft.com/office/drawing/2014/main" id="{B9DC6465-465A-4B3A-9AAC-F3038268B851}"/>
                </a:ext>
              </a:extLst>
            </p:cNvPr>
            <p:cNvCxnSpPr>
              <a:cxnSpLocks/>
              <a:endCxn id="15" idx="4"/>
            </p:cNvCxnSpPr>
            <p:nvPr/>
          </p:nvCxnSpPr>
          <p:spPr>
            <a:xfrm flipV="1">
              <a:off x="4936444" y="2428572"/>
              <a:ext cx="154013" cy="144317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799D86-5C0E-44D1-9CE5-28468E8B41A6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V="1">
              <a:off x="4976826" y="3135562"/>
              <a:ext cx="1694473" cy="76280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">
              <a:extLst>
                <a:ext uri="{FF2B5EF4-FFF2-40B4-BE49-F238E27FC236}">
                  <a16:creationId xmlns:a16="http://schemas.microsoft.com/office/drawing/2014/main" id="{CC461ABE-F377-4DA3-946F-BE66C5750485}"/>
                </a:ext>
              </a:extLst>
            </p:cNvPr>
            <p:cNvSpPr/>
            <p:nvPr/>
          </p:nvSpPr>
          <p:spPr>
            <a:xfrm>
              <a:off x="4180360" y="3115656"/>
              <a:ext cx="1512168" cy="1512168"/>
            </a:xfrm>
            <a:prstGeom prst="ellipse">
              <a:avLst/>
            </a:prstGeom>
            <a:solidFill>
              <a:srgbClr val="2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66B0276B-C2D5-4D75-9699-65B1464FBE7B}"/>
                </a:ext>
              </a:extLst>
            </p:cNvPr>
            <p:cNvSpPr/>
            <p:nvPr/>
          </p:nvSpPr>
          <p:spPr>
            <a:xfrm>
              <a:off x="6539677" y="2368411"/>
              <a:ext cx="898773" cy="898773"/>
            </a:xfrm>
            <a:prstGeom prst="ellipse">
              <a:avLst/>
            </a:prstGeom>
            <a:solidFill>
              <a:srgbClr val="602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6">
              <a:extLst>
                <a:ext uri="{FF2B5EF4-FFF2-40B4-BE49-F238E27FC236}">
                  <a16:creationId xmlns:a16="http://schemas.microsoft.com/office/drawing/2014/main" id="{DAE72CFB-E8FA-487C-BC0A-E9B60446A1EB}"/>
                </a:ext>
              </a:extLst>
            </p:cNvPr>
            <p:cNvSpPr/>
            <p:nvPr/>
          </p:nvSpPr>
          <p:spPr>
            <a:xfrm>
              <a:off x="4793756" y="1835170"/>
              <a:ext cx="593402" cy="593402"/>
            </a:xfrm>
            <a:prstGeom prst="ellipse">
              <a:avLst/>
            </a:prstGeom>
            <a:solidFill>
              <a:srgbClr val="2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5CB40403-C6BB-42AE-98D3-F2A94182AC13}"/>
                </a:ext>
              </a:extLst>
            </p:cNvPr>
            <p:cNvSpPr/>
            <p:nvPr/>
          </p:nvSpPr>
          <p:spPr>
            <a:xfrm>
              <a:off x="5951985" y="4577296"/>
              <a:ext cx="1114797" cy="1114797"/>
            </a:xfrm>
            <a:prstGeom prst="ellipse">
              <a:avLst/>
            </a:prstGeom>
            <a:solidFill>
              <a:srgbClr val="2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A99E1438-5E7C-4DE3-AE5B-E68E55D7AC07}"/>
                </a:ext>
              </a:extLst>
            </p:cNvPr>
            <p:cNvSpPr/>
            <p:nvPr/>
          </p:nvSpPr>
          <p:spPr>
            <a:xfrm>
              <a:off x="3640970" y="5195479"/>
              <a:ext cx="673968" cy="673968"/>
            </a:xfrm>
            <a:prstGeom prst="ellipse">
              <a:avLst/>
            </a:prstGeom>
            <a:solidFill>
              <a:srgbClr val="602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B97BA8B3-089D-49BB-A140-DDD830EB00B5}"/>
                </a:ext>
              </a:extLst>
            </p:cNvPr>
            <p:cNvSpPr/>
            <p:nvPr/>
          </p:nvSpPr>
          <p:spPr>
            <a:xfrm>
              <a:off x="1944920" y="3398900"/>
              <a:ext cx="1189087" cy="1189087"/>
            </a:xfrm>
            <a:prstGeom prst="ellipse">
              <a:avLst/>
            </a:prstGeom>
            <a:solidFill>
              <a:srgbClr val="602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5346A95E-D13C-4052-8E3D-36B28DF71B60}"/>
                </a:ext>
              </a:extLst>
            </p:cNvPr>
            <p:cNvSpPr/>
            <p:nvPr/>
          </p:nvSpPr>
          <p:spPr>
            <a:xfrm>
              <a:off x="3218871" y="2054047"/>
              <a:ext cx="850118" cy="850118"/>
            </a:xfrm>
            <a:prstGeom prst="ellipse">
              <a:avLst/>
            </a:prstGeom>
            <a:solidFill>
              <a:srgbClr val="2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Oval 28">
              <a:extLst>
                <a:ext uri="{FF2B5EF4-FFF2-40B4-BE49-F238E27FC236}">
                  <a16:creationId xmlns:a16="http://schemas.microsoft.com/office/drawing/2014/main" id="{08E91B4C-0C6F-48F5-91F5-C2A75BF26A98}"/>
                </a:ext>
              </a:extLst>
            </p:cNvPr>
            <p:cNvSpPr/>
            <p:nvPr/>
          </p:nvSpPr>
          <p:spPr>
            <a:xfrm>
              <a:off x="5066607" y="4878024"/>
              <a:ext cx="532389" cy="532389"/>
            </a:xfrm>
            <a:prstGeom prst="ellipse">
              <a:avLst/>
            </a:prstGeom>
            <a:solidFill>
              <a:srgbClr val="B030B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Oval 29">
              <a:extLst>
                <a:ext uri="{FF2B5EF4-FFF2-40B4-BE49-F238E27FC236}">
                  <a16:creationId xmlns:a16="http://schemas.microsoft.com/office/drawing/2014/main" id="{9187C719-0B91-49B2-9AD5-FF5939A3853C}"/>
                </a:ext>
              </a:extLst>
            </p:cNvPr>
            <p:cNvSpPr/>
            <p:nvPr/>
          </p:nvSpPr>
          <p:spPr>
            <a:xfrm>
              <a:off x="5389316" y="2579950"/>
              <a:ext cx="459035" cy="459035"/>
            </a:xfrm>
            <a:prstGeom prst="ellipse">
              <a:avLst/>
            </a:prstGeom>
            <a:solidFill>
              <a:srgbClr val="B03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30">
              <a:extLst>
                <a:ext uri="{FF2B5EF4-FFF2-40B4-BE49-F238E27FC236}">
                  <a16:creationId xmlns:a16="http://schemas.microsoft.com/office/drawing/2014/main" id="{2B9C99A7-9D19-4AD2-852F-0320FBBE6D8C}"/>
                </a:ext>
              </a:extLst>
            </p:cNvPr>
            <p:cNvSpPr/>
            <p:nvPr/>
          </p:nvSpPr>
          <p:spPr>
            <a:xfrm>
              <a:off x="3684871" y="4480235"/>
              <a:ext cx="363255" cy="363255"/>
            </a:xfrm>
            <a:prstGeom prst="ellipse">
              <a:avLst/>
            </a:prstGeom>
            <a:solidFill>
              <a:srgbClr val="BD83CE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31">
              <a:extLst>
                <a:ext uri="{FF2B5EF4-FFF2-40B4-BE49-F238E27FC236}">
                  <a16:creationId xmlns:a16="http://schemas.microsoft.com/office/drawing/2014/main" id="{0F846660-E258-4286-8639-7D67228C60A8}"/>
                </a:ext>
              </a:extLst>
            </p:cNvPr>
            <p:cNvSpPr/>
            <p:nvPr/>
          </p:nvSpPr>
          <p:spPr>
            <a:xfrm>
              <a:off x="6476486" y="3551209"/>
              <a:ext cx="282855" cy="282855"/>
            </a:xfrm>
            <a:prstGeom prst="ellipse">
              <a:avLst/>
            </a:prstGeom>
            <a:solidFill>
              <a:srgbClr val="20206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33">
              <a:extLst>
                <a:ext uri="{FF2B5EF4-FFF2-40B4-BE49-F238E27FC236}">
                  <a16:creationId xmlns:a16="http://schemas.microsoft.com/office/drawing/2014/main" id="{B4D52347-57C3-4EA0-AFA3-44BAF6E52B01}"/>
                </a:ext>
              </a:extLst>
            </p:cNvPr>
            <p:cNvSpPr/>
            <p:nvPr/>
          </p:nvSpPr>
          <p:spPr>
            <a:xfrm>
              <a:off x="2668761" y="2196177"/>
              <a:ext cx="266700" cy="266700"/>
            </a:xfrm>
            <a:prstGeom prst="ellipse">
              <a:avLst/>
            </a:prstGeom>
            <a:solidFill>
              <a:srgbClr val="B030B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Oval 34">
              <a:extLst>
                <a:ext uri="{FF2B5EF4-FFF2-40B4-BE49-F238E27FC236}">
                  <a16:creationId xmlns:a16="http://schemas.microsoft.com/office/drawing/2014/main" id="{7FEB84CB-9562-4BAB-AE91-EE55BA5385A0}"/>
                </a:ext>
              </a:extLst>
            </p:cNvPr>
            <p:cNvSpPr/>
            <p:nvPr/>
          </p:nvSpPr>
          <p:spPr>
            <a:xfrm>
              <a:off x="5924795" y="4117523"/>
              <a:ext cx="352320" cy="352320"/>
            </a:xfrm>
            <a:prstGeom prst="ellipse">
              <a:avLst/>
            </a:prstGeom>
            <a:solidFill>
              <a:srgbClr val="B030B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36">
              <a:extLst>
                <a:ext uri="{FF2B5EF4-FFF2-40B4-BE49-F238E27FC236}">
                  <a16:creationId xmlns:a16="http://schemas.microsoft.com/office/drawing/2014/main" id="{8640B092-6325-40BB-A44B-EF1867B34F82}"/>
                </a:ext>
              </a:extLst>
            </p:cNvPr>
            <p:cNvSpPr/>
            <p:nvPr/>
          </p:nvSpPr>
          <p:spPr>
            <a:xfrm>
              <a:off x="3396656" y="3398900"/>
              <a:ext cx="321839" cy="321839"/>
            </a:xfrm>
            <a:prstGeom prst="ellipse">
              <a:avLst/>
            </a:prstGeom>
            <a:solidFill>
              <a:srgbClr val="B030B0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37">
              <a:extLst>
                <a:ext uri="{FF2B5EF4-FFF2-40B4-BE49-F238E27FC236}">
                  <a16:creationId xmlns:a16="http://schemas.microsoft.com/office/drawing/2014/main" id="{8F3906E2-611A-4A50-8D1A-98568423F3BD}"/>
                </a:ext>
              </a:extLst>
            </p:cNvPr>
            <p:cNvSpPr/>
            <p:nvPr/>
          </p:nvSpPr>
          <p:spPr>
            <a:xfrm>
              <a:off x="3998959" y="3241670"/>
              <a:ext cx="200451" cy="200451"/>
            </a:xfrm>
            <a:prstGeom prst="ellipse">
              <a:avLst/>
            </a:prstGeom>
            <a:solidFill>
              <a:srgbClr val="B18EA6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39">
              <a:extLst>
                <a:ext uri="{FF2B5EF4-FFF2-40B4-BE49-F238E27FC236}">
                  <a16:creationId xmlns:a16="http://schemas.microsoft.com/office/drawing/2014/main" id="{FB8B16D9-7E64-47E9-9220-F4245A5B4402}"/>
                </a:ext>
              </a:extLst>
            </p:cNvPr>
            <p:cNvSpPr/>
            <p:nvPr/>
          </p:nvSpPr>
          <p:spPr>
            <a:xfrm>
              <a:off x="5622688" y="1931420"/>
              <a:ext cx="200451" cy="200451"/>
            </a:xfrm>
            <a:prstGeom prst="ellipse">
              <a:avLst/>
            </a:prstGeom>
            <a:solidFill>
              <a:srgbClr val="B03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40">
              <a:extLst>
                <a:ext uri="{FF2B5EF4-FFF2-40B4-BE49-F238E27FC236}">
                  <a16:creationId xmlns:a16="http://schemas.microsoft.com/office/drawing/2014/main" id="{3AC5C377-398A-4C57-89F8-A5702FCE91CE}"/>
                </a:ext>
              </a:extLst>
            </p:cNvPr>
            <p:cNvSpPr/>
            <p:nvPr/>
          </p:nvSpPr>
          <p:spPr>
            <a:xfrm>
              <a:off x="4593305" y="5852433"/>
              <a:ext cx="200451" cy="200451"/>
            </a:xfrm>
            <a:prstGeom prst="ellipse">
              <a:avLst/>
            </a:prstGeom>
            <a:solidFill>
              <a:srgbClr val="202060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40">
              <a:extLst>
                <a:ext uri="{FF2B5EF4-FFF2-40B4-BE49-F238E27FC236}">
                  <a16:creationId xmlns:a16="http://schemas.microsoft.com/office/drawing/2014/main" id="{706CDD97-0AC6-4029-9B7D-CFE4E1881DFB}"/>
                </a:ext>
              </a:extLst>
            </p:cNvPr>
            <p:cNvSpPr/>
            <p:nvPr/>
          </p:nvSpPr>
          <p:spPr>
            <a:xfrm>
              <a:off x="2927021" y="4538537"/>
              <a:ext cx="200451" cy="200451"/>
            </a:xfrm>
            <a:prstGeom prst="ellipse">
              <a:avLst/>
            </a:prstGeom>
            <a:solidFill>
              <a:srgbClr val="B2E4D5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ED6BF9B0-C5AB-4B64-AA1B-26AFC342D6D2}"/>
                </a:ext>
              </a:extLst>
            </p:cNvPr>
            <p:cNvSpPr/>
            <p:nvPr/>
          </p:nvSpPr>
          <p:spPr>
            <a:xfrm>
              <a:off x="6063159" y="2804632"/>
              <a:ext cx="363255" cy="363255"/>
            </a:xfrm>
            <a:prstGeom prst="ellipse">
              <a:avLst/>
            </a:prstGeom>
            <a:solidFill>
              <a:srgbClr val="2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AEA776E4-4272-4932-A08F-61CFA48835FB}"/>
                </a:ext>
              </a:extLst>
            </p:cNvPr>
            <p:cNvSpPr/>
            <p:nvPr/>
          </p:nvSpPr>
          <p:spPr>
            <a:xfrm>
              <a:off x="5523070" y="5429243"/>
              <a:ext cx="321839" cy="321839"/>
            </a:xfrm>
            <a:prstGeom prst="ellipse">
              <a:avLst/>
            </a:prstGeom>
            <a:solidFill>
              <a:srgbClr val="B2E4D5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Rectangle 130">
            <a:extLst>
              <a:ext uri="{FF2B5EF4-FFF2-40B4-BE49-F238E27FC236}">
                <a16:creationId xmlns:a16="http://schemas.microsoft.com/office/drawing/2014/main" id="{650E5001-4F88-484D-B506-1A0DC3EF1C87}"/>
              </a:ext>
            </a:extLst>
          </p:cNvPr>
          <p:cNvSpPr/>
          <p:nvPr/>
        </p:nvSpPr>
        <p:spPr>
          <a:xfrm>
            <a:off x="1918248" y="3874038"/>
            <a:ext cx="363327" cy="36497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39BD7F23-124C-4942-9E92-01CFDB3F971F}"/>
              </a:ext>
            </a:extLst>
          </p:cNvPr>
          <p:cNvSpPr/>
          <p:nvPr/>
        </p:nvSpPr>
        <p:spPr>
          <a:xfrm>
            <a:off x="4402431" y="3366264"/>
            <a:ext cx="514138" cy="513303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Freeform 18">
            <a:extLst>
              <a:ext uri="{FF2B5EF4-FFF2-40B4-BE49-F238E27FC236}">
                <a16:creationId xmlns:a16="http://schemas.microsoft.com/office/drawing/2014/main" id="{9BC6C809-1017-43A0-A077-89660D5E7DC4}"/>
              </a:ext>
            </a:extLst>
          </p:cNvPr>
          <p:cNvSpPr/>
          <p:nvPr/>
        </p:nvSpPr>
        <p:spPr>
          <a:xfrm>
            <a:off x="353672" y="2210869"/>
            <a:ext cx="611230" cy="49330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7">
            <a:extLst>
              <a:ext uri="{FF2B5EF4-FFF2-40B4-BE49-F238E27FC236}">
                <a16:creationId xmlns:a16="http://schemas.microsoft.com/office/drawing/2014/main" id="{EB7F651A-88CF-40BB-8928-364F7E867F98}"/>
              </a:ext>
            </a:extLst>
          </p:cNvPr>
          <p:cNvSpPr/>
          <p:nvPr/>
        </p:nvSpPr>
        <p:spPr>
          <a:xfrm>
            <a:off x="3074913" y="470106"/>
            <a:ext cx="280214" cy="24182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Block Arc 10">
            <a:extLst>
              <a:ext uri="{FF2B5EF4-FFF2-40B4-BE49-F238E27FC236}">
                <a16:creationId xmlns:a16="http://schemas.microsoft.com/office/drawing/2014/main" id="{3CE3E46E-FEE7-4A4B-9B02-EB7254DBF682}"/>
              </a:ext>
            </a:extLst>
          </p:cNvPr>
          <p:cNvSpPr/>
          <p:nvPr/>
        </p:nvSpPr>
        <p:spPr>
          <a:xfrm>
            <a:off x="4881842" y="1178049"/>
            <a:ext cx="450039" cy="30483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Round Same Side Corner Rectangle 36">
            <a:extLst>
              <a:ext uri="{FF2B5EF4-FFF2-40B4-BE49-F238E27FC236}">
                <a16:creationId xmlns:a16="http://schemas.microsoft.com/office/drawing/2014/main" id="{523C0753-7863-4C53-B9F9-868E69FB1F47}"/>
              </a:ext>
            </a:extLst>
          </p:cNvPr>
          <p:cNvSpPr>
            <a:spLocks noChangeAspect="1"/>
          </p:cNvSpPr>
          <p:nvPr/>
        </p:nvSpPr>
        <p:spPr>
          <a:xfrm>
            <a:off x="1602373" y="816136"/>
            <a:ext cx="346238" cy="27374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3FF05A-177D-4956-90A0-E46207D7A672}"/>
              </a:ext>
            </a:extLst>
          </p:cNvPr>
          <p:cNvSpPr/>
          <p:nvPr/>
        </p:nvSpPr>
        <p:spPr>
          <a:xfrm>
            <a:off x="7031605" y="-17698"/>
            <a:ext cx="4326050" cy="4074224"/>
          </a:xfrm>
          <a:prstGeom prst="rect">
            <a:avLst/>
          </a:prstGeom>
          <a:solidFill>
            <a:srgbClr val="F7E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7E8F6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85E735-DC1B-4B4D-B053-0BB002C0D131}"/>
              </a:ext>
            </a:extLst>
          </p:cNvPr>
          <p:cNvSpPr txBox="1"/>
          <p:nvPr/>
        </p:nvSpPr>
        <p:spPr>
          <a:xfrm>
            <a:off x="7132165" y="210184"/>
            <a:ext cx="340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02080"/>
                </a:solidFill>
                <a:latin typeface="Helvetica" pitchFamily="2" charset="0"/>
              </a:rPr>
              <a:t>LATAR BELAKANG</a:t>
            </a:r>
          </a:p>
        </p:txBody>
      </p:sp>
      <p:sp>
        <p:nvSpPr>
          <p:cNvPr id="47" name="Rounded Rectangle 12">
            <a:extLst>
              <a:ext uri="{FF2B5EF4-FFF2-40B4-BE49-F238E27FC236}">
                <a16:creationId xmlns:a16="http://schemas.microsoft.com/office/drawing/2014/main" id="{38B8B2A7-0F54-42FE-B845-9D8B37CA332D}"/>
              </a:ext>
            </a:extLst>
          </p:cNvPr>
          <p:cNvSpPr/>
          <p:nvPr/>
        </p:nvSpPr>
        <p:spPr>
          <a:xfrm>
            <a:off x="2705252" y="1918641"/>
            <a:ext cx="732508" cy="872916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668176-FF46-4D81-939D-D983259BAAEF}"/>
              </a:ext>
            </a:extLst>
          </p:cNvPr>
          <p:cNvSpPr txBox="1"/>
          <p:nvPr/>
        </p:nvSpPr>
        <p:spPr>
          <a:xfrm>
            <a:off x="5617468" y="711928"/>
            <a:ext cx="63962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Dengan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berkembangnya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teknologi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,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banyak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sekali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perusahaan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yang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menggunakan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komputer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sebagai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media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penyimpanan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data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mereka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dan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data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tersebut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tidaklah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sedikit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.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Dalam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perusahaan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, data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sangatlah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penting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untuk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menghasilkan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informasi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yang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dapat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membantu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perusahaan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dalam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mengambil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keputusan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kedepannya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.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Namun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karena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banyaknya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data yang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dimiliki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perusahaan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sehingga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harus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di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saring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terlebih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dahulu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untuk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mendapat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data-data yang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berkualitas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,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lalu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data-data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tersebut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diolah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untuk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menghasilkan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informasi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dan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diubah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dalam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bentuk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grafik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sehingga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mudah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di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mengerti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para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pembisnis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untuk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mengambil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keputusan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perusahaan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,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hal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ini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memakan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banyak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waktu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.</a:t>
            </a:r>
          </a:p>
          <a:p>
            <a:endParaRPr lang="en-US" dirty="0">
              <a:solidFill>
                <a:srgbClr val="202040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   Oleh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karena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itu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,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dengan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adanya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ini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,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dapat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mempermudah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dalam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pengolahan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data yang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besar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dan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tidak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memakan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waktu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yang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banyak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karena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setiap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data yang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masuk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akan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diolah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menjadi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informasi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yang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berkualitas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dan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langsung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di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sajikan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dalam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bentuk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grafik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yang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akan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mempermudah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pembisnis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untuk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202040"/>
                </a:solidFill>
                <a:latin typeface="Helvetica" pitchFamily="2" charset="0"/>
              </a:rPr>
              <a:t>mengerti</a:t>
            </a:r>
            <a:r>
              <a:rPr lang="en-US" dirty="0">
                <a:solidFill>
                  <a:srgbClr val="202040"/>
                </a:solidFill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065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C31D91B-551C-4DF9-96C6-B26874089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477" y="1263304"/>
            <a:ext cx="4050473" cy="1115596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F93062-C8C5-49C4-B90F-AA5653D5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5427" y="660573"/>
            <a:ext cx="6829749" cy="5692520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D667FA-F882-4E28-A258-8261227D9829}"/>
              </a:ext>
            </a:extLst>
          </p:cNvPr>
          <p:cNvSpPr txBox="1"/>
          <p:nvPr/>
        </p:nvSpPr>
        <p:spPr>
          <a:xfrm>
            <a:off x="6096000" y="2505670"/>
            <a:ext cx="5399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1C6E7"/>
                </a:solidFill>
                <a:latin typeface="Lemon/Milk" panose="020B0603050302020204" pitchFamily="34" charset="0"/>
              </a:rPr>
              <a:t>INSPIRASI</a:t>
            </a:r>
          </a:p>
        </p:txBody>
      </p:sp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9394621-F7DF-4875-8CC2-D1AB4CE0F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25" y="3039474"/>
            <a:ext cx="3761125" cy="8989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3EF049-63FA-4649-B0A5-CBEAA1FFD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273" y="4850173"/>
            <a:ext cx="3761125" cy="108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83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D942-E28B-4519-87B1-45F0B5A4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895EF-2887-41E4-A162-0399C8E14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24D9A-4162-47EB-AC5A-B5AA94F2BC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40" y="127316"/>
            <a:ext cx="7182167" cy="4210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DD5BE3-90A5-4CCD-AFE8-62E3DA3B21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5400" y="1249997"/>
            <a:ext cx="8072120" cy="47139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46EB84-2E8A-46AA-88B7-8B8473399651}"/>
              </a:ext>
            </a:extLst>
          </p:cNvPr>
          <p:cNvSpPr txBox="1"/>
          <p:nvPr/>
        </p:nvSpPr>
        <p:spPr>
          <a:xfrm>
            <a:off x="7574126" y="4879447"/>
            <a:ext cx="5399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1C6E7"/>
                </a:solidFill>
                <a:latin typeface="Lemon/Milk" panose="020B0603050302020204" pitchFamily="34" charset="0"/>
              </a:rPr>
              <a:t>Main concept</a:t>
            </a:r>
          </a:p>
        </p:txBody>
      </p:sp>
    </p:spTree>
    <p:extLst>
      <p:ext uri="{BB962C8B-B14F-4D97-AF65-F5344CB8AC3E}">
        <p14:creationId xmlns:p14="http://schemas.microsoft.com/office/powerpoint/2010/main" val="252156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4DCF560-5436-47ED-B04B-D9C927764111}"/>
              </a:ext>
            </a:extLst>
          </p:cNvPr>
          <p:cNvSpPr/>
          <p:nvPr/>
        </p:nvSpPr>
        <p:spPr>
          <a:xfrm>
            <a:off x="6107463" y="0"/>
            <a:ext cx="3036538" cy="6858000"/>
          </a:xfrm>
          <a:prstGeom prst="rect">
            <a:avLst/>
          </a:prstGeom>
          <a:solidFill>
            <a:srgbClr val="202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B18DBF4-5877-434A-B4BB-E26460318B98}"/>
              </a:ext>
            </a:extLst>
          </p:cNvPr>
          <p:cNvGrpSpPr/>
          <p:nvPr/>
        </p:nvGrpSpPr>
        <p:grpSpPr>
          <a:xfrm>
            <a:off x="6550198" y="1078946"/>
            <a:ext cx="2133328" cy="1858267"/>
            <a:chOff x="6464473" y="1052737"/>
            <a:chExt cx="2133328" cy="1858267"/>
          </a:xfrm>
        </p:grpSpPr>
        <p:sp>
          <p:nvSpPr>
            <p:cNvPr id="9" name="TextBox 8"/>
            <p:cNvSpPr txBox="1"/>
            <p:nvPr/>
          </p:nvSpPr>
          <p:spPr>
            <a:xfrm>
              <a:off x="7782590" y="1052737"/>
              <a:ext cx="8152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>
                  <a:ln w="12700">
                    <a:solidFill>
                      <a:schemeClr val="bg1"/>
                    </a:solidFill>
                  </a:ln>
                  <a:solidFill>
                    <a:srgbClr val="202040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ln w="12700">
                  <a:solidFill>
                    <a:schemeClr val="bg1"/>
                  </a:solidFill>
                </a:ln>
                <a:solidFill>
                  <a:srgbClr val="202040"/>
                </a:solidFill>
                <a:cs typeface="Arial" pitchFamily="34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6464473" y="1767484"/>
              <a:ext cx="2133327" cy="1143520"/>
              <a:chOff x="3131840" y="2204864"/>
              <a:chExt cx="3096344" cy="114352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131840" y="2204864"/>
                <a:ext cx="3096344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400" b="1" dirty="0" err="1">
                    <a:solidFill>
                      <a:schemeClr val="bg1"/>
                    </a:solidFill>
                    <a:cs typeface="Arial" pitchFamily="34" charset="0"/>
                  </a:rPr>
                  <a:t>Rincian</a:t>
                </a:r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 err="1">
                    <a:solidFill>
                      <a:schemeClr val="bg1"/>
                    </a:solidFill>
                    <a:cs typeface="Arial" pitchFamily="34" charset="0"/>
                  </a:rPr>
                  <a:t>Perubahan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31840" y="2517387"/>
                <a:ext cx="30963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Dengan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Detail yang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lebih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jelas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siapa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kapan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dilakukan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perubahan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maupun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pemasukan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data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barang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ADA1F6A-DE51-4076-864B-63D4D3E7615A}"/>
              </a:ext>
            </a:extLst>
          </p:cNvPr>
          <p:cNvGrpSpPr/>
          <p:nvPr/>
        </p:nvGrpSpPr>
        <p:grpSpPr>
          <a:xfrm>
            <a:off x="419100" y="1078946"/>
            <a:ext cx="2232577" cy="1858267"/>
            <a:chOff x="352425" y="1052737"/>
            <a:chExt cx="2232577" cy="1858267"/>
          </a:xfrm>
        </p:grpSpPr>
        <p:grpSp>
          <p:nvGrpSpPr>
            <p:cNvPr id="17" name="Group 16"/>
            <p:cNvGrpSpPr/>
            <p:nvPr/>
          </p:nvGrpSpPr>
          <p:grpSpPr>
            <a:xfrm>
              <a:off x="352425" y="1767484"/>
              <a:ext cx="2133327" cy="1143520"/>
              <a:chOff x="3131840" y="2204864"/>
              <a:chExt cx="3096344" cy="114352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131840" y="2204864"/>
                <a:ext cx="3096344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Product Inventory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31840" y="2517387"/>
                <a:ext cx="30963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Dengan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mudah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dapat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memantau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dan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melihat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perubahan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masukan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maupun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pengeluaran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barang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7DAB182-5D2D-4D51-BFA4-7FCEB3E17E83}"/>
                </a:ext>
              </a:extLst>
            </p:cNvPr>
            <p:cNvSpPr txBox="1"/>
            <p:nvPr/>
          </p:nvSpPr>
          <p:spPr>
            <a:xfrm>
              <a:off x="1769791" y="1052737"/>
              <a:ext cx="8152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>
                  <a:ln w="12700">
                    <a:solidFill>
                      <a:schemeClr val="bg1"/>
                    </a:solidFill>
                  </a:ln>
                  <a:solidFill>
                    <a:srgbClr val="602080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ln w="12700">
                  <a:solidFill>
                    <a:schemeClr val="bg1"/>
                  </a:solidFill>
                </a:ln>
                <a:solidFill>
                  <a:srgbClr val="602080"/>
                </a:solidFill>
                <a:cs typeface="Arial" pitchFamily="34" charset="0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2BEC787-EE15-4E46-B911-C39BE794A6CF}"/>
              </a:ext>
            </a:extLst>
          </p:cNvPr>
          <p:cNvGrpSpPr/>
          <p:nvPr/>
        </p:nvGrpSpPr>
        <p:grpSpPr>
          <a:xfrm>
            <a:off x="3507136" y="3894519"/>
            <a:ext cx="2133254" cy="1912961"/>
            <a:chOff x="3526186" y="3563491"/>
            <a:chExt cx="2133254" cy="1912961"/>
          </a:xfrm>
        </p:grpSpPr>
        <p:grpSp>
          <p:nvGrpSpPr>
            <p:cNvPr id="23" name="Group 22"/>
            <p:cNvGrpSpPr/>
            <p:nvPr/>
          </p:nvGrpSpPr>
          <p:grpSpPr>
            <a:xfrm>
              <a:off x="3526186" y="4332932"/>
              <a:ext cx="2133254" cy="1143520"/>
              <a:chOff x="3131840" y="2204864"/>
              <a:chExt cx="3096344" cy="1143520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3131840" y="2204864"/>
                <a:ext cx="3096344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Grafik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131840" y="2517387"/>
                <a:ext cx="30963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Interaktif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grafik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yang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memudahkan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membuat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laporan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dan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Analisa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hasil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penjualan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75E454-2C54-4A8B-AF2E-B20DF20DAA18}"/>
                </a:ext>
              </a:extLst>
            </p:cNvPr>
            <p:cNvSpPr txBox="1"/>
            <p:nvPr/>
          </p:nvSpPr>
          <p:spPr>
            <a:xfrm>
              <a:off x="3526186" y="3563491"/>
              <a:ext cx="8152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>
                  <a:ln w="12700">
                    <a:solidFill>
                      <a:schemeClr val="bg1"/>
                    </a:solidFill>
                  </a:ln>
                  <a:solidFill>
                    <a:srgbClr val="202040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ln w="12700">
                  <a:solidFill>
                    <a:schemeClr val="bg1"/>
                  </a:solidFill>
                </a:ln>
                <a:solidFill>
                  <a:srgbClr val="202040"/>
                </a:solidFill>
                <a:cs typeface="Arial" pitchFamily="34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44EDB61-8DFC-4235-AC83-F3EFD6F365D4}"/>
              </a:ext>
            </a:extLst>
          </p:cNvPr>
          <p:cNvGrpSpPr/>
          <p:nvPr/>
        </p:nvGrpSpPr>
        <p:grpSpPr>
          <a:xfrm>
            <a:off x="9611072" y="3894519"/>
            <a:ext cx="2133254" cy="2282293"/>
            <a:chOff x="9630122" y="3563491"/>
            <a:chExt cx="2133254" cy="2282293"/>
          </a:xfrm>
        </p:grpSpPr>
        <p:grpSp>
          <p:nvGrpSpPr>
            <p:cNvPr id="26" name="Group 25"/>
            <p:cNvGrpSpPr/>
            <p:nvPr/>
          </p:nvGrpSpPr>
          <p:grpSpPr>
            <a:xfrm>
              <a:off x="9630122" y="4332932"/>
              <a:ext cx="2133254" cy="1512852"/>
              <a:chOff x="3131840" y="2204864"/>
              <a:chExt cx="3096344" cy="151285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3131840" y="2204864"/>
                <a:ext cx="3096344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Laporan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Mendalam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31840" y="2517387"/>
                <a:ext cx="30963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Laporan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Mendalam</a:t>
                </a:r>
                <a:r>
                  <a:rPr lang="en-US" sz="1200" dirty="0"/>
                  <a:t> </a:t>
                </a:r>
                <a:r>
                  <a:rPr lang="en-US" sz="1200" dirty="0" err="1"/>
                  <a:t>dilengkapi</a:t>
                </a:r>
                <a:r>
                  <a:rPr lang="en-US" sz="1200" dirty="0"/>
                  <a:t> </a:t>
                </a:r>
                <a:r>
                  <a:rPr lang="en-US" sz="1200" dirty="0" err="1"/>
                  <a:t>dengan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antarmuka</a:t>
                </a:r>
                <a:r>
                  <a:rPr lang="en-US" sz="1200" dirty="0"/>
                  <a:t> yang user-friendly, yang </a:t>
                </a:r>
                <a:r>
                  <a:rPr lang="en-US" sz="1200" dirty="0" err="1"/>
                  <a:t>mempermudah</a:t>
                </a:r>
                <a:r>
                  <a:rPr lang="en-US" sz="1200" dirty="0"/>
                  <a:t> </a:t>
                </a:r>
                <a:r>
                  <a:rPr lang="en-US" sz="1200" dirty="0" err="1"/>
                  <a:t>Anda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dalam</a:t>
                </a:r>
                <a:r>
                  <a:rPr lang="en-US" sz="1200" dirty="0"/>
                  <a:t> </a:t>
                </a:r>
                <a:r>
                  <a:rPr lang="en-US" sz="1200" dirty="0" err="1"/>
                  <a:t>menafsirkan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berbagai</a:t>
                </a:r>
                <a:r>
                  <a:rPr lang="en-US" sz="1200" dirty="0"/>
                  <a:t> data yang </a:t>
                </a:r>
                <a:r>
                  <a:rPr lang="en-US" sz="1200" dirty="0" err="1"/>
                  <a:t>ditampilkan</a:t>
                </a:r>
                <a:r>
                  <a:rPr lang="en-US" sz="1200" dirty="0"/>
                  <a:t>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916170F-4824-4D36-B3DF-313AF5D393FC}"/>
                </a:ext>
              </a:extLst>
            </p:cNvPr>
            <p:cNvSpPr txBox="1"/>
            <p:nvPr/>
          </p:nvSpPr>
          <p:spPr>
            <a:xfrm>
              <a:off x="9630122" y="3563491"/>
              <a:ext cx="8152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>
                  <a:ln w="12700">
                    <a:solidFill>
                      <a:schemeClr val="bg1"/>
                    </a:solidFill>
                  </a:ln>
                  <a:solidFill>
                    <a:srgbClr val="B030B0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ln w="12700">
                  <a:solidFill>
                    <a:schemeClr val="bg1"/>
                  </a:solidFill>
                </a:ln>
                <a:solidFill>
                  <a:srgbClr val="B030B0"/>
                </a:solidFill>
                <a:cs typeface="Arial" pitchFamily="34" charset="0"/>
              </a:endParaRPr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idx="15"/>
          </p:nvPr>
        </p:nvSpPr>
        <p:spPr/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1DA61A7A-FEF8-4D7B-A765-E0C0365E01D7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 rotWithShape="1">
          <a:blip r:embed="rId2"/>
          <a:srcRect l="29653" r="29653"/>
          <a:stretch/>
        </p:blipFill>
        <p:spPr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idx="17"/>
          </p:nvPr>
        </p:nvSpPr>
        <p:spPr>
          <a:xfrm>
            <a:off x="6084537" y="3428999"/>
            <a:ext cx="3079971" cy="3019951"/>
          </a:xfrm>
        </p:spPr>
      </p:sp>
      <p:sp>
        <p:nvSpPr>
          <p:cNvPr id="10" name="Picture Placeholder 9"/>
          <p:cNvSpPr>
            <a:spLocks noGrp="1"/>
          </p:cNvSpPr>
          <p:nvPr>
            <p:ph type="pic" idx="18"/>
          </p:nvPr>
        </p:nvSpPr>
        <p:spPr/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5AF6D58-BF2F-49C7-ACAE-85AE4BAE36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4136" y="3045667"/>
            <a:ext cx="5943600" cy="32969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118B2C6-1B20-42AD-9299-23A854EC8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757" y="500172"/>
            <a:ext cx="3121291" cy="283899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EBEABEF-F08D-4E5B-B928-AB47784D5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073" y="3408750"/>
            <a:ext cx="3190907" cy="29372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F556CB1-B798-42BD-AD81-03BE19863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1583" y="463116"/>
            <a:ext cx="3668310" cy="319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6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AF6D58-BF2F-49C7-ACAE-85AE4BAE36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9531" y="1089743"/>
            <a:ext cx="8873945" cy="49223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AF6D58-BF2F-49C7-ACAE-85AE4BAE36E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5" t="6648" r="-109" b="539"/>
          <a:stretch/>
        </p:blipFill>
        <p:spPr>
          <a:xfrm>
            <a:off x="637352" y="1494586"/>
            <a:ext cx="7599873" cy="5013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" name="그룹 1">
            <a:extLst>
              <a:ext uri="{FF2B5EF4-FFF2-40B4-BE49-F238E27FC236}">
                <a16:creationId xmlns:a16="http://schemas.microsoft.com/office/drawing/2014/main" id="{1ADA1F6A-DE51-4076-864B-63D4D3E7615A}"/>
              </a:ext>
            </a:extLst>
          </p:cNvPr>
          <p:cNvGrpSpPr/>
          <p:nvPr/>
        </p:nvGrpSpPr>
        <p:grpSpPr>
          <a:xfrm>
            <a:off x="8237225" y="1027906"/>
            <a:ext cx="3185713" cy="2651602"/>
            <a:chOff x="352425" y="1052737"/>
            <a:chExt cx="2232577" cy="1858267"/>
          </a:xfrm>
        </p:grpSpPr>
        <p:grpSp>
          <p:nvGrpSpPr>
            <p:cNvPr id="7" name="Group 6"/>
            <p:cNvGrpSpPr/>
            <p:nvPr/>
          </p:nvGrpSpPr>
          <p:grpSpPr>
            <a:xfrm>
              <a:off x="352425" y="1767484"/>
              <a:ext cx="2133327" cy="1143520"/>
              <a:chOff x="3131840" y="2204864"/>
              <a:chExt cx="3096344" cy="114352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131840" y="2204864"/>
                <a:ext cx="3096344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Product Inventory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131840" y="2517387"/>
                <a:ext cx="30963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Dengan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mudah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dapat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memantau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dan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melihat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perubahan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masukan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maupun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pengeluaran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barang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DAB182-5D2D-4D51-BFA4-7FCEB3E17E83}"/>
                </a:ext>
              </a:extLst>
            </p:cNvPr>
            <p:cNvSpPr txBox="1"/>
            <p:nvPr/>
          </p:nvSpPr>
          <p:spPr>
            <a:xfrm>
              <a:off x="1769791" y="1052737"/>
              <a:ext cx="8152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>
                  <a:ln w="12700">
                    <a:solidFill>
                      <a:schemeClr val="bg1"/>
                    </a:solidFill>
                  </a:ln>
                  <a:solidFill>
                    <a:srgbClr val="602080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ln w="12700">
                  <a:solidFill>
                    <a:schemeClr val="bg1"/>
                  </a:solidFill>
                </a:ln>
                <a:solidFill>
                  <a:srgbClr val="602080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709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9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67" y="923027"/>
            <a:ext cx="8843633" cy="516445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4" t="12250" r="1187" b="559"/>
          <a:stretch/>
        </p:blipFill>
        <p:spPr>
          <a:xfrm>
            <a:off x="4509398" y="1190445"/>
            <a:ext cx="7129378" cy="4687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2BEC787-EE15-4E46-B911-C39BE794A6CF}"/>
              </a:ext>
            </a:extLst>
          </p:cNvPr>
          <p:cNvGrpSpPr/>
          <p:nvPr/>
        </p:nvGrpSpPr>
        <p:grpSpPr>
          <a:xfrm>
            <a:off x="838200" y="882710"/>
            <a:ext cx="2741061" cy="2458002"/>
            <a:chOff x="3526186" y="3563491"/>
            <a:chExt cx="2133254" cy="1912961"/>
          </a:xfrm>
        </p:grpSpPr>
        <p:grpSp>
          <p:nvGrpSpPr>
            <p:cNvPr id="7" name="Group 6"/>
            <p:cNvGrpSpPr/>
            <p:nvPr/>
          </p:nvGrpSpPr>
          <p:grpSpPr>
            <a:xfrm>
              <a:off x="3526186" y="4332932"/>
              <a:ext cx="2133254" cy="1143520"/>
              <a:chOff x="3131840" y="2204864"/>
              <a:chExt cx="3096344" cy="114352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131840" y="2204864"/>
                <a:ext cx="3096344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Grafik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131840" y="2517387"/>
                <a:ext cx="30963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Interaktif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grafik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yang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memudahkan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membuat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laporan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dan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Analisa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hasil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penjualan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75E454-2C54-4A8B-AF2E-B20DF20DAA18}"/>
                </a:ext>
              </a:extLst>
            </p:cNvPr>
            <p:cNvSpPr txBox="1"/>
            <p:nvPr/>
          </p:nvSpPr>
          <p:spPr>
            <a:xfrm>
              <a:off x="3526186" y="3563491"/>
              <a:ext cx="8152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>
                  <a:ln w="12700">
                    <a:solidFill>
                      <a:schemeClr val="bg1"/>
                    </a:solidFill>
                  </a:ln>
                  <a:solidFill>
                    <a:srgbClr val="202040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ln w="12700">
                  <a:solidFill>
                    <a:schemeClr val="bg1"/>
                  </a:solidFill>
                </a:ln>
                <a:solidFill>
                  <a:srgbClr val="202040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41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4677" y="873757"/>
            <a:ext cx="9362561" cy="521742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65" t="-288" b="1"/>
          <a:stretch/>
        </p:blipFill>
        <p:spPr>
          <a:xfrm>
            <a:off x="2945422" y="324282"/>
            <a:ext cx="4299440" cy="6108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" name="그룹 2">
            <a:extLst>
              <a:ext uri="{FF2B5EF4-FFF2-40B4-BE49-F238E27FC236}">
                <a16:creationId xmlns:a16="http://schemas.microsoft.com/office/drawing/2014/main" id="{BB18DBF4-5877-434A-B4BB-E26460318B98}"/>
              </a:ext>
            </a:extLst>
          </p:cNvPr>
          <p:cNvGrpSpPr/>
          <p:nvPr/>
        </p:nvGrpSpPr>
        <p:grpSpPr>
          <a:xfrm>
            <a:off x="8264698" y="873757"/>
            <a:ext cx="3007040" cy="2094323"/>
            <a:chOff x="6464473" y="1052737"/>
            <a:chExt cx="2133328" cy="1485806"/>
          </a:xfrm>
        </p:grpSpPr>
        <p:sp>
          <p:nvSpPr>
            <p:cNvPr id="7" name="TextBox 6"/>
            <p:cNvSpPr txBox="1"/>
            <p:nvPr/>
          </p:nvSpPr>
          <p:spPr>
            <a:xfrm>
              <a:off x="7782590" y="1052737"/>
              <a:ext cx="8152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>
                  <a:ln w="12700">
                    <a:solidFill>
                      <a:schemeClr val="bg1"/>
                    </a:solidFill>
                  </a:ln>
                  <a:solidFill>
                    <a:srgbClr val="202040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ln w="12700">
                  <a:solidFill>
                    <a:schemeClr val="bg1"/>
                  </a:solidFill>
                </a:ln>
                <a:solidFill>
                  <a:srgbClr val="202040"/>
                </a:solidFill>
                <a:cs typeface="Arial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464473" y="1812197"/>
              <a:ext cx="2133327" cy="726346"/>
              <a:chOff x="3131840" y="2249577"/>
              <a:chExt cx="3096344" cy="7263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131840" y="2249577"/>
                <a:ext cx="3096344" cy="21835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400" b="1" dirty="0" err="1">
                    <a:solidFill>
                      <a:srgbClr val="602080"/>
                    </a:solidFill>
                    <a:cs typeface="Arial" pitchFamily="34" charset="0"/>
                  </a:rPr>
                  <a:t>Rincian</a:t>
                </a:r>
                <a:r>
                  <a:rPr lang="en-US" altLang="ko-KR" sz="1400" b="1" dirty="0">
                    <a:solidFill>
                      <a:srgbClr val="602080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 err="1">
                    <a:solidFill>
                      <a:srgbClr val="602080"/>
                    </a:solidFill>
                    <a:cs typeface="Arial" pitchFamily="34" charset="0"/>
                  </a:rPr>
                  <a:t>Perubahan</a:t>
                </a:r>
                <a:endParaRPr lang="ko-KR" altLang="en-US" sz="1400" b="1" dirty="0">
                  <a:solidFill>
                    <a:srgbClr val="602080"/>
                  </a:solidFill>
                  <a:cs typeface="Arial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131840" y="2517387"/>
                <a:ext cx="3096344" cy="458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 err="1">
                    <a:solidFill>
                      <a:srgbClr val="602080"/>
                    </a:solidFill>
                    <a:cs typeface="Arial" pitchFamily="34" charset="0"/>
                  </a:rPr>
                  <a:t>Dengan</a:t>
                </a:r>
                <a:r>
                  <a:rPr lang="en-US" altLang="ko-KR" sz="1200" dirty="0">
                    <a:solidFill>
                      <a:srgbClr val="602080"/>
                    </a:solidFill>
                    <a:cs typeface="Arial" pitchFamily="34" charset="0"/>
                  </a:rPr>
                  <a:t> Detail yang </a:t>
                </a:r>
                <a:r>
                  <a:rPr lang="en-US" altLang="ko-KR" sz="1200" dirty="0" err="1">
                    <a:solidFill>
                      <a:srgbClr val="602080"/>
                    </a:solidFill>
                    <a:cs typeface="Arial" pitchFamily="34" charset="0"/>
                  </a:rPr>
                  <a:t>lebih</a:t>
                </a:r>
                <a:r>
                  <a:rPr lang="en-US" altLang="ko-KR" sz="1200" dirty="0">
                    <a:solidFill>
                      <a:srgbClr val="602080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rgbClr val="602080"/>
                    </a:solidFill>
                    <a:cs typeface="Arial" pitchFamily="34" charset="0"/>
                  </a:rPr>
                  <a:t>jelas</a:t>
                </a:r>
                <a:r>
                  <a:rPr lang="en-US" altLang="ko-KR" sz="1200" dirty="0">
                    <a:solidFill>
                      <a:srgbClr val="602080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rgbClr val="602080"/>
                    </a:solidFill>
                    <a:cs typeface="Arial" pitchFamily="34" charset="0"/>
                  </a:rPr>
                  <a:t>siapa</a:t>
                </a:r>
                <a:r>
                  <a:rPr lang="en-US" altLang="ko-KR" sz="1200" dirty="0">
                    <a:solidFill>
                      <a:srgbClr val="602080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rgbClr val="602080"/>
                    </a:solidFill>
                    <a:cs typeface="Arial" pitchFamily="34" charset="0"/>
                  </a:rPr>
                  <a:t>dan</a:t>
                </a:r>
                <a:r>
                  <a:rPr lang="en-US" altLang="ko-KR" sz="1200" dirty="0">
                    <a:solidFill>
                      <a:srgbClr val="602080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rgbClr val="602080"/>
                    </a:solidFill>
                    <a:cs typeface="Arial" pitchFamily="34" charset="0"/>
                  </a:rPr>
                  <a:t>kapan</a:t>
                </a:r>
                <a:r>
                  <a:rPr lang="en-US" altLang="ko-KR" sz="1200" dirty="0">
                    <a:solidFill>
                      <a:srgbClr val="602080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rgbClr val="602080"/>
                    </a:solidFill>
                    <a:cs typeface="Arial" pitchFamily="34" charset="0"/>
                  </a:rPr>
                  <a:t>dilakukan</a:t>
                </a:r>
                <a:r>
                  <a:rPr lang="en-US" altLang="ko-KR" sz="1200" dirty="0">
                    <a:solidFill>
                      <a:srgbClr val="602080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rgbClr val="602080"/>
                    </a:solidFill>
                    <a:cs typeface="Arial" pitchFamily="34" charset="0"/>
                  </a:rPr>
                  <a:t>perubahan</a:t>
                </a:r>
                <a:r>
                  <a:rPr lang="en-US" altLang="ko-KR" sz="1200" dirty="0">
                    <a:solidFill>
                      <a:srgbClr val="602080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rgbClr val="602080"/>
                    </a:solidFill>
                    <a:cs typeface="Arial" pitchFamily="34" charset="0"/>
                  </a:rPr>
                  <a:t>maupun</a:t>
                </a:r>
                <a:r>
                  <a:rPr lang="en-US" altLang="ko-KR" sz="1200" dirty="0">
                    <a:solidFill>
                      <a:srgbClr val="602080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rgbClr val="602080"/>
                    </a:solidFill>
                    <a:cs typeface="Arial" pitchFamily="34" charset="0"/>
                  </a:rPr>
                  <a:t>pemasukan</a:t>
                </a:r>
                <a:r>
                  <a:rPr lang="en-US" altLang="ko-KR" sz="1200" dirty="0">
                    <a:solidFill>
                      <a:srgbClr val="602080"/>
                    </a:solidFill>
                    <a:cs typeface="Arial" pitchFamily="34" charset="0"/>
                  </a:rPr>
                  <a:t> data </a:t>
                </a:r>
                <a:r>
                  <a:rPr lang="en-US" altLang="ko-KR" sz="1200" dirty="0" err="1">
                    <a:solidFill>
                      <a:srgbClr val="602080"/>
                    </a:solidFill>
                    <a:cs typeface="Arial" pitchFamily="34" charset="0"/>
                  </a:rPr>
                  <a:t>barang</a:t>
                </a:r>
                <a:r>
                  <a:rPr lang="en-US" altLang="ko-KR" sz="1200" dirty="0">
                    <a:solidFill>
                      <a:srgbClr val="602080"/>
                    </a:solidFill>
                    <a:cs typeface="Arial" pitchFamily="34" charset="0"/>
                  </a:rPr>
                  <a:t>.</a:t>
                </a:r>
                <a:endParaRPr lang="ko-KR" altLang="en-US" sz="1200" dirty="0">
                  <a:solidFill>
                    <a:srgbClr val="602080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7821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2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292" y="129539"/>
            <a:ext cx="10991366" cy="6443663"/>
          </a:xfrm>
          <a:prstGeom prst="rect">
            <a:avLst/>
          </a:prstGeom>
        </p:spPr>
      </p:pic>
      <p:grpSp>
        <p:nvGrpSpPr>
          <p:cNvPr id="4" name="그룹 4">
            <a:extLst>
              <a:ext uri="{FF2B5EF4-FFF2-40B4-BE49-F238E27FC236}">
                <a16:creationId xmlns:a16="http://schemas.microsoft.com/office/drawing/2014/main" id="{A44EDB61-8DFC-4235-AC83-F3EFD6F365D4}"/>
              </a:ext>
            </a:extLst>
          </p:cNvPr>
          <p:cNvGrpSpPr/>
          <p:nvPr/>
        </p:nvGrpSpPr>
        <p:grpSpPr>
          <a:xfrm>
            <a:off x="428624" y="923925"/>
            <a:ext cx="2628901" cy="2812568"/>
            <a:chOff x="9630122" y="3563491"/>
            <a:chExt cx="2133254" cy="2282293"/>
          </a:xfrm>
        </p:grpSpPr>
        <p:grpSp>
          <p:nvGrpSpPr>
            <p:cNvPr id="5" name="Group 4"/>
            <p:cNvGrpSpPr/>
            <p:nvPr/>
          </p:nvGrpSpPr>
          <p:grpSpPr>
            <a:xfrm>
              <a:off x="9630122" y="4332932"/>
              <a:ext cx="2133254" cy="1512852"/>
              <a:chOff x="3131840" y="2204864"/>
              <a:chExt cx="3096344" cy="151285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131840" y="2204864"/>
                <a:ext cx="3096344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 err="1">
                    <a:solidFill>
                      <a:srgbClr val="F7E9F6"/>
                    </a:solidFill>
                    <a:cs typeface="Arial" pitchFamily="34" charset="0"/>
                  </a:rPr>
                  <a:t>Laporan</a:t>
                </a:r>
                <a:r>
                  <a:rPr lang="en-US" altLang="ko-KR" sz="1400" b="1" dirty="0">
                    <a:solidFill>
                      <a:srgbClr val="F7E9F6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 err="1">
                    <a:solidFill>
                      <a:srgbClr val="F7E9F6"/>
                    </a:solidFill>
                    <a:cs typeface="Arial" pitchFamily="34" charset="0"/>
                  </a:rPr>
                  <a:t>Mendalam</a:t>
                </a:r>
                <a:endParaRPr lang="ko-KR" altLang="en-US" sz="1400" b="1" dirty="0">
                  <a:solidFill>
                    <a:srgbClr val="F7E9F6"/>
                  </a:solidFill>
                  <a:cs typeface="Arial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131840" y="2517387"/>
                <a:ext cx="30963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solidFill>
                      <a:srgbClr val="F7E9F6"/>
                    </a:solidFill>
                  </a:rPr>
                  <a:t>Laporan</a:t>
                </a:r>
                <a:r>
                  <a:rPr lang="en-US" sz="1200" dirty="0">
                    <a:solidFill>
                      <a:srgbClr val="F7E9F6"/>
                    </a:solidFill>
                  </a:rPr>
                  <a:t> </a:t>
                </a:r>
                <a:r>
                  <a:rPr lang="en-US" sz="1200" dirty="0" err="1">
                    <a:solidFill>
                      <a:srgbClr val="F7E9F6"/>
                    </a:solidFill>
                  </a:rPr>
                  <a:t>Mendalam</a:t>
                </a:r>
                <a:r>
                  <a:rPr lang="en-US" sz="1200" dirty="0">
                    <a:solidFill>
                      <a:srgbClr val="F7E9F6"/>
                    </a:solidFill>
                  </a:rPr>
                  <a:t> </a:t>
                </a:r>
                <a:r>
                  <a:rPr lang="en-US" sz="1200" dirty="0" err="1">
                    <a:solidFill>
                      <a:srgbClr val="F7E9F6"/>
                    </a:solidFill>
                  </a:rPr>
                  <a:t>dilengkapi</a:t>
                </a:r>
                <a:r>
                  <a:rPr lang="en-US" sz="1200" dirty="0">
                    <a:solidFill>
                      <a:srgbClr val="F7E9F6"/>
                    </a:solidFill>
                  </a:rPr>
                  <a:t> </a:t>
                </a:r>
                <a:r>
                  <a:rPr lang="en-US" sz="1200" dirty="0" err="1">
                    <a:solidFill>
                      <a:srgbClr val="F7E9F6"/>
                    </a:solidFill>
                  </a:rPr>
                  <a:t>dengan</a:t>
                </a:r>
                <a:r>
                  <a:rPr lang="en-US" sz="1200" dirty="0">
                    <a:solidFill>
                      <a:srgbClr val="F7E9F6"/>
                    </a:solidFill>
                  </a:rPr>
                  <a:t> </a:t>
                </a:r>
                <a:r>
                  <a:rPr lang="en-US" sz="1200" dirty="0" err="1">
                    <a:solidFill>
                      <a:srgbClr val="F7E9F6"/>
                    </a:solidFill>
                  </a:rPr>
                  <a:t>antarmuka</a:t>
                </a:r>
                <a:r>
                  <a:rPr lang="en-US" sz="1200" dirty="0">
                    <a:solidFill>
                      <a:srgbClr val="F7E9F6"/>
                    </a:solidFill>
                  </a:rPr>
                  <a:t> yang user-friendly, yang </a:t>
                </a:r>
                <a:r>
                  <a:rPr lang="en-US" sz="1200" dirty="0" err="1">
                    <a:solidFill>
                      <a:srgbClr val="F7E9F6"/>
                    </a:solidFill>
                  </a:rPr>
                  <a:t>mempermudah</a:t>
                </a:r>
                <a:r>
                  <a:rPr lang="en-US" sz="1200" dirty="0">
                    <a:solidFill>
                      <a:srgbClr val="F7E9F6"/>
                    </a:solidFill>
                  </a:rPr>
                  <a:t> </a:t>
                </a:r>
                <a:r>
                  <a:rPr lang="en-US" sz="1200" dirty="0" err="1">
                    <a:solidFill>
                      <a:srgbClr val="F7E9F6"/>
                    </a:solidFill>
                  </a:rPr>
                  <a:t>Anda</a:t>
                </a:r>
                <a:r>
                  <a:rPr lang="en-US" sz="1200" dirty="0">
                    <a:solidFill>
                      <a:srgbClr val="F7E9F6"/>
                    </a:solidFill>
                  </a:rPr>
                  <a:t> </a:t>
                </a:r>
                <a:r>
                  <a:rPr lang="en-US" sz="1200" dirty="0" err="1">
                    <a:solidFill>
                      <a:srgbClr val="F7E9F6"/>
                    </a:solidFill>
                  </a:rPr>
                  <a:t>dalam</a:t>
                </a:r>
                <a:r>
                  <a:rPr lang="en-US" sz="1200" dirty="0">
                    <a:solidFill>
                      <a:srgbClr val="F7E9F6"/>
                    </a:solidFill>
                  </a:rPr>
                  <a:t> </a:t>
                </a:r>
                <a:r>
                  <a:rPr lang="en-US" sz="1200" dirty="0" err="1">
                    <a:solidFill>
                      <a:srgbClr val="F7E9F6"/>
                    </a:solidFill>
                  </a:rPr>
                  <a:t>menafsirkan</a:t>
                </a:r>
                <a:r>
                  <a:rPr lang="en-US" sz="1200" dirty="0">
                    <a:solidFill>
                      <a:srgbClr val="F7E9F6"/>
                    </a:solidFill>
                  </a:rPr>
                  <a:t> </a:t>
                </a:r>
                <a:r>
                  <a:rPr lang="en-US" sz="1200" dirty="0" err="1">
                    <a:solidFill>
                      <a:srgbClr val="F7E9F6"/>
                    </a:solidFill>
                  </a:rPr>
                  <a:t>berbagai</a:t>
                </a:r>
                <a:r>
                  <a:rPr lang="en-US" sz="1200" dirty="0">
                    <a:solidFill>
                      <a:srgbClr val="F7E9F6"/>
                    </a:solidFill>
                  </a:rPr>
                  <a:t> data yang </a:t>
                </a:r>
                <a:r>
                  <a:rPr lang="en-US" sz="1200" dirty="0" err="1">
                    <a:solidFill>
                      <a:srgbClr val="F7E9F6"/>
                    </a:solidFill>
                  </a:rPr>
                  <a:t>ditampilkan</a:t>
                </a:r>
                <a:r>
                  <a:rPr lang="en-US" sz="1200" dirty="0">
                    <a:solidFill>
                      <a:srgbClr val="F7E9F6"/>
                    </a:solidFill>
                  </a:rPr>
                  <a:t>. </a:t>
                </a:r>
                <a:endParaRPr lang="ko-KR" altLang="en-US" sz="1200" dirty="0">
                  <a:solidFill>
                    <a:srgbClr val="F7E9F6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16170F-4824-4D36-B3DF-313AF5D393FC}"/>
                </a:ext>
              </a:extLst>
            </p:cNvPr>
            <p:cNvSpPr txBox="1"/>
            <p:nvPr/>
          </p:nvSpPr>
          <p:spPr>
            <a:xfrm>
              <a:off x="9630122" y="3563491"/>
              <a:ext cx="8152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>
                  <a:ln w="12700">
                    <a:solidFill>
                      <a:schemeClr val="bg1"/>
                    </a:solidFill>
                  </a:ln>
                  <a:solidFill>
                    <a:srgbClr val="B030B0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ln w="12700">
                  <a:solidFill>
                    <a:schemeClr val="bg1"/>
                  </a:solidFill>
                </a:ln>
                <a:solidFill>
                  <a:srgbClr val="B030B0"/>
                </a:solidFill>
                <a:cs typeface="Arial" pitchFamily="34" charset="0"/>
              </a:endParaRPr>
            </a:p>
          </p:txBody>
        </p:sp>
      </p:grp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167" y="876300"/>
            <a:ext cx="8443774" cy="4950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9320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443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Helvetica</vt:lpstr>
      <vt:lpstr>Lemon/Milk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officeori 1240</dc:creator>
  <cp:lastModifiedBy>officeori 1240</cp:lastModifiedBy>
  <cp:revision>26</cp:revision>
  <dcterms:created xsi:type="dcterms:W3CDTF">2019-09-26T17:08:17Z</dcterms:created>
  <dcterms:modified xsi:type="dcterms:W3CDTF">2020-01-07T11:35:52Z</dcterms:modified>
</cp:coreProperties>
</file>