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1"/>
  </p:notesMasterIdLst>
  <p:handoutMasterIdLst>
    <p:handoutMasterId r:id="rId32"/>
  </p:handoutMasterIdLst>
  <p:sldIdLst>
    <p:sldId id="436" r:id="rId2"/>
    <p:sldId id="264" r:id="rId3"/>
    <p:sldId id="265" r:id="rId4"/>
    <p:sldId id="266" r:id="rId5"/>
    <p:sldId id="267" r:id="rId6"/>
    <p:sldId id="268" r:id="rId7"/>
    <p:sldId id="270" r:id="rId8"/>
    <p:sldId id="271" r:id="rId9"/>
    <p:sldId id="269" r:id="rId10"/>
    <p:sldId id="272" r:id="rId11"/>
    <p:sldId id="275" r:id="rId12"/>
    <p:sldId id="273" r:id="rId13"/>
    <p:sldId id="274" r:id="rId14"/>
    <p:sldId id="276" r:id="rId15"/>
    <p:sldId id="277" r:id="rId16"/>
    <p:sldId id="278" r:id="rId17"/>
    <p:sldId id="280" r:id="rId18"/>
    <p:sldId id="281" r:id="rId19"/>
    <p:sldId id="279" r:id="rId20"/>
    <p:sldId id="298" r:id="rId21"/>
    <p:sldId id="282" r:id="rId22"/>
    <p:sldId id="284" r:id="rId23"/>
    <p:sldId id="285" r:id="rId24"/>
    <p:sldId id="286" r:id="rId25"/>
    <p:sldId id="287" r:id="rId26"/>
    <p:sldId id="290" r:id="rId27"/>
    <p:sldId id="296" r:id="rId28"/>
    <p:sldId id="299" r:id="rId29"/>
    <p:sldId id="29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32" autoAdjust="0"/>
    <p:restoredTop sz="94604" autoAdjust="0"/>
  </p:normalViewPr>
  <p:slideViewPr>
    <p:cSldViewPr>
      <p:cViewPr>
        <p:scale>
          <a:sx n="201" d="100"/>
          <a:sy n="201" d="100"/>
        </p:scale>
        <p:origin x="792" y="-2016"/>
      </p:cViewPr>
      <p:guideLst>
        <p:guide orient="horz" pos="2160"/>
        <p:guide pos="2880"/>
      </p:guideLst>
    </p:cSldViewPr>
  </p:slideViewPr>
  <p:outlineViewPr>
    <p:cViewPr>
      <p:scale>
        <a:sx n="33" d="100"/>
        <a:sy n="33" d="100"/>
      </p:scale>
      <p:origin x="0" y="28536"/>
    </p:cViewPr>
  </p:outlineViewPr>
  <p:notesTextViewPr>
    <p:cViewPr>
      <p:scale>
        <a:sx n="100" d="100"/>
        <a:sy n="100" d="100"/>
      </p:scale>
      <p:origin x="0" y="0"/>
    </p:cViewPr>
  </p:notesTextViewPr>
  <p:notesViewPr>
    <p:cSldViewPr>
      <p:cViewPr varScale="1">
        <p:scale>
          <a:sx n="97" d="100"/>
          <a:sy n="97" d="100"/>
        </p:scale>
        <p:origin x="-360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D4A66-4E06-4F80-804F-A964EB6C0D0A}" type="datetimeFigureOut">
              <a:rPr lang="en-US" smtClean="0"/>
              <a:pPr/>
              <a:t>8/16/18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340500-23C6-45C7-9626-EF17B47CA0A2}" type="slidenum">
              <a:rPr lang="en-US" smtClean="0"/>
              <a:pPr/>
              <a:t>‹#›</a:t>
            </a:fld>
            <a:endParaRPr lang="en-US"/>
          </a:p>
        </p:txBody>
      </p:sp>
    </p:spTree>
    <p:extLst>
      <p:ext uri="{BB962C8B-B14F-4D97-AF65-F5344CB8AC3E}">
        <p14:creationId xmlns:p14="http://schemas.microsoft.com/office/powerpoint/2010/main" val="2547472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646D3D-12D9-42A1-A359-88470FD6EB52}" type="datetimeFigureOut">
              <a:rPr lang="en-US" smtClean="0"/>
              <a:pPr/>
              <a:t>8/16/18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58331F-8B33-4884-9995-3C14B2EEB352}" type="slidenum">
              <a:rPr lang="en-US" smtClean="0"/>
              <a:pPr/>
              <a:t>‹#›</a:t>
            </a:fld>
            <a:endParaRPr lang="en-US"/>
          </a:p>
        </p:txBody>
      </p:sp>
    </p:spTree>
    <p:extLst>
      <p:ext uri="{BB962C8B-B14F-4D97-AF65-F5344CB8AC3E}">
        <p14:creationId xmlns:p14="http://schemas.microsoft.com/office/powerpoint/2010/main" val="105358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8331F-8B33-4884-9995-3C14B2EEB352}" type="slidenum">
              <a:rPr lang="en-US" smtClean="0"/>
              <a:pPr/>
              <a:t>14</a:t>
            </a:fld>
            <a:endParaRPr lang="en-US"/>
          </a:p>
        </p:txBody>
      </p:sp>
    </p:spTree>
    <p:extLst>
      <p:ext uri="{BB962C8B-B14F-4D97-AF65-F5344CB8AC3E}">
        <p14:creationId xmlns:p14="http://schemas.microsoft.com/office/powerpoint/2010/main" val="2801935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Slide Number Placeholder 5"/>
          <p:cNvSpPr>
            <a:spLocks noGrp="1"/>
          </p:cNvSpPr>
          <p:nvPr>
            <p:ph type="sldNum" sz="quarter" idx="12"/>
          </p:nvPr>
        </p:nvSpPr>
        <p:spPr>
          <a:xfrm>
            <a:off x="8382000" y="6492875"/>
            <a:ext cx="762000" cy="365125"/>
          </a:xfrm>
        </p:spPr>
        <p:txBody>
          <a:bodyPr/>
          <a:lstStyle>
            <a:lvl1pPr algn="ctr">
              <a:defRPr/>
            </a:lvl1pPr>
          </a:lstStyle>
          <a:p>
            <a:r>
              <a:rPr lang="en-US" dirty="0"/>
              <a:t>1-</a:t>
            </a:r>
            <a:fld id="{122D24B2-5D52-46F7-B915-67CABB3AD0C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Roth John VHDL">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382000" y="6489698"/>
            <a:ext cx="762000" cy="365125"/>
          </a:xfrm>
        </p:spPr>
        <p:txBody>
          <a:bodyPr/>
          <a:lstStyle>
            <a:lvl1pPr algn="ctr">
              <a:defRPr/>
            </a:lvl1pPr>
          </a:lstStyle>
          <a:p>
            <a:r>
              <a:rPr lang="en-US" dirty="0"/>
              <a:t>1-</a:t>
            </a:r>
            <a:fld id="{122D24B2-5D52-46F7-B915-67CABB3AD0C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ctr" anchorCtr="0">
            <a:normAutofit/>
          </a:bodyPr>
          <a:lstStyle/>
          <a:p>
            <a:r>
              <a:rPr kumimoji="0" lang="en-US" dirty="0"/>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8" name="Slide Number Placeholder 17"/>
          <p:cNvSpPr>
            <a:spLocks noGrp="1"/>
          </p:cNvSpPr>
          <p:nvPr>
            <p:ph type="sldNum" sz="quarter" idx="4"/>
          </p:nvPr>
        </p:nvSpPr>
        <p:spPr>
          <a:xfrm>
            <a:off x="8382000" y="6492875"/>
            <a:ext cx="762000" cy="365125"/>
          </a:xfrm>
          <a:prstGeom prst="rect">
            <a:avLst/>
          </a:prstGeom>
        </p:spPr>
        <p:txBody>
          <a:bodyPr vert="horz" lIns="0" tIns="0" rIns="0" bIns="0" anchor="b"/>
          <a:lstStyle>
            <a:lvl1pPr algn="ctr" eaLnBrk="1" latinLnBrk="0" hangingPunct="1">
              <a:defRPr kumimoji="0" sz="110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1-</a:t>
            </a:r>
            <a:fld id="{122D24B2-5D52-46F7-B915-67CABB3AD0CF}"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758" r:id="rId1"/>
    <p:sldLayoutId id="2147483763" r:id="rId2"/>
  </p:sldLayoutIdLst>
  <p:hf hdr="0" ftr="0" dt="0"/>
  <p:txStyles>
    <p:titleStyle>
      <a:lvl1pPr algn="ctr" rtl="0" eaLnBrk="1" latinLnBrk="0" hangingPunct="1">
        <a:spcBef>
          <a:spcPct val="0"/>
        </a:spcBef>
        <a:buNone/>
        <a:defRPr kumimoji="0" sz="3600" b="0" kern="1200">
          <a:ln>
            <a:noFill/>
          </a:ln>
          <a:solidFill>
            <a:srgbClr val="002060"/>
          </a:solidFill>
          <a:effectLst/>
          <a:latin typeface="Verdana" panose="020B0604030504040204" pitchFamily="34" charset="0"/>
          <a:ea typeface="Verdana" panose="020B0604030504040204" pitchFamily="34" charset="0"/>
          <a:cs typeface="Verdana" panose="020B0604030504040204"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rgbClr val="002060"/>
          </a:solidFill>
          <a:latin typeface="Verdana" panose="020B0604030504040204" pitchFamily="34" charset="0"/>
          <a:ea typeface="Verdana" panose="020B0604030504040204" pitchFamily="34" charset="0"/>
          <a:cs typeface="Verdana" panose="020B0604030504040204"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rgbClr val="002060"/>
          </a:solidFill>
          <a:latin typeface="Verdana" panose="020B0604030504040204" pitchFamily="34" charset="0"/>
          <a:ea typeface="Verdana" panose="020B0604030504040204" pitchFamily="34" charset="0"/>
          <a:cs typeface="Verdana" panose="020B0604030504040204"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dirty="0"/>
              <a:t>2-</a:t>
            </a:r>
            <a:fld id="{122D24B2-5D52-46F7-B915-67CABB3AD0CF}" type="slidenum">
              <a:rPr lang="en-US" smtClean="0"/>
              <a:pPr/>
              <a:t>1</a:t>
            </a:fld>
            <a:endParaRPr lang="en-US" dirty="0"/>
          </a:p>
        </p:txBody>
      </p:sp>
      <p:sp>
        <p:nvSpPr>
          <p:cNvPr id="7" name="Content Placeholder 3"/>
          <p:cNvSpPr txBox="1">
            <a:spLocks/>
          </p:cNvSpPr>
          <p:nvPr/>
        </p:nvSpPr>
        <p:spPr>
          <a:xfrm>
            <a:off x="1066800" y="2133600"/>
            <a:ext cx="7239000" cy="1752600"/>
          </a:xfrm>
          <a:prstGeom prst="rect">
            <a:avLst/>
          </a:prstGeom>
        </p:spPr>
        <p:txBody>
          <a:bodyPr>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rgbClr val="002060"/>
                </a:solidFill>
                <a:latin typeface="Verdana" panose="020B0604030504040204" pitchFamily="34" charset="0"/>
                <a:ea typeface="Verdana" panose="020B0604030504040204" pitchFamily="34" charset="0"/>
                <a:cs typeface="Verdana" panose="020B0604030504040204"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rgbClr val="002060"/>
                </a:solidFill>
                <a:latin typeface="Verdana" panose="020B0604030504040204" pitchFamily="34" charset="0"/>
                <a:ea typeface="Verdana" panose="020B0604030504040204" pitchFamily="34" charset="0"/>
                <a:cs typeface="Verdana" panose="020B0604030504040204"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rgbClr val="002060"/>
                </a:solidFill>
                <a:latin typeface="Verdana" panose="020B0604030504040204" pitchFamily="34" charset="0"/>
                <a:ea typeface="Verdana" panose="020B0604030504040204" pitchFamily="34" charset="0"/>
                <a:cs typeface="Verdana" panose="020B0604030504040204"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rgbClr val="002060"/>
                </a:solidFill>
                <a:latin typeface="Verdana" panose="020B0604030504040204" pitchFamily="34" charset="0"/>
                <a:ea typeface="Verdana" panose="020B0604030504040204" pitchFamily="34" charset="0"/>
                <a:cs typeface="Verdana" panose="020B0604030504040204"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a:buNone/>
            </a:pPr>
            <a:r>
              <a:rPr lang="en-US" b="1" dirty="0"/>
              <a:t>Lecture 1</a:t>
            </a:r>
          </a:p>
          <a:p>
            <a:pPr marL="0" indent="0">
              <a:buFont typeface="Wingdings 2"/>
              <a:buNone/>
            </a:pPr>
            <a:endParaRPr lang="en-US" b="1" dirty="0"/>
          </a:p>
          <a:p>
            <a:pPr marL="0" indent="0">
              <a:buNone/>
            </a:pPr>
            <a:r>
              <a:rPr lang="en-US" sz="2400" b="1" dirty="0"/>
              <a:t>Review of Logic Fundamentals</a:t>
            </a:r>
            <a:endParaRPr lang="en-US" sz="2400" dirty="0"/>
          </a:p>
        </p:txBody>
      </p:sp>
      <p:sp>
        <p:nvSpPr>
          <p:cNvPr id="8" name="TextBox 7"/>
          <p:cNvSpPr txBox="1"/>
          <p:nvPr/>
        </p:nvSpPr>
        <p:spPr>
          <a:xfrm>
            <a:off x="1143000" y="4419600"/>
            <a:ext cx="6477000" cy="923330"/>
          </a:xfrm>
          <a:prstGeom prst="rect">
            <a:avLst/>
          </a:prstGeom>
          <a:noFill/>
        </p:spPr>
        <p:txBody>
          <a:bodyPr wrap="square" rtlCol="0">
            <a:spAutoFit/>
          </a:bodyPr>
          <a:lstStyle/>
          <a:p>
            <a:r>
              <a:rPr lang="en-US" dirty="0">
                <a:solidFill>
                  <a:schemeClr val="bg1"/>
                </a:solidFill>
              </a:rPr>
              <a:t>Khaza Anuarul Hoque</a:t>
            </a:r>
            <a:br>
              <a:rPr lang="en-US" dirty="0">
                <a:solidFill>
                  <a:schemeClr val="bg1"/>
                </a:solidFill>
              </a:rPr>
            </a:br>
            <a:r>
              <a:rPr lang="en-US" dirty="0">
                <a:solidFill>
                  <a:schemeClr val="bg1"/>
                </a:solidFill>
              </a:rPr>
              <a:t>ECE 4250/7250</a:t>
            </a:r>
            <a:br>
              <a:rPr lang="en-US" dirty="0">
                <a:solidFill>
                  <a:schemeClr val="bg1"/>
                </a:solidFill>
              </a:rPr>
            </a:br>
            <a:r>
              <a:rPr lang="en-US" dirty="0">
                <a:solidFill>
                  <a:schemeClr val="bg1"/>
                </a:solidFill>
              </a:rPr>
              <a:t>Fall 2018</a:t>
            </a:r>
          </a:p>
        </p:txBody>
      </p:sp>
    </p:spTree>
    <p:extLst>
      <p:ext uri="{BB962C8B-B14F-4D97-AF65-F5344CB8AC3E}">
        <p14:creationId xmlns:p14="http://schemas.microsoft.com/office/powerpoint/2010/main" val="264266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Boolean Algebra and Algebraic Simplification (cont’d)</a:t>
            </a:r>
          </a:p>
        </p:txBody>
      </p:sp>
      <p:sp>
        <p:nvSpPr>
          <p:cNvPr id="3" name="Content Placeholder 2"/>
          <p:cNvSpPr>
            <a:spLocks noGrp="1"/>
          </p:cNvSpPr>
          <p:nvPr>
            <p:ph idx="1"/>
          </p:nvPr>
        </p:nvSpPr>
        <p:spPr/>
        <p:txBody>
          <a:bodyPr/>
          <a:lstStyle/>
          <a:p>
            <a:r>
              <a:rPr lang="en-US" dirty="0"/>
              <a:t>Commutative</a:t>
            </a:r>
            <a:r>
              <a:rPr lang="es-ES" dirty="0"/>
              <a:t> </a:t>
            </a:r>
            <a:r>
              <a:rPr lang="es-ES" dirty="0" err="1"/>
              <a:t>laws</a:t>
            </a:r>
            <a:r>
              <a:rPr lang="es-ES" dirty="0"/>
              <a:t>:</a:t>
            </a:r>
          </a:p>
          <a:p>
            <a:pPr lvl="1"/>
            <a:r>
              <a:rPr lang="es-ES" sz="1800" dirty="0"/>
              <a:t>X + Y = Y + X 			XY = YX</a:t>
            </a:r>
          </a:p>
          <a:p>
            <a:r>
              <a:rPr lang="es-ES" dirty="0" err="1"/>
              <a:t>Associative</a:t>
            </a:r>
            <a:r>
              <a:rPr lang="es-ES" dirty="0"/>
              <a:t> </a:t>
            </a:r>
            <a:r>
              <a:rPr lang="es-ES" dirty="0" err="1"/>
              <a:t>laws</a:t>
            </a:r>
            <a:r>
              <a:rPr lang="es-ES" dirty="0"/>
              <a:t>:  </a:t>
            </a:r>
          </a:p>
          <a:p>
            <a:pPr lvl="1"/>
            <a:r>
              <a:rPr lang="es-ES" sz="1800" dirty="0"/>
              <a:t>(X + Y) + Z = X + (Y + Z)  = X + Y + Z</a:t>
            </a:r>
          </a:p>
          <a:p>
            <a:pPr lvl="1"/>
            <a:r>
              <a:rPr lang="es-ES" sz="1800" dirty="0"/>
              <a:t>(XY)Z = X(YZ) = XYZ</a:t>
            </a:r>
          </a:p>
          <a:p>
            <a:r>
              <a:rPr lang="es-ES" dirty="0" err="1"/>
              <a:t>Distributive</a:t>
            </a:r>
            <a:r>
              <a:rPr lang="es-ES" dirty="0"/>
              <a:t> </a:t>
            </a:r>
            <a:r>
              <a:rPr lang="es-ES" dirty="0" err="1"/>
              <a:t>laws</a:t>
            </a:r>
            <a:r>
              <a:rPr lang="es-ES" dirty="0"/>
              <a:t>:</a:t>
            </a:r>
          </a:p>
          <a:p>
            <a:pPr lvl="1"/>
            <a:r>
              <a:rPr lang="es-ES" sz="1800" dirty="0"/>
              <a:t>X(Y + Z) = XY + XZ  </a:t>
            </a:r>
          </a:p>
          <a:p>
            <a:pPr lvl="1"/>
            <a:r>
              <a:rPr lang="es-ES" sz="1800" dirty="0"/>
              <a:t>X + YZ  = (X + Y)(X + Z)</a:t>
            </a:r>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10</a:t>
            </a:fld>
            <a:endParaRPr lang="en-US" dirty="0"/>
          </a:p>
        </p:txBody>
      </p:sp>
    </p:spTree>
    <p:extLst>
      <p:ext uri="{BB962C8B-B14F-4D97-AF65-F5344CB8AC3E}">
        <p14:creationId xmlns:p14="http://schemas.microsoft.com/office/powerpoint/2010/main" val="2811599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Boolean Algebra and Algebraic Simplification (cont’d)</a:t>
            </a:r>
          </a:p>
        </p:txBody>
      </p:sp>
      <p:sp>
        <p:nvSpPr>
          <p:cNvPr id="3" name="Content Placeholder 2"/>
          <p:cNvSpPr>
            <a:spLocks noGrp="1"/>
          </p:cNvSpPr>
          <p:nvPr>
            <p:ph idx="1"/>
          </p:nvPr>
        </p:nvSpPr>
        <p:spPr/>
        <p:txBody>
          <a:bodyPr/>
          <a:lstStyle/>
          <a:p>
            <a:r>
              <a:rPr lang="en-US" dirty="0"/>
              <a:t>Simplification</a:t>
            </a:r>
            <a:r>
              <a:rPr lang="es-ES" dirty="0"/>
              <a:t> </a:t>
            </a:r>
            <a:r>
              <a:rPr lang="es-ES" dirty="0" err="1"/>
              <a:t>theorems</a:t>
            </a:r>
            <a:r>
              <a:rPr lang="es-ES" dirty="0"/>
              <a:t>:  </a:t>
            </a:r>
          </a:p>
          <a:p>
            <a:pPr lvl="1"/>
            <a:r>
              <a:rPr lang="es-ES" sz="1800" dirty="0"/>
              <a:t>XY + XY' = X 			(X + Y) (X + Y') = X </a:t>
            </a:r>
          </a:p>
          <a:p>
            <a:pPr lvl="1"/>
            <a:r>
              <a:rPr lang="es-ES" sz="1800" dirty="0"/>
              <a:t>X + XY = X			X(X + Y) = X </a:t>
            </a:r>
          </a:p>
          <a:p>
            <a:pPr lvl="1"/>
            <a:r>
              <a:rPr lang="es-ES" sz="1800" dirty="0"/>
              <a:t>(X + Y')Y = XY			XY' + Y = X + Y</a:t>
            </a:r>
          </a:p>
          <a:p>
            <a:r>
              <a:rPr lang="en-US" dirty="0" err="1"/>
              <a:t>DeMorgan’s</a:t>
            </a:r>
            <a:r>
              <a:rPr lang="en-US" dirty="0"/>
              <a:t> laws:</a:t>
            </a:r>
          </a:p>
          <a:p>
            <a:pPr lvl="1"/>
            <a:r>
              <a:rPr lang="en-US" sz="1600" dirty="0"/>
              <a:t>(X + Y + Z + … )' = X'Y'Z'… 		(XYZ …)' = X' + Y' + Z' + … </a:t>
            </a:r>
            <a:endParaRPr lang="en-US" dirty="0"/>
          </a:p>
          <a:p>
            <a:pPr lvl="1"/>
            <a:r>
              <a:rPr lang="en-US" sz="1800" dirty="0"/>
              <a:t>[f(X</a:t>
            </a:r>
            <a:r>
              <a:rPr lang="en-US" sz="1800" baseline="-25000" dirty="0"/>
              <a:t>1</a:t>
            </a:r>
            <a:r>
              <a:rPr lang="en-US" sz="1800" dirty="0"/>
              <a:t>, X</a:t>
            </a:r>
            <a:r>
              <a:rPr lang="en-US" sz="1800" baseline="-25000" dirty="0"/>
              <a:t>2</a:t>
            </a:r>
            <a:r>
              <a:rPr lang="en-US" sz="1800" dirty="0"/>
              <a:t>, … X</a:t>
            </a:r>
            <a:r>
              <a:rPr lang="en-US" sz="1800" baseline="-25000" dirty="0"/>
              <a:t>N</a:t>
            </a:r>
            <a:r>
              <a:rPr lang="en-US" sz="1800" dirty="0"/>
              <a:t>, 0, 1, +, •)]' =  f(X</a:t>
            </a:r>
            <a:r>
              <a:rPr lang="en-US" sz="1800" baseline="-25000" dirty="0"/>
              <a:t>1</a:t>
            </a:r>
            <a:r>
              <a:rPr lang="en-US" sz="1800" dirty="0"/>
              <a:t>', X</a:t>
            </a:r>
            <a:r>
              <a:rPr lang="en-US" sz="1800" baseline="-25000" dirty="0"/>
              <a:t>2</a:t>
            </a:r>
            <a:r>
              <a:rPr lang="en-US" sz="1800" dirty="0"/>
              <a:t>', … X</a:t>
            </a:r>
            <a:r>
              <a:rPr lang="en-US" sz="1800" baseline="-25000" dirty="0"/>
              <a:t>N</a:t>
            </a:r>
            <a:r>
              <a:rPr lang="en-US" sz="1800" dirty="0"/>
              <a:t>', 1, 0, •, +)</a:t>
            </a:r>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11</a:t>
            </a:fld>
            <a:endParaRPr lang="en-US" dirty="0"/>
          </a:p>
        </p:txBody>
      </p:sp>
    </p:spTree>
    <p:extLst>
      <p:ext uri="{BB962C8B-B14F-4D97-AF65-F5344CB8AC3E}">
        <p14:creationId xmlns:p14="http://schemas.microsoft.com/office/powerpoint/2010/main" val="335147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Boolean Algebra and Algebraic Simplification (cont’d)</a:t>
            </a:r>
          </a:p>
        </p:txBody>
      </p:sp>
      <p:sp>
        <p:nvSpPr>
          <p:cNvPr id="3" name="Content Placeholder 2"/>
          <p:cNvSpPr>
            <a:spLocks noGrp="1"/>
          </p:cNvSpPr>
          <p:nvPr>
            <p:ph idx="1"/>
          </p:nvPr>
        </p:nvSpPr>
        <p:spPr/>
        <p:txBody>
          <a:bodyPr/>
          <a:lstStyle/>
          <a:p>
            <a:r>
              <a:rPr lang="en-US" dirty="0"/>
              <a:t>Duality: </a:t>
            </a:r>
          </a:p>
          <a:p>
            <a:pPr lvl="1"/>
            <a:r>
              <a:rPr lang="en-US" sz="1800" dirty="0"/>
              <a:t>(X + Y + Z + …)</a:t>
            </a:r>
            <a:r>
              <a:rPr lang="en-US" sz="1800" baseline="30000" dirty="0"/>
              <a:t>D</a:t>
            </a:r>
            <a:r>
              <a:rPr lang="en-US" sz="1800" dirty="0"/>
              <a:t> = XYZ …  	(XYZ…)</a:t>
            </a:r>
            <a:r>
              <a:rPr lang="en-US" sz="1800" baseline="30000" dirty="0"/>
              <a:t>D</a:t>
            </a:r>
            <a:r>
              <a:rPr lang="en-US" sz="1800" dirty="0"/>
              <a:t> = X + Y + Z + … </a:t>
            </a:r>
          </a:p>
          <a:p>
            <a:pPr lvl="1"/>
            <a:r>
              <a:rPr lang="en-US" sz="1800" dirty="0"/>
              <a:t>[f(X</a:t>
            </a:r>
            <a:r>
              <a:rPr lang="en-US" sz="1800" baseline="-25000" dirty="0"/>
              <a:t>1</a:t>
            </a:r>
            <a:r>
              <a:rPr lang="en-US" sz="1800" dirty="0"/>
              <a:t>, X</a:t>
            </a:r>
            <a:r>
              <a:rPr lang="en-US" sz="1800" baseline="-25000" dirty="0"/>
              <a:t>2</a:t>
            </a:r>
            <a:r>
              <a:rPr lang="en-US" sz="1800" dirty="0"/>
              <a:t>, … X</a:t>
            </a:r>
            <a:r>
              <a:rPr lang="en-US" sz="1800" baseline="-25000" dirty="0"/>
              <a:t>N</a:t>
            </a:r>
            <a:r>
              <a:rPr lang="en-US" sz="1800" dirty="0"/>
              <a:t>, 0, 1, +, •)]</a:t>
            </a:r>
            <a:r>
              <a:rPr lang="en-US" sz="1800" baseline="30000" dirty="0"/>
              <a:t>D</a:t>
            </a:r>
            <a:r>
              <a:rPr lang="en-US" sz="1800" dirty="0"/>
              <a:t> = f(X</a:t>
            </a:r>
            <a:r>
              <a:rPr lang="en-US" sz="1800" baseline="-25000" dirty="0"/>
              <a:t>1</a:t>
            </a:r>
            <a:r>
              <a:rPr lang="en-US" sz="1800" dirty="0"/>
              <a:t>, X</a:t>
            </a:r>
            <a:r>
              <a:rPr lang="en-US" sz="1800" baseline="-25000" dirty="0"/>
              <a:t>2</a:t>
            </a:r>
            <a:r>
              <a:rPr lang="en-US" sz="1800" dirty="0"/>
              <a:t>, … X</a:t>
            </a:r>
            <a:r>
              <a:rPr lang="en-US" sz="1800" baseline="-25000" dirty="0"/>
              <a:t>N</a:t>
            </a:r>
            <a:r>
              <a:rPr lang="en-US" sz="1800" dirty="0"/>
              <a:t>, 1, 0, •, +)</a:t>
            </a:r>
          </a:p>
          <a:p>
            <a:r>
              <a:rPr lang="en-US" sz="2400" dirty="0"/>
              <a:t>Theorem for multiplying out and factoring:</a:t>
            </a:r>
          </a:p>
          <a:p>
            <a:pPr lvl="1"/>
            <a:r>
              <a:rPr lang="en-US" sz="1800" dirty="0"/>
              <a:t>(X + Y)(X' + Z) = XZ + X'Y  </a:t>
            </a:r>
          </a:p>
          <a:p>
            <a:pPr lvl="1"/>
            <a:r>
              <a:rPr lang="en-US" sz="1800" dirty="0"/>
              <a:t>XY + X'Z = (X + Z) (X' + Y)</a:t>
            </a:r>
          </a:p>
          <a:p>
            <a:r>
              <a:rPr lang="en-US" sz="2400" dirty="0"/>
              <a:t>Consensus theorem:</a:t>
            </a:r>
            <a:r>
              <a:rPr lang="en-US" sz="1800" dirty="0"/>
              <a:t> </a:t>
            </a:r>
          </a:p>
          <a:p>
            <a:pPr lvl="1"/>
            <a:r>
              <a:rPr lang="en-US" sz="1600" dirty="0"/>
              <a:t>XY + YZ + X'Z = XY + X'Z </a:t>
            </a:r>
          </a:p>
          <a:p>
            <a:pPr lvl="1"/>
            <a:r>
              <a:rPr lang="en-US" sz="1600" dirty="0"/>
              <a:t>(X + Y)(Y + Z)(X' + Z) = (X + Y)(X' + Z)</a:t>
            </a:r>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12</a:t>
            </a:fld>
            <a:endParaRPr lang="en-US" dirty="0"/>
          </a:p>
        </p:txBody>
      </p:sp>
    </p:spTree>
    <p:extLst>
      <p:ext uri="{BB962C8B-B14F-4D97-AF65-F5344CB8AC3E}">
        <p14:creationId xmlns:p14="http://schemas.microsoft.com/office/powerpoint/2010/main" val="2306127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Boolean Algebra and Algebraic Simplification (cont’d)</a:t>
            </a:r>
          </a:p>
        </p:txBody>
      </p:sp>
      <p:sp>
        <p:nvSpPr>
          <p:cNvPr id="3" name="Content Placeholder 2"/>
          <p:cNvSpPr>
            <a:spLocks noGrp="1"/>
          </p:cNvSpPr>
          <p:nvPr>
            <p:ph idx="1"/>
          </p:nvPr>
        </p:nvSpPr>
        <p:spPr/>
        <p:txBody>
          <a:bodyPr>
            <a:normAutofit/>
          </a:bodyPr>
          <a:lstStyle/>
          <a:p>
            <a:r>
              <a:rPr lang="en-US" dirty="0"/>
              <a:t>Four ways of simplifying a logic expression are:</a:t>
            </a:r>
          </a:p>
          <a:p>
            <a:pPr lvl="1"/>
            <a:r>
              <a:rPr lang="en-US" sz="1800" dirty="0"/>
              <a:t>Combining terms: use theorem XY + XY’ = X to combine two terms.</a:t>
            </a:r>
          </a:p>
          <a:p>
            <a:pPr lvl="1"/>
            <a:r>
              <a:rPr lang="en-US" sz="1800" dirty="0"/>
              <a:t>Eliminating terms: use theorem X + XY = X to eliminate redundant terms. Then try to apply consensus theorem </a:t>
            </a:r>
          </a:p>
          <a:p>
            <a:pPr marL="393192" lvl="1" indent="0">
              <a:buNone/>
            </a:pPr>
            <a:r>
              <a:rPr lang="en-US" sz="1800" dirty="0"/>
              <a:t>   (XY + X’Z + YZ = XY +X’Z).</a:t>
            </a:r>
          </a:p>
          <a:p>
            <a:pPr lvl="1"/>
            <a:r>
              <a:rPr lang="en-US" sz="1800" dirty="0"/>
              <a:t>Eliminating literals: use theorem X + X’Y = X + Y to eliminate redundant literals. Simple factoring might be required prior to using the theorem.</a:t>
            </a:r>
          </a:p>
          <a:p>
            <a:pPr lvl="1"/>
            <a:r>
              <a:rPr lang="en-US" sz="1800" dirty="0"/>
              <a:t>Adding redundant terms: can be introduced in several ways such as adding XX’, multiplying by (X + X’), and so on.</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13</a:t>
            </a:fld>
            <a:endParaRPr lang="en-US" dirty="0"/>
          </a:p>
        </p:txBody>
      </p:sp>
    </p:spTree>
    <p:extLst>
      <p:ext uri="{BB962C8B-B14F-4D97-AF65-F5344CB8AC3E}">
        <p14:creationId xmlns:p14="http://schemas.microsoft.com/office/powerpoint/2010/main" val="970521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Karnaugh</a:t>
            </a:r>
            <a:r>
              <a:rPr lang="en-US" dirty="0"/>
              <a:t> Maps</a:t>
            </a:r>
          </a:p>
        </p:txBody>
      </p:sp>
      <p:sp>
        <p:nvSpPr>
          <p:cNvPr id="3" name="Content Placeholder 2"/>
          <p:cNvSpPr>
            <a:spLocks noGrp="1"/>
          </p:cNvSpPr>
          <p:nvPr>
            <p:ph idx="1"/>
          </p:nvPr>
        </p:nvSpPr>
        <p:spPr/>
        <p:txBody>
          <a:bodyPr/>
          <a:lstStyle/>
          <a:p>
            <a:r>
              <a:rPr lang="en-US" dirty="0"/>
              <a:t>K‑maps provide a convenient way to simplify logic functions of three to five variables.</a:t>
            </a:r>
          </a:p>
          <a:p>
            <a:r>
              <a:rPr lang="en-US" dirty="0"/>
              <a:t>4 variable K-maps:</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14</a:t>
            </a:fld>
            <a:endParaRPr lang="en-US" dirty="0"/>
          </a:p>
        </p:txBody>
      </p:sp>
      <p:pic>
        <p:nvPicPr>
          <p:cNvPr id="5" name="Picture 4"/>
          <p:cNvPicPr>
            <a:picLocks noChangeAspect="1"/>
          </p:cNvPicPr>
          <p:nvPr/>
        </p:nvPicPr>
        <p:blipFill>
          <a:blip r:embed="rId3"/>
          <a:stretch>
            <a:fillRect/>
          </a:stretch>
        </p:blipFill>
        <p:spPr>
          <a:xfrm>
            <a:off x="1424507" y="3429000"/>
            <a:ext cx="6294985" cy="2776538"/>
          </a:xfrm>
          <a:prstGeom prst="rect">
            <a:avLst/>
          </a:prstGeom>
        </p:spPr>
      </p:pic>
    </p:spTree>
    <p:extLst>
      <p:ext uri="{BB962C8B-B14F-4D97-AF65-F5344CB8AC3E}">
        <p14:creationId xmlns:p14="http://schemas.microsoft.com/office/powerpoint/2010/main" val="177638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a:t>Karnaugh</a:t>
            </a:r>
            <a:r>
              <a:rPr lang="en-US" dirty="0"/>
              <a:t> Maps (cont’d)</a:t>
            </a:r>
          </a:p>
        </p:txBody>
      </p:sp>
      <p:sp>
        <p:nvSpPr>
          <p:cNvPr id="3" name="Content Placeholder 2"/>
          <p:cNvSpPr>
            <a:spLocks noGrp="1"/>
          </p:cNvSpPr>
          <p:nvPr>
            <p:ph idx="1"/>
          </p:nvPr>
        </p:nvSpPr>
        <p:spPr/>
        <p:txBody>
          <a:bodyPr>
            <a:normAutofit/>
          </a:bodyPr>
          <a:lstStyle/>
          <a:p>
            <a:r>
              <a:rPr lang="en-US" dirty="0"/>
              <a:t>Procedure to obtain a minimum sum of products from a </a:t>
            </a:r>
            <a:r>
              <a:rPr lang="en-US" dirty="0" err="1"/>
              <a:t>Karnaugh</a:t>
            </a:r>
            <a:r>
              <a:rPr lang="en-US" dirty="0"/>
              <a:t> map: </a:t>
            </a:r>
            <a:endParaRPr lang="en-US" sz="2300" dirty="0"/>
          </a:p>
          <a:p>
            <a:pPr lvl="1"/>
            <a:r>
              <a:rPr lang="en-US" sz="1800" dirty="0"/>
              <a:t>1. Choose a </a:t>
            </a:r>
            <a:r>
              <a:rPr lang="en-US" sz="1800" dirty="0" err="1"/>
              <a:t>minterm</a:t>
            </a:r>
            <a:r>
              <a:rPr lang="en-US" sz="1800" dirty="0"/>
              <a:t> (a 1) that has not yet been covered. </a:t>
            </a:r>
          </a:p>
          <a:p>
            <a:pPr lvl="1"/>
            <a:r>
              <a:rPr lang="en-US" sz="1800" dirty="0"/>
              <a:t>2. Find all 1’s and X’s adjacent to that </a:t>
            </a:r>
            <a:r>
              <a:rPr lang="en-US" sz="1800" dirty="0" err="1"/>
              <a:t>minterm</a:t>
            </a:r>
            <a:r>
              <a:rPr lang="en-US" sz="1800" dirty="0"/>
              <a:t>. </a:t>
            </a:r>
          </a:p>
          <a:p>
            <a:pPr lvl="1"/>
            <a:r>
              <a:rPr lang="en-US" sz="1800" dirty="0"/>
              <a:t>3. If a single term covers the </a:t>
            </a:r>
            <a:r>
              <a:rPr lang="en-US" sz="1800" dirty="0" err="1"/>
              <a:t>minterm</a:t>
            </a:r>
            <a:r>
              <a:rPr lang="en-US" sz="1800" dirty="0"/>
              <a:t> and all the adjacent 1’s and X’s, then that term is an essential prime </a:t>
            </a:r>
            <a:r>
              <a:rPr lang="en-US" sz="1800" dirty="0" err="1"/>
              <a:t>implicant</a:t>
            </a:r>
            <a:r>
              <a:rPr lang="en-US" sz="1800" dirty="0"/>
              <a:t>, so select that term. </a:t>
            </a:r>
          </a:p>
          <a:p>
            <a:pPr lvl="1"/>
            <a:r>
              <a:rPr lang="en-US" sz="1800" dirty="0"/>
              <a:t>4. Repeat steps 1, 2, and 3 until all essential prime </a:t>
            </a:r>
            <a:r>
              <a:rPr lang="en-US" sz="1800" dirty="0" err="1"/>
              <a:t>implicants</a:t>
            </a:r>
            <a:r>
              <a:rPr lang="en-US" sz="1800" dirty="0"/>
              <a:t> have been chosen. </a:t>
            </a:r>
          </a:p>
          <a:p>
            <a:pPr lvl="1"/>
            <a:r>
              <a:rPr lang="en-US" sz="1800" dirty="0"/>
              <a:t>5. Find a minimum set of prime </a:t>
            </a:r>
            <a:r>
              <a:rPr lang="en-US" sz="1800" dirty="0" err="1"/>
              <a:t>implicants</a:t>
            </a:r>
            <a:r>
              <a:rPr lang="en-US" sz="1800" dirty="0"/>
              <a:t> that cover the remaining 1’s on the map. </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15</a:t>
            </a:fld>
            <a:endParaRPr lang="en-US" dirty="0"/>
          </a:p>
        </p:txBody>
      </p:sp>
    </p:spTree>
    <p:extLst>
      <p:ext uri="{BB962C8B-B14F-4D97-AF65-F5344CB8AC3E}">
        <p14:creationId xmlns:p14="http://schemas.microsoft.com/office/powerpoint/2010/main" val="720874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Designing with NAND and NOR Gates</a:t>
            </a:r>
          </a:p>
        </p:txBody>
      </p:sp>
      <p:sp>
        <p:nvSpPr>
          <p:cNvPr id="3" name="Content Placeholder 2"/>
          <p:cNvSpPr>
            <a:spLocks noGrp="1"/>
          </p:cNvSpPr>
          <p:nvPr>
            <p:ph idx="1"/>
          </p:nvPr>
        </p:nvSpPr>
        <p:spPr/>
        <p:txBody>
          <a:bodyPr/>
          <a:lstStyle/>
          <a:p>
            <a:r>
              <a:rPr lang="en-US" dirty="0"/>
              <a:t> To design a circuit of NOR gates:</a:t>
            </a:r>
          </a:p>
          <a:p>
            <a:pPr lvl="1"/>
            <a:r>
              <a:rPr lang="en-US" sz="1800" dirty="0"/>
              <a:t>Get a product-of-sums representation of the function.</a:t>
            </a:r>
          </a:p>
          <a:p>
            <a:pPr lvl="1"/>
            <a:r>
              <a:rPr lang="en-US" sz="1800" dirty="0"/>
              <a:t>Find a circuit of OR and </a:t>
            </a:r>
            <a:r>
              <a:rPr lang="en-US" sz="1800" dirty="0" err="1"/>
              <a:t>AND</a:t>
            </a:r>
            <a:r>
              <a:rPr lang="en-US" sz="1800" dirty="0"/>
              <a:t> gates that has an AND gate at the output.</a:t>
            </a:r>
          </a:p>
          <a:p>
            <a:pPr lvl="1"/>
            <a:r>
              <a:rPr lang="en-US" sz="1800" dirty="0"/>
              <a:t>If an AND gate output doesn’t drive an AND gate input and an OR Gate output doesn’t connect to an OR gate input, conversion is done by replacing all gates with NOR gates and complementing inputs if needed.</a:t>
            </a:r>
          </a:p>
          <a:p>
            <a:r>
              <a:rPr lang="en-US" dirty="0"/>
              <a:t>Conversion to a circuit of NAND gates is similar except:</a:t>
            </a:r>
          </a:p>
          <a:p>
            <a:pPr lvl="1"/>
            <a:r>
              <a:rPr lang="en-US" sz="1800" dirty="0"/>
              <a:t>The starting point is a sum-of-products.</a:t>
            </a:r>
          </a:p>
          <a:p>
            <a:pPr lvl="1"/>
            <a:r>
              <a:rPr lang="en-US" sz="1800" dirty="0"/>
              <a:t>The output gate of the AND-OR circuit should be an OR gate.</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16</a:t>
            </a:fld>
            <a:endParaRPr lang="en-US" dirty="0"/>
          </a:p>
        </p:txBody>
      </p:sp>
    </p:spTree>
    <p:extLst>
      <p:ext uri="{BB962C8B-B14F-4D97-AF65-F5344CB8AC3E}">
        <p14:creationId xmlns:p14="http://schemas.microsoft.com/office/powerpoint/2010/main" val="295663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Hazards in Combinational Circuits</a:t>
            </a:r>
          </a:p>
        </p:txBody>
      </p:sp>
      <p:sp>
        <p:nvSpPr>
          <p:cNvPr id="3" name="Content Placeholder 2"/>
          <p:cNvSpPr>
            <a:spLocks noGrp="1"/>
          </p:cNvSpPr>
          <p:nvPr>
            <p:ph idx="1"/>
          </p:nvPr>
        </p:nvSpPr>
        <p:spPr/>
        <p:txBody>
          <a:bodyPr/>
          <a:lstStyle/>
          <a:p>
            <a:r>
              <a:rPr lang="en-US" dirty="0"/>
              <a:t>Transients occur when different paths from input to output have different propagation delays:</a:t>
            </a:r>
          </a:p>
          <a:p>
            <a:pPr lvl="1"/>
            <a:r>
              <a:rPr lang="en-US" sz="1800" dirty="0"/>
              <a:t>Static 1-hazard: in response to an input change and for some combination of propagation delays, a circuit output may momentarily go to 0 when it should remain a constant 1.</a:t>
            </a:r>
          </a:p>
          <a:p>
            <a:pPr lvl="1"/>
            <a:r>
              <a:rPr lang="en-US" sz="1800" dirty="0"/>
              <a:t>Static 0-hazard: if the output may momentarily go to 1 when it should remain a 0.</a:t>
            </a:r>
          </a:p>
          <a:p>
            <a:pPr lvl="1"/>
            <a:r>
              <a:rPr lang="en-US" sz="1800" dirty="0"/>
              <a:t>Dynamic hazard: when the output is supposed to change from 0 to 1 (or 1 to 0), the output may change three or more times.</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17</a:t>
            </a:fld>
            <a:endParaRPr lang="en-US" dirty="0"/>
          </a:p>
        </p:txBody>
      </p:sp>
    </p:spTree>
    <p:extLst>
      <p:ext uri="{BB962C8B-B14F-4D97-AF65-F5344CB8AC3E}">
        <p14:creationId xmlns:p14="http://schemas.microsoft.com/office/powerpoint/2010/main" val="2492311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Hazards in Combinational Circuits (cont’d)</a:t>
            </a:r>
          </a:p>
        </p:txBody>
      </p:sp>
      <p:sp>
        <p:nvSpPr>
          <p:cNvPr id="3" name="Content Placeholder 2"/>
          <p:cNvSpPr>
            <a:spLocks noGrp="1"/>
          </p:cNvSpPr>
          <p:nvPr>
            <p:ph idx="1"/>
          </p:nvPr>
        </p:nvSpPr>
        <p:spPr/>
        <p:txBody>
          <a:bodyPr>
            <a:normAutofit/>
          </a:bodyPr>
          <a:lstStyle/>
          <a:p>
            <a:r>
              <a:rPr lang="en-US" dirty="0"/>
              <a:t>To design a circuit that is free of static and dynamic hazards, use this procedure:</a:t>
            </a:r>
          </a:p>
          <a:p>
            <a:pPr lvl="1"/>
            <a:r>
              <a:rPr lang="en-US" dirty="0"/>
              <a:t>Find a sum‑of‑products expression (F</a:t>
            </a:r>
            <a:r>
              <a:rPr lang="en-US" baseline="30000" dirty="0"/>
              <a:t>t</a:t>
            </a:r>
            <a:r>
              <a:rPr lang="en-US" dirty="0"/>
              <a:t>) for the output in which every pair of adjacent 1’s is covered by a 1‑term. </a:t>
            </a:r>
          </a:p>
          <a:p>
            <a:pPr lvl="1"/>
            <a:r>
              <a:rPr lang="en-US" dirty="0"/>
              <a:t>If a different form of circuit is desired, manipulate F</a:t>
            </a:r>
            <a:r>
              <a:rPr lang="en-US" baseline="30000" dirty="0"/>
              <a:t>t</a:t>
            </a:r>
            <a:r>
              <a:rPr lang="en-US" dirty="0"/>
              <a:t> to the desired form by using simple factoring, </a:t>
            </a:r>
            <a:r>
              <a:rPr lang="en-US" dirty="0" err="1"/>
              <a:t>DeMorgan’s</a:t>
            </a:r>
            <a:r>
              <a:rPr lang="en-US" dirty="0"/>
              <a:t> laws, and so on. Treat each x</a:t>
            </a:r>
            <a:r>
              <a:rPr lang="en-US" baseline="-25000" dirty="0"/>
              <a:t>i</a:t>
            </a:r>
            <a:r>
              <a:rPr lang="en-US" dirty="0"/>
              <a:t> and </a:t>
            </a:r>
            <a:r>
              <a:rPr lang="en-US" dirty="0" err="1"/>
              <a:t>x’</a:t>
            </a:r>
            <a:r>
              <a:rPr lang="en-US" baseline="-25000" dirty="0" err="1"/>
              <a:t>i</a:t>
            </a:r>
            <a:r>
              <a:rPr lang="en-US" dirty="0"/>
              <a:t> as independent variables to prevent introduction of hazards.</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18</a:t>
            </a:fld>
            <a:endParaRPr lang="en-US" dirty="0"/>
          </a:p>
        </p:txBody>
      </p:sp>
    </p:spTree>
    <p:extLst>
      <p:ext uri="{BB962C8B-B14F-4D97-AF65-F5344CB8AC3E}">
        <p14:creationId xmlns:p14="http://schemas.microsoft.com/office/powerpoint/2010/main" val="378177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Flip-Flops and Latches</a:t>
            </a:r>
          </a:p>
        </p:txBody>
      </p:sp>
      <p:sp>
        <p:nvSpPr>
          <p:cNvPr id="3" name="Content Placeholder 2"/>
          <p:cNvSpPr>
            <a:spLocks noGrp="1"/>
          </p:cNvSpPr>
          <p:nvPr>
            <p:ph idx="1"/>
          </p:nvPr>
        </p:nvSpPr>
        <p:spPr/>
        <p:txBody>
          <a:bodyPr/>
          <a:lstStyle/>
          <a:p>
            <a:r>
              <a:rPr lang="en-US" dirty="0"/>
              <a:t>Sequential circuits commonly use flip‑flops as storage devices. Some types include: </a:t>
            </a:r>
          </a:p>
          <a:p>
            <a:pPr lvl="1"/>
            <a:r>
              <a:rPr lang="en-US" dirty="0"/>
              <a:t>Delay (D) flip‑flops, J‑K flip‑flops, Toggle (T) flip‑flops</a:t>
            </a:r>
          </a:p>
          <a:p>
            <a:pPr marL="393192" lvl="1" indent="0">
              <a:buNone/>
            </a:pPr>
            <a:r>
              <a:rPr lang="en-US" dirty="0"/>
              <a:t>	Clocked D Flip-Flop:</a:t>
            </a:r>
          </a:p>
          <a:p>
            <a:pPr lvl="1"/>
            <a:endParaRPr lang="en-US" dirty="0"/>
          </a:p>
          <a:p>
            <a:pPr lvl="1"/>
            <a:endParaRPr lang="en-US" dirty="0"/>
          </a:p>
          <a:p>
            <a:pPr lvl="8"/>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19</a:t>
            </a:fld>
            <a:endParaRPr lang="en-US" dirty="0"/>
          </a:p>
        </p:txBody>
      </p:sp>
      <p:pic>
        <p:nvPicPr>
          <p:cNvPr id="5" name="Picture 4"/>
          <p:cNvPicPr>
            <a:picLocks noChangeAspect="1"/>
          </p:cNvPicPr>
          <p:nvPr/>
        </p:nvPicPr>
        <p:blipFill>
          <a:blip r:embed="rId2"/>
          <a:stretch>
            <a:fillRect/>
          </a:stretch>
        </p:blipFill>
        <p:spPr>
          <a:xfrm>
            <a:off x="2971800" y="4191000"/>
            <a:ext cx="3286125" cy="1675279"/>
          </a:xfrm>
          <a:prstGeom prst="rect">
            <a:avLst/>
          </a:prstGeom>
        </p:spPr>
      </p:pic>
    </p:spTree>
    <p:extLst>
      <p:ext uri="{BB962C8B-B14F-4D97-AF65-F5344CB8AC3E}">
        <p14:creationId xmlns:p14="http://schemas.microsoft.com/office/powerpoint/2010/main" val="1105022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normAutofit fontScale="92500" lnSpcReduction="20000"/>
          </a:bodyPr>
          <a:lstStyle/>
          <a:p>
            <a:r>
              <a:rPr lang="en-US" dirty="0"/>
              <a:t>Combinational Logic</a:t>
            </a:r>
          </a:p>
          <a:p>
            <a:r>
              <a:rPr lang="en-US" dirty="0"/>
              <a:t>Boolean Algebra and Algebraic Simplification</a:t>
            </a:r>
          </a:p>
          <a:p>
            <a:r>
              <a:rPr lang="en-US" dirty="0" err="1"/>
              <a:t>Karnaugh</a:t>
            </a:r>
            <a:r>
              <a:rPr lang="en-US" dirty="0"/>
              <a:t> Maps</a:t>
            </a:r>
          </a:p>
          <a:p>
            <a:r>
              <a:rPr lang="en-US" dirty="0"/>
              <a:t>Designing with NAND and NOR Gates</a:t>
            </a:r>
          </a:p>
          <a:p>
            <a:r>
              <a:rPr lang="en-US" dirty="0"/>
              <a:t>Hazards in Combinational Circuits</a:t>
            </a:r>
          </a:p>
          <a:p>
            <a:r>
              <a:rPr lang="en-US" dirty="0"/>
              <a:t>Flip-Flops and Latches</a:t>
            </a:r>
          </a:p>
          <a:p>
            <a:r>
              <a:rPr lang="en-US" dirty="0"/>
              <a:t>Mealy Sequential Circuit Design</a:t>
            </a:r>
          </a:p>
          <a:p>
            <a:r>
              <a:rPr lang="en-US" dirty="0"/>
              <a:t>Design of a Moore Sequential Circuit</a:t>
            </a:r>
          </a:p>
          <a:p>
            <a:r>
              <a:rPr lang="en-US" dirty="0"/>
              <a:t>Equivalent States and Reduction of State Tables</a:t>
            </a:r>
          </a:p>
          <a:p>
            <a:r>
              <a:rPr lang="en-US" dirty="0"/>
              <a:t>Sequential Circuit Timing</a:t>
            </a:r>
          </a:p>
          <a:p>
            <a:r>
              <a:rPr lang="en-US" dirty="0"/>
              <a:t>Tristate Logic and Busses </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a:t>
            </a:fld>
            <a:endParaRPr lang="en-US" dirty="0"/>
          </a:p>
        </p:txBody>
      </p:sp>
    </p:spTree>
    <p:extLst>
      <p:ext uri="{BB962C8B-B14F-4D97-AF65-F5344CB8AC3E}">
        <p14:creationId xmlns:p14="http://schemas.microsoft.com/office/powerpoint/2010/main" val="325737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Flip-Flops and Latches</a:t>
            </a:r>
            <a:br>
              <a:rPr lang="en-US" dirty="0"/>
            </a:br>
            <a:r>
              <a:rPr lang="en-US" dirty="0"/>
              <a:t>(cont’d)</a:t>
            </a:r>
          </a:p>
        </p:txBody>
      </p:sp>
      <p:sp>
        <p:nvSpPr>
          <p:cNvPr id="3" name="Content Placeholder 2"/>
          <p:cNvSpPr>
            <a:spLocks noGrp="1"/>
          </p:cNvSpPr>
          <p:nvPr>
            <p:ph idx="1"/>
          </p:nvPr>
        </p:nvSpPr>
        <p:spPr/>
        <p:txBody>
          <a:bodyPr/>
          <a:lstStyle/>
          <a:p>
            <a:r>
              <a:rPr lang="en-US" dirty="0"/>
              <a:t>Some types of latches include:</a:t>
            </a:r>
          </a:p>
          <a:p>
            <a:pPr lvl="1"/>
            <a:r>
              <a:rPr lang="en-US" dirty="0"/>
              <a:t>S-R latch, Transparent D Latch.</a:t>
            </a:r>
          </a:p>
          <a:p>
            <a:pPr marL="667512" lvl="2" indent="0">
              <a:buNone/>
            </a:pPr>
            <a:r>
              <a:rPr lang="en-US" sz="2400" dirty="0"/>
              <a:t>Transparent D Latch:</a:t>
            </a:r>
          </a:p>
          <a:p>
            <a:pPr lvl="2"/>
            <a:endParaRPr lang="en-US" dirty="0"/>
          </a:p>
          <a:p>
            <a:pPr lvl="1"/>
            <a:endParaRPr lang="en-US" dirty="0"/>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20</a:t>
            </a:fld>
            <a:endParaRPr lang="en-US" dirty="0"/>
          </a:p>
        </p:txBody>
      </p:sp>
      <p:pic>
        <p:nvPicPr>
          <p:cNvPr id="6" name="Picture 5"/>
          <p:cNvPicPr>
            <a:picLocks noChangeAspect="1"/>
          </p:cNvPicPr>
          <p:nvPr/>
        </p:nvPicPr>
        <p:blipFill>
          <a:blip r:embed="rId2"/>
          <a:stretch>
            <a:fillRect/>
          </a:stretch>
        </p:blipFill>
        <p:spPr>
          <a:xfrm>
            <a:off x="2250920" y="3570288"/>
            <a:ext cx="4642160" cy="1847850"/>
          </a:xfrm>
          <a:prstGeom prst="rect">
            <a:avLst/>
          </a:prstGeom>
        </p:spPr>
      </p:pic>
    </p:spTree>
    <p:extLst>
      <p:ext uri="{BB962C8B-B14F-4D97-AF65-F5344CB8AC3E}">
        <p14:creationId xmlns:p14="http://schemas.microsoft.com/office/powerpoint/2010/main" val="3800738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Mealy Sequential Circuit Design</a:t>
            </a:r>
          </a:p>
        </p:txBody>
      </p:sp>
      <p:sp>
        <p:nvSpPr>
          <p:cNvPr id="3" name="Content Placeholder 2"/>
          <p:cNvSpPr>
            <a:spLocks noGrp="1"/>
          </p:cNvSpPr>
          <p:nvPr>
            <p:ph idx="1"/>
          </p:nvPr>
        </p:nvSpPr>
        <p:spPr/>
        <p:txBody>
          <a:bodyPr/>
          <a:lstStyle/>
          <a:p>
            <a:r>
              <a:rPr lang="en-US" dirty="0"/>
              <a:t>Two types of sequential circuits: </a:t>
            </a:r>
          </a:p>
          <a:p>
            <a:pPr lvl="1"/>
            <a:r>
              <a:rPr lang="en-US" sz="1800" dirty="0"/>
              <a:t>Moore: the outputs depend only on the present state. 	</a:t>
            </a:r>
          </a:p>
          <a:p>
            <a:pPr lvl="1"/>
            <a:r>
              <a:rPr lang="en-US" sz="1800" dirty="0"/>
              <a:t>Mealy: the outputs depend on both the present state and the present inputs. </a:t>
            </a:r>
          </a:p>
          <a:p>
            <a:pPr lvl="2"/>
            <a:r>
              <a:rPr lang="en-US" sz="1500" dirty="0"/>
              <a:t>Consists of a combinational circuit, which generates the outputs and the next state, and a state register, which holds the present state. The state register is usually comprised of D flip-flops.</a:t>
            </a:r>
          </a:p>
          <a:p>
            <a:pPr lvl="2"/>
            <a:endParaRPr lang="en-US" sz="1500" dirty="0"/>
          </a:p>
          <a:p>
            <a:pPr lvl="2"/>
            <a:endParaRPr lang="en-US" sz="1500"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21</a:t>
            </a:fld>
            <a:endParaRPr lang="en-US" dirty="0"/>
          </a:p>
        </p:txBody>
      </p:sp>
      <p:pic>
        <p:nvPicPr>
          <p:cNvPr id="5" name="Picture 4"/>
          <p:cNvPicPr>
            <a:picLocks noChangeAspect="1"/>
          </p:cNvPicPr>
          <p:nvPr/>
        </p:nvPicPr>
        <p:blipFill>
          <a:blip r:embed="rId2"/>
          <a:stretch>
            <a:fillRect/>
          </a:stretch>
        </p:blipFill>
        <p:spPr>
          <a:xfrm>
            <a:off x="2087777" y="4357687"/>
            <a:ext cx="4968445" cy="1966913"/>
          </a:xfrm>
          <a:prstGeom prst="rect">
            <a:avLst/>
          </a:prstGeom>
        </p:spPr>
      </p:pic>
    </p:spTree>
    <p:extLst>
      <p:ext uri="{BB962C8B-B14F-4D97-AF65-F5344CB8AC3E}">
        <p14:creationId xmlns:p14="http://schemas.microsoft.com/office/powerpoint/2010/main" val="1134353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Mealy Sequential Circuit Design (cont’d)</a:t>
            </a:r>
          </a:p>
        </p:txBody>
      </p:sp>
      <p:sp>
        <p:nvSpPr>
          <p:cNvPr id="3" name="Content Placeholder 2"/>
          <p:cNvSpPr>
            <a:spLocks noGrp="1"/>
          </p:cNvSpPr>
          <p:nvPr>
            <p:ph idx="1"/>
          </p:nvPr>
        </p:nvSpPr>
        <p:spPr/>
        <p:txBody>
          <a:bodyPr>
            <a:normAutofit fontScale="92500" lnSpcReduction="10000"/>
          </a:bodyPr>
          <a:lstStyle/>
          <a:p>
            <a:r>
              <a:rPr lang="en-US" dirty="0"/>
              <a:t>Steps required to design a sequential circuit: </a:t>
            </a:r>
          </a:p>
          <a:p>
            <a:pPr lvl="1"/>
            <a:r>
              <a:rPr lang="en-US" dirty="0"/>
              <a:t>1. </a:t>
            </a:r>
            <a:r>
              <a:rPr lang="en-US" sz="2100" dirty="0"/>
              <a:t>Determine the required relationship between the input and output sequences. Find a state graph and state table. </a:t>
            </a:r>
          </a:p>
          <a:p>
            <a:pPr lvl="1"/>
            <a:r>
              <a:rPr lang="en-US" sz="2100" dirty="0"/>
              <a:t>2. Reduce the table to a minimum number of states. </a:t>
            </a:r>
          </a:p>
          <a:p>
            <a:pPr lvl="1"/>
            <a:r>
              <a:rPr lang="en-US" sz="2100" dirty="0"/>
              <a:t>3. If the reduced table has m states                , n flip-flops are needed. Use either the encoded state assignment technique or the one‑hot assignment technique. </a:t>
            </a:r>
          </a:p>
          <a:p>
            <a:pPr lvl="1"/>
            <a:r>
              <a:rPr lang="en-US" sz="2100" dirty="0"/>
              <a:t>4. Form the transition table. </a:t>
            </a:r>
          </a:p>
          <a:p>
            <a:pPr lvl="1"/>
            <a:r>
              <a:rPr lang="en-US" sz="2100" dirty="0"/>
              <a:t>5. Plot next‑state maps and input maps for each flip‑flop and derive the flip‑flop input equations. Derive the output functions. </a:t>
            </a:r>
          </a:p>
          <a:p>
            <a:pPr lvl="1"/>
            <a:r>
              <a:rPr lang="en-US" sz="2100" dirty="0"/>
              <a:t>6. Realize the flip‑flop input equations and the output equations using the available logic gates. </a:t>
            </a:r>
          </a:p>
          <a:p>
            <a:pPr lvl="1"/>
            <a:r>
              <a:rPr lang="en-US" sz="2100" dirty="0"/>
              <a:t>7. Check your design.</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22</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18365985"/>
              </p:ext>
            </p:extLst>
          </p:nvPr>
        </p:nvGraphicFramePr>
        <p:xfrm>
          <a:off x="5562600" y="3276600"/>
          <a:ext cx="1409400" cy="342900"/>
        </p:xfrm>
        <a:graphic>
          <a:graphicData uri="http://schemas.openxmlformats.org/presentationml/2006/ole">
            <mc:AlternateContent xmlns:mc="http://schemas.openxmlformats.org/markup-compatibility/2006">
              <mc:Choice xmlns:v="urn:schemas-microsoft-com:vml" Requires="v">
                <p:oleObj spid="_x0000_s4164" name="Equation" r:id="rId3" imgW="939600" imgH="228600" progId="Equation.DSMT4">
                  <p:embed/>
                </p:oleObj>
              </mc:Choice>
              <mc:Fallback>
                <p:oleObj name="Equation" r:id="rId3" imgW="939600" imgH="228600" progId="Equation.DSMT4">
                  <p:embed/>
                  <p:pic>
                    <p:nvPicPr>
                      <p:cNvPr id="0" name=""/>
                      <p:cNvPicPr/>
                      <p:nvPr/>
                    </p:nvPicPr>
                    <p:blipFill>
                      <a:blip r:embed="rId4"/>
                      <a:stretch>
                        <a:fillRect/>
                      </a:stretch>
                    </p:blipFill>
                    <p:spPr>
                      <a:xfrm>
                        <a:off x="5562600" y="3276600"/>
                        <a:ext cx="1409400" cy="342900"/>
                      </a:xfrm>
                      <a:prstGeom prst="rect">
                        <a:avLst/>
                      </a:prstGeom>
                    </p:spPr>
                  </p:pic>
                </p:oleObj>
              </mc:Fallback>
            </mc:AlternateContent>
          </a:graphicData>
        </a:graphic>
      </p:graphicFrame>
    </p:spTree>
    <p:extLst>
      <p:ext uri="{BB962C8B-B14F-4D97-AF65-F5344CB8AC3E}">
        <p14:creationId xmlns:p14="http://schemas.microsoft.com/office/powerpoint/2010/main" val="2991693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Moore Sequential Circuit Design</a:t>
            </a:r>
          </a:p>
        </p:txBody>
      </p:sp>
      <p:sp>
        <p:nvSpPr>
          <p:cNvPr id="3" name="Content Placeholder 2"/>
          <p:cNvSpPr>
            <a:spLocks noGrp="1"/>
          </p:cNvSpPr>
          <p:nvPr>
            <p:ph idx="1"/>
          </p:nvPr>
        </p:nvSpPr>
        <p:spPr/>
        <p:txBody>
          <a:bodyPr/>
          <a:lstStyle/>
          <a:p>
            <a:r>
              <a:rPr lang="en-US" dirty="0"/>
              <a:t>Outputs depend only on the present state.</a:t>
            </a:r>
          </a:p>
          <a:p>
            <a:r>
              <a:rPr lang="en-US" dirty="0"/>
              <a:t>Easier to design and debug than Mealy machines, but often contain more states than equivalent Mealy machines. </a:t>
            </a:r>
          </a:p>
          <a:p>
            <a:r>
              <a:rPr lang="en-US" dirty="0"/>
              <a:t>No outputs occur during the transition.</a:t>
            </a:r>
          </a:p>
          <a:p>
            <a:r>
              <a:rPr lang="en-US" dirty="0"/>
              <a:t>Cannot respond to an input until the active edge of the clock occurs; this is in contrast to a Mealy circuit.</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23</a:t>
            </a:fld>
            <a:endParaRPr lang="en-US" dirty="0"/>
          </a:p>
        </p:txBody>
      </p:sp>
    </p:spTree>
    <p:extLst>
      <p:ext uri="{BB962C8B-B14F-4D97-AF65-F5344CB8AC3E}">
        <p14:creationId xmlns:p14="http://schemas.microsoft.com/office/powerpoint/2010/main" val="293283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Equivalent States and Reduction of State Tables</a:t>
            </a:r>
          </a:p>
        </p:txBody>
      </p:sp>
      <p:sp>
        <p:nvSpPr>
          <p:cNvPr id="3" name="Content Placeholder 2"/>
          <p:cNvSpPr>
            <a:spLocks noGrp="1"/>
          </p:cNvSpPr>
          <p:nvPr>
            <p:ph idx="1"/>
          </p:nvPr>
        </p:nvSpPr>
        <p:spPr/>
        <p:txBody>
          <a:bodyPr/>
          <a:lstStyle/>
          <a:p>
            <a:r>
              <a:rPr lang="en-US" dirty="0"/>
              <a:t>This concept is important for design and testing as it helps to reduce the hardware consumed by circuits.</a:t>
            </a:r>
          </a:p>
          <a:p>
            <a:r>
              <a:rPr lang="en-US" dirty="0"/>
              <a:t>Two states in a sequential circuit are said to be equivalent if we cannot tell them apart by observing input and output sequences.</a:t>
            </a:r>
          </a:p>
          <a:p>
            <a:r>
              <a:rPr lang="en-US" dirty="0"/>
              <a:t>To determine equivalence, use the state equivalent theorem:       if and only if for every single input </a:t>
            </a:r>
            <a:r>
              <a:rPr lang="en-US" u="sng" dirty="0"/>
              <a:t>X</a:t>
            </a:r>
            <a:r>
              <a:rPr lang="en-US" dirty="0"/>
              <a:t>, the outputs are the same and the next states are equivalent.</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24</a:t>
            </a:fld>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2253915339"/>
              </p:ext>
            </p:extLst>
          </p:nvPr>
        </p:nvGraphicFramePr>
        <p:xfrm>
          <a:off x="4191000" y="4876800"/>
          <a:ext cx="838080" cy="482400"/>
        </p:xfrm>
        <a:graphic>
          <a:graphicData uri="http://schemas.openxmlformats.org/presentationml/2006/ole">
            <mc:AlternateContent xmlns:mc="http://schemas.openxmlformats.org/markup-compatibility/2006">
              <mc:Choice xmlns:v="urn:schemas-microsoft-com:vml" Requires="v">
                <p:oleObj spid="_x0000_s1105" name="Equation" r:id="rId3" imgW="419040" imgH="241200" progId="Equation.DSMT4">
                  <p:embed/>
                </p:oleObj>
              </mc:Choice>
              <mc:Fallback>
                <p:oleObj name="Equation" r:id="rId3" imgW="419040" imgH="241200" progId="Equation.DSMT4">
                  <p:embed/>
                  <p:pic>
                    <p:nvPicPr>
                      <p:cNvPr id="0" name=""/>
                      <p:cNvPicPr/>
                      <p:nvPr/>
                    </p:nvPicPr>
                    <p:blipFill>
                      <a:blip r:embed="rId4">
                        <a:lum contrast="23000"/>
                      </a:blip>
                      <a:stretch>
                        <a:fillRect/>
                      </a:stretch>
                    </p:blipFill>
                    <p:spPr>
                      <a:xfrm>
                        <a:off x="4191000" y="4876800"/>
                        <a:ext cx="838080" cy="482400"/>
                      </a:xfrm>
                      <a:prstGeom prst="rect">
                        <a:avLst/>
                      </a:prstGeom>
                    </p:spPr>
                  </p:pic>
                </p:oleObj>
              </mc:Fallback>
            </mc:AlternateContent>
          </a:graphicData>
        </a:graphic>
      </p:graphicFrame>
    </p:spTree>
    <p:extLst>
      <p:ext uri="{BB962C8B-B14F-4D97-AF65-F5344CB8AC3E}">
        <p14:creationId xmlns:p14="http://schemas.microsoft.com/office/powerpoint/2010/main" val="161017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Equivalent States and Reduction of State Tables (cont’d)</a:t>
            </a:r>
          </a:p>
        </p:txBody>
      </p:sp>
      <p:sp>
        <p:nvSpPr>
          <p:cNvPr id="3" name="Content Placeholder 2"/>
          <p:cNvSpPr>
            <a:spLocks noGrp="1"/>
          </p:cNvSpPr>
          <p:nvPr>
            <p:ph idx="1"/>
          </p:nvPr>
        </p:nvSpPr>
        <p:spPr/>
        <p:txBody>
          <a:bodyPr>
            <a:normAutofit lnSpcReduction="10000"/>
          </a:bodyPr>
          <a:lstStyle/>
          <a:p>
            <a:r>
              <a:rPr lang="en-US" dirty="0"/>
              <a:t>Summary of the implication table method of determining state equivalence: </a:t>
            </a:r>
          </a:p>
          <a:p>
            <a:r>
              <a:rPr lang="en-US" sz="1800" dirty="0"/>
              <a:t>1. Construct a chart that contains a square for each pair of states. </a:t>
            </a:r>
          </a:p>
          <a:p>
            <a:r>
              <a:rPr lang="en-US" sz="1800" dirty="0"/>
              <a:t>2. Compare each pair of rows in the state table. If the outputs associated with states </a:t>
            </a:r>
            <a:r>
              <a:rPr lang="en-US" sz="1800" dirty="0" err="1"/>
              <a:t>i</a:t>
            </a:r>
            <a:r>
              <a:rPr lang="en-US" sz="1800" dirty="0"/>
              <a:t> and j are different, place an X in square   </a:t>
            </a:r>
            <a:r>
              <a:rPr lang="en-US" sz="1800" dirty="0" err="1"/>
              <a:t>i</a:t>
            </a:r>
            <a:r>
              <a:rPr lang="en-US" sz="1800" dirty="0"/>
              <a:t>–j. If the outputs are the same, place the implied pairs in square </a:t>
            </a:r>
            <a:r>
              <a:rPr lang="en-US" sz="1800" dirty="0" err="1"/>
              <a:t>i</a:t>
            </a:r>
            <a:r>
              <a:rPr lang="en-US" sz="1800" dirty="0"/>
              <a:t>–j. If the outputs and next states are the same place a check (√) in square </a:t>
            </a:r>
            <a:r>
              <a:rPr lang="en-US" sz="1800" dirty="0" err="1"/>
              <a:t>i</a:t>
            </a:r>
            <a:r>
              <a:rPr lang="en-US" sz="1800" dirty="0"/>
              <a:t>–j.</a:t>
            </a:r>
          </a:p>
          <a:p>
            <a:r>
              <a:rPr lang="en-US" sz="1800" dirty="0"/>
              <a:t>3. Go through the table square by square. If square </a:t>
            </a:r>
            <a:r>
              <a:rPr lang="en-US" sz="1800" dirty="0" err="1"/>
              <a:t>i</a:t>
            </a:r>
            <a:r>
              <a:rPr lang="en-US" sz="1800" dirty="0"/>
              <a:t>–j contains the implied pair m–n, and square m–n contains an X, then       , and an X should be placed in square </a:t>
            </a:r>
            <a:r>
              <a:rPr lang="en-US" sz="1800" dirty="0" err="1"/>
              <a:t>i</a:t>
            </a:r>
            <a:r>
              <a:rPr lang="en-US" sz="1800" dirty="0"/>
              <a:t>–j. </a:t>
            </a:r>
          </a:p>
          <a:p>
            <a:r>
              <a:rPr lang="en-US" sz="1800" dirty="0"/>
              <a:t>4. If any X’s were added in step 3, repeat step 3 until no more X’s are added. </a:t>
            </a:r>
          </a:p>
          <a:p>
            <a:r>
              <a:rPr lang="en-US" sz="1800" dirty="0"/>
              <a:t>5. For each square </a:t>
            </a:r>
            <a:r>
              <a:rPr lang="en-US" sz="1800" dirty="0" err="1"/>
              <a:t>i</a:t>
            </a:r>
            <a:r>
              <a:rPr lang="en-US" sz="1800" dirty="0"/>
              <a:t>–j that does not contain an X,       .</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25</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64856067"/>
              </p:ext>
            </p:extLst>
          </p:nvPr>
        </p:nvGraphicFramePr>
        <p:xfrm>
          <a:off x="7620000" y="4533960"/>
          <a:ext cx="634320" cy="380880"/>
        </p:xfrm>
        <a:graphic>
          <a:graphicData uri="http://schemas.openxmlformats.org/presentationml/2006/ole">
            <mc:AlternateContent xmlns:mc="http://schemas.openxmlformats.org/markup-compatibility/2006">
              <mc:Choice xmlns:v="urn:schemas-microsoft-com:vml" Requires="v">
                <p:oleObj spid="_x0000_s2206" name="Equation" r:id="rId3" imgW="317160" imgH="190440" progId="Equation.DSMT4">
                  <p:embed/>
                </p:oleObj>
              </mc:Choice>
              <mc:Fallback>
                <p:oleObj name="Equation" r:id="rId3" imgW="317160" imgH="190440" progId="Equation.DSMT4">
                  <p:embed/>
                  <p:pic>
                    <p:nvPicPr>
                      <p:cNvPr id="0" name=""/>
                      <p:cNvPicPr/>
                      <p:nvPr/>
                    </p:nvPicPr>
                    <p:blipFill>
                      <a:blip r:embed="rId4"/>
                      <a:stretch>
                        <a:fillRect/>
                      </a:stretch>
                    </p:blipFill>
                    <p:spPr>
                      <a:xfrm>
                        <a:off x="7620000" y="4533960"/>
                        <a:ext cx="634320" cy="380880"/>
                      </a:xfrm>
                      <a:prstGeom prst="rect">
                        <a:avLst/>
                      </a:prstGeom>
                    </p:spPr>
                  </p:pic>
                </p:oleObj>
              </mc:Fallback>
            </mc:AlternateContent>
          </a:graphicData>
        </a:graphic>
      </p:graphicFrame>
      <p:cxnSp>
        <p:nvCxnSpPr>
          <p:cNvPr id="8" name="Straight Connector 7"/>
          <p:cNvCxnSpPr/>
          <p:nvPr/>
        </p:nvCxnSpPr>
        <p:spPr>
          <a:xfrm flipH="1">
            <a:off x="7829550" y="4600575"/>
            <a:ext cx="152400" cy="15240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9" name="Object 8"/>
          <p:cNvGraphicFramePr>
            <a:graphicFrameLocks noChangeAspect="1"/>
          </p:cNvGraphicFramePr>
          <p:nvPr>
            <p:extLst>
              <p:ext uri="{D42A27DB-BD31-4B8C-83A1-F6EECF244321}">
                <p14:modId xmlns:p14="http://schemas.microsoft.com/office/powerpoint/2010/main" val="2703897031"/>
              </p:ext>
            </p:extLst>
          </p:nvPr>
        </p:nvGraphicFramePr>
        <p:xfrm>
          <a:off x="6553200" y="5638800"/>
          <a:ext cx="634320" cy="380880"/>
        </p:xfrm>
        <a:graphic>
          <a:graphicData uri="http://schemas.openxmlformats.org/presentationml/2006/ole">
            <mc:AlternateContent xmlns:mc="http://schemas.openxmlformats.org/markup-compatibility/2006">
              <mc:Choice xmlns:v="urn:schemas-microsoft-com:vml" Requires="v">
                <p:oleObj spid="_x0000_s2207" name="Equation" r:id="rId5" imgW="317160" imgH="190440" progId="Equation.DSMT4">
                  <p:embed/>
                </p:oleObj>
              </mc:Choice>
              <mc:Fallback>
                <p:oleObj name="Equation" r:id="rId5" imgW="317160" imgH="190440" progId="Equation.DSMT4">
                  <p:embed/>
                  <p:pic>
                    <p:nvPicPr>
                      <p:cNvPr id="0" name=""/>
                      <p:cNvPicPr/>
                      <p:nvPr/>
                    </p:nvPicPr>
                    <p:blipFill>
                      <a:blip r:embed="rId6"/>
                      <a:stretch>
                        <a:fillRect/>
                      </a:stretch>
                    </p:blipFill>
                    <p:spPr>
                      <a:xfrm>
                        <a:off x="6553200" y="5638800"/>
                        <a:ext cx="634320" cy="380880"/>
                      </a:xfrm>
                      <a:prstGeom prst="rect">
                        <a:avLst/>
                      </a:prstGeom>
                    </p:spPr>
                  </p:pic>
                </p:oleObj>
              </mc:Fallback>
            </mc:AlternateContent>
          </a:graphicData>
        </a:graphic>
      </p:graphicFrame>
    </p:spTree>
    <p:extLst>
      <p:ext uri="{BB962C8B-B14F-4D97-AF65-F5344CB8AC3E}">
        <p14:creationId xmlns:p14="http://schemas.microsoft.com/office/powerpoint/2010/main" val="3429900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Sequential Circuit Timing</a:t>
            </a:r>
          </a:p>
        </p:txBody>
      </p:sp>
      <p:sp>
        <p:nvSpPr>
          <p:cNvPr id="3" name="Content Placeholder 2"/>
          <p:cNvSpPr>
            <a:spLocks noGrp="1"/>
          </p:cNvSpPr>
          <p:nvPr>
            <p:ph idx="1"/>
          </p:nvPr>
        </p:nvSpPr>
        <p:spPr/>
        <p:txBody>
          <a:bodyPr>
            <a:normAutofit lnSpcReduction="10000"/>
          </a:bodyPr>
          <a:lstStyle/>
          <a:p>
            <a:r>
              <a:rPr lang="en-US" dirty="0"/>
              <a:t>The correct functioning of sequential circuits involves several timing issues: </a:t>
            </a:r>
          </a:p>
          <a:p>
            <a:pPr lvl="1"/>
            <a:r>
              <a:rPr lang="en-US" dirty="0"/>
              <a:t>Propagation Delay or Clock-to-Q delay: small amount of time that elapses from the time the clock changes to the time the Q output changes.</a:t>
            </a:r>
          </a:p>
          <a:p>
            <a:pPr lvl="1"/>
            <a:r>
              <a:rPr lang="en-US" dirty="0"/>
              <a:t>Setup Time (</a:t>
            </a:r>
            <a:r>
              <a:rPr lang="en-US" dirty="0" err="1"/>
              <a:t>t</a:t>
            </a:r>
            <a:r>
              <a:rPr lang="en-US" baseline="-25000" dirty="0" err="1"/>
              <a:t>su</a:t>
            </a:r>
            <a:r>
              <a:rPr lang="en-US" dirty="0"/>
              <a:t>): the amount of time the D input is stable before the active edge of the clock.</a:t>
            </a:r>
          </a:p>
          <a:p>
            <a:pPr lvl="1"/>
            <a:r>
              <a:rPr lang="en-US" dirty="0"/>
              <a:t>Hold time (</a:t>
            </a:r>
            <a:r>
              <a:rPr lang="en-US" dirty="0" err="1"/>
              <a:t>t</a:t>
            </a:r>
            <a:r>
              <a:rPr lang="en-US" baseline="-25000" dirty="0" err="1"/>
              <a:t>h</a:t>
            </a:r>
            <a:r>
              <a:rPr lang="en-US" dirty="0"/>
              <a:t>): the amount of time the D input is stable after the active edge of the clock.</a:t>
            </a:r>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26</a:t>
            </a:fld>
            <a:endParaRPr lang="en-US" dirty="0"/>
          </a:p>
        </p:txBody>
      </p:sp>
    </p:spTree>
    <p:extLst>
      <p:ext uri="{BB962C8B-B14F-4D97-AF65-F5344CB8AC3E}">
        <p14:creationId xmlns:p14="http://schemas.microsoft.com/office/powerpoint/2010/main" val="462129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Tristate Logic and Busses</a:t>
            </a:r>
          </a:p>
        </p:txBody>
      </p:sp>
      <p:sp>
        <p:nvSpPr>
          <p:cNvPr id="3" name="Content Placeholder 2"/>
          <p:cNvSpPr>
            <a:spLocks noGrp="1"/>
          </p:cNvSpPr>
          <p:nvPr>
            <p:ph idx="1"/>
          </p:nvPr>
        </p:nvSpPr>
        <p:spPr/>
        <p:txBody>
          <a:bodyPr/>
          <a:lstStyle/>
          <a:p>
            <a:r>
              <a:rPr lang="en-US" dirty="0"/>
              <a:t>Tristate buffers: gates with a high impedance state (hi‑Z) in addition to high and low logic states. The high impedance state is equivalent to an open circuit. </a:t>
            </a:r>
          </a:p>
          <a:p>
            <a:r>
              <a:rPr lang="en-US" dirty="0"/>
              <a:t>Use tristate buffers when connecting multiple gate outputs to the same wire or channel.</a:t>
            </a:r>
          </a:p>
          <a:p>
            <a:r>
              <a:rPr lang="en-US" dirty="0"/>
              <a:t>Can be used to aid in data transfers between registers.</a:t>
            </a:r>
          </a:p>
          <a:p>
            <a:r>
              <a:rPr lang="en-US" dirty="0"/>
              <a:t>Tristate buffers are either inverting or non-inverting.</a:t>
            </a:r>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27</a:t>
            </a:fld>
            <a:endParaRPr lang="en-US" dirty="0"/>
          </a:p>
        </p:txBody>
      </p:sp>
    </p:spTree>
    <p:extLst>
      <p:ext uri="{BB962C8B-B14F-4D97-AF65-F5344CB8AC3E}">
        <p14:creationId xmlns:p14="http://schemas.microsoft.com/office/powerpoint/2010/main" val="1594688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Tristate Logic and Busses </a:t>
            </a:r>
            <a:br>
              <a:rPr lang="en-US" dirty="0"/>
            </a:br>
            <a:r>
              <a:rPr lang="en-US" dirty="0"/>
              <a:t>(cont’d)</a:t>
            </a:r>
          </a:p>
        </p:txBody>
      </p:sp>
      <p:sp>
        <p:nvSpPr>
          <p:cNvPr id="3" name="Content Placeholder 2"/>
          <p:cNvSpPr>
            <a:spLocks noGrp="1"/>
          </p:cNvSpPr>
          <p:nvPr>
            <p:ph idx="1"/>
          </p:nvPr>
        </p:nvSpPr>
        <p:spPr/>
        <p:txBody>
          <a:bodyPr/>
          <a:lstStyle/>
          <a:p>
            <a:r>
              <a:rPr lang="en-US" dirty="0"/>
              <a:t>4 kinds of tristate buffers:</a:t>
            </a:r>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1676400" y="2743200"/>
            <a:ext cx="5785207" cy="2219325"/>
          </a:xfrm>
          <a:prstGeom prst="rect">
            <a:avLst/>
          </a:prstGeom>
        </p:spPr>
      </p:pic>
    </p:spTree>
    <p:extLst>
      <p:ext uri="{BB962C8B-B14F-4D97-AF65-F5344CB8AC3E}">
        <p14:creationId xmlns:p14="http://schemas.microsoft.com/office/powerpoint/2010/main" val="3495527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Summary</a:t>
            </a:r>
          </a:p>
        </p:txBody>
      </p:sp>
      <p:sp>
        <p:nvSpPr>
          <p:cNvPr id="3" name="Content Placeholder 2"/>
          <p:cNvSpPr>
            <a:spLocks noGrp="1"/>
          </p:cNvSpPr>
          <p:nvPr>
            <p:ph idx="1"/>
          </p:nvPr>
        </p:nvSpPr>
        <p:spPr/>
        <p:txBody>
          <a:bodyPr>
            <a:normAutofit/>
          </a:bodyPr>
          <a:lstStyle/>
          <a:p>
            <a:r>
              <a:rPr lang="en-US" dirty="0"/>
              <a:t>This chapter serves as a review of important logic design topics such as:</a:t>
            </a:r>
          </a:p>
          <a:p>
            <a:pPr lvl="1"/>
            <a:r>
              <a:rPr lang="en-US" dirty="0"/>
              <a:t>Combinational logic</a:t>
            </a:r>
          </a:p>
          <a:p>
            <a:pPr lvl="1"/>
            <a:r>
              <a:rPr lang="en-US" dirty="0"/>
              <a:t>Sequential logic</a:t>
            </a:r>
          </a:p>
          <a:p>
            <a:pPr lvl="1"/>
            <a:r>
              <a:rPr lang="en-US" dirty="0"/>
              <a:t>Sequential circuit timing</a:t>
            </a:r>
          </a:p>
          <a:p>
            <a:pPr lvl="1"/>
            <a:r>
              <a:rPr lang="en-US" dirty="0"/>
              <a:t>Synchronous design</a:t>
            </a:r>
          </a:p>
          <a:p>
            <a:endParaRPr lang="en-US" dirty="0"/>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29</a:t>
            </a:fld>
            <a:endParaRPr lang="en-US" dirty="0"/>
          </a:p>
        </p:txBody>
      </p:sp>
    </p:spTree>
    <p:extLst>
      <p:ext uri="{BB962C8B-B14F-4D97-AF65-F5344CB8AC3E}">
        <p14:creationId xmlns:p14="http://schemas.microsoft.com/office/powerpoint/2010/main" val="3090095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Combination Logic: Basic Gates</a:t>
            </a:r>
          </a:p>
        </p:txBody>
      </p:sp>
      <p:sp>
        <p:nvSpPr>
          <p:cNvPr id="3" name="Content Placeholder 2"/>
          <p:cNvSpPr>
            <a:spLocks noGrp="1"/>
          </p:cNvSpPr>
          <p:nvPr>
            <p:ph idx="1"/>
          </p:nvPr>
        </p:nvSpPr>
        <p:spPr/>
        <p:txBody>
          <a:bodyPr/>
          <a:lstStyle/>
          <a:p>
            <a:r>
              <a:rPr lang="en-US" dirty="0"/>
              <a:t>AND Gate: </a:t>
            </a:r>
            <a:r>
              <a:rPr lang="en-US" i="1" dirty="0"/>
              <a:t>C</a:t>
            </a:r>
            <a:r>
              <a:rPr lang="en-US" dirty="0"/>
              <a:t> = </a:t>
            </a:r>
            <a:r>
              <a:rPr lang="en-US" i="1" dirty="0"/>
              <a:t>A </a:t>
            </a:r>
            <a:r>
              <a:rPr lang="en-US" dirty="0"/>
              <a:t>AND </a:t>
            </a:r>
            <a:r>
              <a:rPr lang="en-US" i="1" dirty="0"/>
              <a:t>B</a:t>
            </a:r>
            <a:r>
              <a:rPr lang="en-US" dirty="0"/>
              <a:t> = </a:t>
            </a:r>
            <a:r>
              <a:rPr lang="en-US" i="1" dirty="0"/>
              <a:t>A</a:t>
            </a:r>
            <a:r>
              <a:rPr lang="en-US" dirty="0"/>
              <a:t> ▪ </a:t>
            </a:r>
            <a:r>
              <a:rPr lang="en-US" i="1" dirty="0"/>
              <a:t>B</a:t>
            </a:r>
            <a:r>
              <a:rPr lang="en-US" dirty="0"/>
              <a:t> = </a:t>
            </a:r>
            <a:r>
              <a:rPr lang="en-US" i="1" dirty="0"/>
              <a:t>AB</a:t>
            </a:r>
          </a:p>
          <a:p>
            <a:endParaRPr lang="en-US" dirty="0"/>
          </a:p>
          <a:p>
            <a:endParaRPr lang="en-US" dirty="0"/>
          </a:p>
          <a:p>
            <a:r>
              <a:rPr lang="en-US" dirty="0"/>
              <a:t>OR Gate: </a:t>
            </a:r>
            <a:r>
              <a:rPr lang="en-US" i="1" dirty="0"/>
              <a:t>C</a:t>
            </a:r>
            <a:r>
              <a:rPr lang="en-US" dirty="0"/>
              <a:t> = </a:t>
            </a:r>
            <a:r>
              <a:rPr lang="en-US" i="1" dirty="0"/>
              <a:t>A</a:t>
            </a:r>
            <a:r>
              <a:rPr lang="en-US" dirty="0"/>
              <a:t> OR </a:t>
            </a:r>
            <a:r>
              <a:rPr lang="en-US" i="1" dirty="0"/>
              <a:t>B</a:t>
            </a:r>
            <a:r>
              <a:rPr lang="en-US" dirty="0"/>
              <a:t> = </a:t>
            </a:r>
            <a:r>
              <a:rPr lang="en-US" i="1" dirty="0"/>
              <a:t>A</a:t>
            </a:r>
            <a:r>
              <a:rPr lang="en-US" dirty="0"/>
              <a:t> + </a:t>
            </a:r>
            <a:r>
              <a:rPr lang="en-US" i="1" dirty="0"/>
              <a:t>B</a:t>
            </a:r>
          </a:p>
          <a:p>
            <a:endParaRPr lang="en-US" dirty="0"/>
          </a:p>
          <a:p>
            <a:endParaRPr lang="en-US" dirty="0"/>
          </a:p>
          <a:p>
            <a:r>
              <a:rPr lang="en-US" dirty="0"/>
              <a:t>NOT Gate or Inverter: </a:t>
            </a:r>
            <a:r>
              <a:rPr lang="en-US" i="1" dirty="0"/>
              <a:t>C</a:t>
            </a:r>
            <a:r>
              <a:rPr lang="en-US" dirty="0"/>
              <a:t> = NOT </a:t>
            </a:r>
            <a:r>
              <a:rPr lang="en-US" i="1" dirty="0"/>
              <a:t>A</a:t>
            </a:r>
            <a:r>
              <a:rPr lang="en-US" dirty="0"/>
              <a:t> = </a:t>
            </a:r>
            <a:r>
              <a:rPr lang="en-US" i="1" dirty="0"/>
              <a:t>A</a:t>
            </a:r>
            <a:r>
              <a:rPr lang="en-US" dirty="0"/>
              <a:t>’</a:t>
            </a:r>
          </a:p>
          <a:p>
            <a:endParaRPr lang="en-US" dirty="0"/>
          </a:p>
          <a:p>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3</a:t>
            </a:fld>
            <a:endParaRPr lang="en-US" dirty="0"/>
          </a:p>
        </p:txBody>
      </p:sp>
      <p:pic>
        <p:nvPicPr>
          <p:cNvPr id="5" name="Picture 4"/>
          <p:cNvPicPr>
            <a:picLocks noChangeAspect="1"/>
          </p:cNvPicPr>
          <p:nvPr/>
        </p:nvPicPr>
        <p:blipFill>
          <a:blip r:embed="rId2"/>
          <a:stretch>
            <a:fillRect/>
          </a:stretch>
        </p:blipFill>
        <p:spPr>
          <a:xfrm>
            <a:off x="3652837" y="2514600"/>
            <a:ext cx="1838325" cy="733425"/>
          </a:xfrm>
          <a:prstGeom prst="rect">
            <a:avLst/>
          </a:prstGeom>
        </p:spPr>
      </p:pic>
      <p:pic>
        <p:nvPicPr>
          <p:cNvPr id="6" name="Picture 5"/>
          <p:cNvPicPr>
            <a:picLocks noChangeAspect="1"/>
          </p:cNvPicPr>
          <p:nvPr/>
        </p:nvPicPr>
        <p:blipFill>
          <a:blip r:embed="rId3"/>
          <a:stretch>
            <a:fillRect/>
          </a:stretch>
        </p:blipFill>
        <p:spPr>
          <a:xfrm>
            <a:off x="3624261" y="3962400"/>
            <a:ext cx="1895475" cy="685800"/>
          </a:xfrm>
          <a:prstGeom prst="rect">
            <a:avLst/>
          </a:prstGeom>
        </p:spPr>
      </p:pic>
      <p:pic>
        <p:nvPicPr>
          <p:cNvPr id="7" name="Picture 6"/>
          <p:cNvPicPr>
            <a:picLocks noChangeAspect="1"/>
          </p:cNvPicPr>
          <p:nvPr/>
        </p:nvPicPr>
        <p:blipFill>
          <a:blip r:embed="rId4"/>
          <a:stretch>
            <a:fillRect/>
          </a:stretch>
        </p:blipFill>
        <p:spPr>
          <a:xfrm>
            <a:off x="3733800" y="5362575"/>
            <a:ext cx="1885950" cy="790575"/>
          </a:xfrm>
          <a:prstGeom prst="rect">
            <a:avLst/>
          </a:prstGeom>
        </p:spPr>
      </p:pic>
    </p:spTree>
    <p:extLst>
      <p:ext uri="{BB962C8B-B14F-4D97-AF65-F5344CB8AC3E}">
        <p14:creationId xmlns:p14="http://schemas.microsoft.com/office/powerpoint/2010/main" val="20746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Combination Logic: Basic Gates (cont’d)</a:t>
            </a:r>
          </a:p>
        </p:txBody>
      </p:sp>
      <p:sp>
        <p:nvSpPr>
          <p:cNvPr id="3" name="Content Placeholder 2"/>
          <p:cNvSpPr>
            <a:spLocks noGrp="1"/>
          </p:cNvSpPr>
          <p:nvPr>
            <p:ph idx="1"/>
          </p:nvPr>
        </p:nvSpPr>
        <p:spPr/>
        <p:txBody>
          <a:bodyPr/>
          <a:lstStyle/>
          <a:p>
            <a:r>
              <a:rPr lang="en-US" dirty="0"/>
              <a:t>XOR Gate: </a:t>
            </a:r>
            <a:r>
              <a:rPr lang="en-US" i="1" dirty="0"/>
              <a:t>C</a:t>
            </a:r>
            <a:r>
              <a:rPr lang="en-US" dirty="0"/>
              <a:t> = </a:t>
            </a:r>
            <a:r>
              <a:rPr lang="en-US" i="1" dirty="0"/>
              <a:t>A</a:t>
            </a:r>
            <a:r>
              <a:rPr lang="en-US" dirty="0"/>
              <a:t> XOR </a:t>
            </a:r>
            <a:r>
              <a:rPr lang="en-US" i="1" dirty="0"/>
              <a:t>B</a:t>
            </a:r>
            <a:r>
              <a:rPr lang="en-US" dirty="0"/>
              <a:t> = </a:t>
            </a:r>
            <a:r>
              <a:rPr lang="en-US" i="1" dirty="0"/>
              <a:t>AB</a:t>
            </a:r>
            <a:r>
              <a:rPr lang="en-US" dirty="0"/>
              <a:t>’ + </a:t>
            </a:r>
            <a:r>
              <a:rPr lang="en-US" i="1" dirty="0"/>
              <a:t>A</a:t>
            </a:r>
            <a:r>
              <a:rPr lang="en-US" dirty="0"/>
              <a:t>’</a:t>
            </a:r>
            <a:r>
              <a:rPr lang="en-US" i="1" dirty="0"/>
              <a:t>B</a:t>
            </a:r>
            <a:r>
              <a:rPr lang="en-US" dirty="0"/>
              <a:t> = </a:t>
            </a:r>
            <a:r>
              <a:rPr lang="en-US" i="1" dirty="0"/>
              <a:t>A</a:t>
            </a:r>
            <a:r>
              <a:rPr lang="en-US" dirty="0"/>
              <a:t>    </a:t>
            </a:r>
            <a:r>
              <a:rPr lang="en-US" i="1" dirty="0"/>
              <a:t>B</a:t>
            </a:r>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4</a:t>
            </a:fld>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7875" y="2020682"/>
            <a:ext cx="284762" cy="28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3"/>
          <a:stretch>
            <a:fillRect/>
          </a:stretch>
        </p:blipFill>
        <p:spPr>
          <a:xfrm>
            <a:off x="3595687" y="2667000"/>
            <a:ext cx="1952625" cy="809625"/>
          </a:xfrm>
          <a:prstGeom prst="rect">
            <a:avLst/>
          </a:prstGeom>
        </p:spPr>
      </p:pic>
    </p:spTree>
    <p:extLst>
      <p:ext uri="{BB962C8B-B14F-4D97-AF65-F5344CB8AC3E}">
        <p14:creationId xmlns:p14="http://schemas.microsoft.com/office/powerpoint/2010/main" val="2896719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Combination Logic: Canonical Forms</a:t>
            </a:r>
          </a:p>
        </p:txBody>
      </p:sp>
      <p:sp>
        <p:nvSpPr>
          <p:cNvPr id="3" name="Content Placeholder 2"/>
          <p:cNvSpPr>
            <a:spLocks noGrp="1"/>
          </p:cNvSpPr>
          <p:nvPr>
            <p:ph idx="1"/>
          </p:nvPr>
        </p:nvSpPr>
        <p:spPr/>
        <p:txBody>
          <a:bodyPr/>
          <a:lstStyle/>
          <a:p>
            <a:r>
              <a:rPr lang="en-US" dirty="0"/>
              <a:t>Generally not the simplest form (can be minimized)</a:t>
            </a:r>
          </a:p>
          <a:p>
            <a:r>
              <a:rPr lang="en-US" dirty="0"/>
              <a:t>Derive directly from a Boolean function’s truth table</a:t>
            </a:r>
          </a:p>
          <a:p>
            <a:r>
              <a:rPr lang="en-US" dirty="0"/>
              <a:t>Two canonical forms:</a:t>
            </a:r>
          </a:p>
          <a:p>
            <a:pPr lvl="1"/>
            <a:r>
              <a:rPr lang="en-US" dirty="0"/>
              <a:t>Sum of Products (</a:t>
            </a:r>
            <a:r>
              <a:rPr lang="en-US" dirty="0" err="1"/>
              <a:t>minterm</a:t>
            </a:r>
            <a:r>
              <a:rPr lang="en-US" dirty="0"/>
              <a:t>)</a:t>
            </a:r>
          </a:p>
          <a:p>
            <a:pPr lvl="1"/>
            <a:r>
              <a:rPr lang="en-US" dirty="0"/>
              <a:t>Product of Sums (</a:t>
            </a:r>
            <a:r>
              <a:rPr lang="en-US" dirty="0" err="1"/>
              <a:t>maxterm</a:t>
            </a:r>
            <a:r>
              <a:rPr lang="en-US" dirty="0"/>
              <a:t>)</a:t>
            </a:r>
          </a:p>
          <a:p>
            <a:pPr lvl="1"/>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5</a:t>
            </a:fld>
            <a:endParaRPr lang="en-US" dirty="0"/>
          </a:p>
        </p:txBody>
      </p:sp>
    </p:spTree>
    <p:extLst>
      <p:ext uri="{BB962C8B-B14F-4D97-AF65-F5344CB8AC3E}">
        <p14:creationId xmlns:p14="http://schemas.microsoft.com/office/powerpoint/2010/main" val="96473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Combination Logic: Canonical Forms (cont’d)</a:t>
            </a:r>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a:t>Sum of Products (</a:t>
            </a:r>
            <a:r>
              <a:rPr lang="en-US" dirty="0" err="1"/>
              <a:t>minterm</a:t>
            </a:r>
            <a:r>
              <a:rPr lang="en-US" dirty="0"/>
              <a:t>)</a:t>
            </a:r>
          </a:p>
          <a:p>
            <a:pPr lvl="1"/>
            <a:r>
              <a:rPr lang="en-US" dirty="0"/>
              <a:t>Example: </a:t>
            </a:r>
          </a:p>
          <a:p>
            <a:pPr marL="0" indent="0">
              <a:buNone/>
            </a:pPr>
            <a:r>
              <a:rPr lang="en-US" sz="2800" dirty="0"/>
              <a:t>	</a:t>
            </a:r>
            <a:r>
              <a:rPr lang="en-US" sz="1800" dirty="0" err="1"/>
              <a:t>C</a:t>
            </a:r>
            <a:r>
              <a:rPr lang="en-US" sz="1800" baseline="-25000" dirty="0" err="1"/>
              <a:t>out</a:t>
            </a:r>
            <a:r>
              <a:rPr lang="en-US" sz="1800" dirty="0"/>
              <a:t> = </a:t>
            </a:r>
            <a:r>
              <a:rPr lang="en-US" sz="1800" dirty="0" err="1"/>
              <a:t>X’YC</a:t>
            </a:r>
            <a:r>
              <a:rPr lang="en-US" sz="1800" baseline="-25000" dirty="0" err="1"/>
              <a:t>in</a:t>
            </a:r>
            <a:r>
              <a:rPr lang="en-US" sz="1800" dirty="0"/>
              <a:t> + </a:t>
            </a:r>
            <a:r>
              <a:rPr lang="en-US" sz="1800" dirty="0" err="1"/>
              <a:t>XY’C</a:t>
            </a:r>
            <a:r>
              <a:rPr lang="en-US" sz="1800" baseline="-25000" dirty="0" err="1"/>
              <a:t>in</a:t>
            </a:r>
            <a:r>
              <a:rPr lang="en-US" sz="1800" dirty="0"/>
              <a:t> + </a:t>
            </a:r>
            <a:r>
              <a:rPr lang="en-US" sz="1800" dirty="0" err="1"/>
              <a:t>XYC’</a:t>
            </a:r>
            <a:r>
              <a:rPr lang="en-US" sz="1800" baseline="-25000" dirty="0" err="1"/>
              <a:t>in</a:t>
            </a:r>
            <a:r>
              <a:rPr lang="en-US" sz="1800" dirty="0"/>
              <a:t> + </a:t>
            </a:r>
            <a:r>
              <a:rPr lang="en-US" sz="1800" dirty="0" err="1"/>
              <a:t>XYC</a:t>
            </a:r>
            <a:r>
              <a:rPr lang="en-US" sz="1800" baseline="-25000" dirty="0" err="1"/>
              <a:t>in</a:t>
            </a:r>
            <a:endParaRPr lang="en-US" sz="1800" baseline="-25000" dirty="0"/>
          </a:p>
          <a:p>
            <a:pPr marL="0" indent="0">
              <a:buNone/>
            </a:pPr>
            <a:endParaRPr lang="en-US" sz="2800" baseline="-25000" dirty="0"/>
          </a:p>
          <a:p>
            <a:r>
              <a:rPr lang="en-US" dirty="0" err="1"/>
              <a:t>Minterm</a:t>
            </a:r>
            <a:r>
              <a:rPr lang="en-US" dirty="0"/>
              <a:t> expansions can be written in </a:t>
            </a:r>
            <a:r>
              <a:rPr lang="en-US" i="1" dirty="0"/>
              <a:t>m</a:t>
            </a:r>
            <a:r>
              <a:rPr lang="en-US" dirty="0"/>
              <a:t>-notation or decimal notation:</a:t>
            </a:r>
          </a:p>
          <a:p>
            <a:pPr lvl="1"/>
            <a:r>
              <a:rPr lang="en-US" sz="1800" dirty="0"/>
              <a:t>Sum = m</a:t>
            </a:r>
            <a:r>
              <a:rPr lang="en-US" sz="1800" baseline="-25000" dirty="0"/>
              <a:t>1</a:t>
            </a:r>
            <a:r>
              <a:rPr lang="en-US" sz="1800" dirty="0"/>
              <a:t> + m</a:t>
            </a:r>
            <a:r>
              <a:rPr lang="en-US" sz="1800" baseline="-25000" dirty="0"/>
              <a:t>2</a:t>
            </a:r>
            <a:r>
              <a:rPr lang="en-US" sz="1800" dirty="0"/>
              <a:t> + m</a:t>
            </a:r>
            <a:r>
              <a:rPr lang="en-US" sz="1800" baseline="-25000" dirty="0"/>
              <a:t>4</a:t>
            </a:r>
            <a:r>
              <a:rPr lang="en-US" sz="1800" dirty="0"/>
              <a:t> + m</a:t>
            </a:r>
            <a:r>
              <a:rPr lang="en-US" sz="1800" baseline="-25000" dirty="0"/>
              <a:t>7</a:t>
            </a:r>
            <a:r>
              <a:rPr lang="en-US" sz="1800" dirty="0"/>
              <a:t> = ∑m(1,2,4,7)</a:t>
            </a:r>
          </a:p>
          <a:p>
            <a:pPr lvl="1"/>
            <a:r>
              <a:rPr lang="en-US" sz="1800" dirty="0" err="1"/>
              <a:t>C</a:t>
            </a:r>
            <a:r>
              <a:rPr lang="en-US" sz="1800" baseline="-25000" dirty="0" err="1"/>
              <a:t>out</a:t>
            </a:r>
            <a:r>
              <a:rPr lang="en-US" sz="1800" dirty="0"/>
              <a:t> = m</a:t>
            </a:r>
            <a:r>
              <a:rPr lang="en-US" sz="1800" baseline="-25000" dirty="0"/>
              <a:t>3</a:t>
            </a:r>
            <a:r>
              <a:rPr lang="en-US" sz="1800" dirty="0"/>
              <a:t> + m</a:t>
            </a:r>
            <a:r>
              <a:rPr lang="en-US" sz="1800" baseline="-25000" dirty="0"/>
              <a:t>5</a:t>
            </a:r>
            <a:r>
              <a:rPr lang="en-US" sz="1800" dirty="0"/>
              <a:t> + m</a:t>
            </a:r>
            <a:r>
              <a:rPr lang="en-US" sz="1800" baseline="-25000" dirty="0"/>
              <a:t>6</a:t>
            </a:r>
            <a:r>
              <a:rPr lang="en-US" sz="1800" dirty="0"/>
              <a:t> + m</a:t>
            </a:r>
            <a:r>
              <a:rPr lang="en-US" sz="1800" baseline="-25000" dirty="0"/>
              <a:t>7</a:t>
            </a:r>
            <a:r>
              <a:rPr lang="en-US" sz="1800" dirty="0"/>
              <a:t> = ∑m(3,5,6,7)</a:t>
            </a:r>
          </a:p>
          <a:p>
            <a:pPr lvl="1"/>
            <a:endParaRPr lang="en-US" dirty="0"/>
          </a:p>
          <a:p>
            <a:pPr marL="0" indent="0">
              <a:buNone/>
            </a:pPr>
            <a:endParaRPr lang="en-US" sz="2800"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6</a:t>
            </a:fld>
            <a:endParaRPr lang="en-US" dirty="0"/>
          </a:p>
        </p:txBody>
      </p:sp>
    </p:spTree>
    <p:extLst>
      <p:ext uri="{BB962C8B-B14F-4D97-AF65-F5344CB8AC3E}">
        <p14:creationId xmlns:p14="http://schemas.microsoft.com/office/powerpoint/2010/main" val="2814125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Combination Logic: Canonical Forms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274320" lvl="1" indent="-274320">
                  <a:buClr>
                    <a:schemeClr val="accent3"/>
                  </a:buClr>
                  <a:buSzPct val="95000"/>
                </a:pPr>
                <a:r>
                  <a:rPr lang="en-US" dirty="0"/>
                  <a:t>Product of Sums (</a:t>
                </a:r>
                <a:r>
                  <a:rPr lang="en-US" dirty="0" err="1"/>
                  <a:t>maxterm</a:t>
                </a:r>
                <a:r>
                  <a:rPr lang="en-US" dirty="0"/>
                  <a:t>)</a:t>
                </a:r>
              </a:p>
              <a:p>
                <a:pPr lvl="1"/>
                <a:r>
                  <a:rPr lang="en-US" dirty="0"/>
                  <a:t>Example:</a:t>
                </a:r>
              </a:p>
              <a:p>
                <a:pPr lvl="2"/>
                <a:r>
                  <a:rPr lang="en-US" sz="1800" dirty="0" err="1"/>
                  <a:t>C</a:t>
                </a:r>
                <a:r>
                  <a:rPr lang="en-US" sz="1800" baseline="-25000" dirty="0" err="1"/>
                  <a:t>out</a:t>
                </a:r>
                <a:r>
                  <a:rPr lang="en-US" sz="1800" baseline="-25000" dirty="0"/>
                  <a:t> </a:t>
                </a:r>
                <a:r>
                  <a:rPr lang="en-US" sz="1800" dirty="0"/>
                  <a:t>= (X + Y + </a:t>
                </a:r>
                <a:r>
                  <a:rPr lang="en-US" sz="1800" dirty="0" err="1"/>
                  <a:t>C</a:t>
                </a:r>
                <a:r>
                  <a:rPr lang="en-US" sz="1800" baseline="-25000" dirty="0" err="1"/>
                  <a:t>in</a:t>
                </a:r>
                <a:r>
                  <a:rPr lang="en-US" sz="1800" dirty="0"/>
                  <a:t>)(X + Y + </a:t>
                </a:r>
                <a:r>
                  <a:rPr lang="en-US" sz="1800" dirty="0" err="1"/>
                  <a:t>C’</a:t>
                </a:r>
                <a:r>
                  <a:rPr lang="en-US" sz="1800" baseline="-25000" dirty="0" err="1"/>
                  <a:t>in</a:t>
                </a:r>
                <a:r>
                  <a:rPr lang="en-US" sz="1800" dirty="0"/>
                  <a:t>)(X + Y’ + </a:t>
                </a:r>
                <a:r>
                  <a:rPr lang="en-US" sz="1800" dirty="0" err="1"/>
                  <a:t>C</a:t>
                </a:r>
                <a:r>
                  <a:rPr lang="en-US" sz="1800" baseline="-25000" dirty="0" err="1"/>
                  <a:t>in</a:t>
                </a:r>
                <a:r>
                  <a:rPr lang="en-US" sz="1800" dirty="0"/>
                  <a:t>)(X’ + Y + </a:t>
                </a:r>
                <a:r>
                  <a:rPr lang="en-US" sz="1800" dirty="0" err="1"/>
                  <a:t>C</a:t>
                </a:r>
                <a:r>
                  <a:rPr lang="en-US" sz="1800" baseline="-25000" dirty="0" err="1"/>
                  <a:t>in</a:t>
                </a:r>
                <a:r>
                  <a:rPr lang="en-US" sz="1800" dirty="0"/>
                  <a:t>)</a:t>
                </a:r>
              </a:p>
              <a:p>
                <a:pPr lvl="2"/>
                <a:endParaRPr lang="en-US" sz="1800" dirty="0"/>
              </a:p>
              <a:p>
                <a:r>
                  <a:rPr lang="en-US" dirty="0" err="1"/>
                  <a:t>Maxterm</a:t>
                </a:r>
                <a:r>
                  <a:rPr lang="en-US" dirty="0"/>
                  <a:t> expansion in decimal notation:</a:t>
                </a:r>
              </a:p>
              <a:p>
                <a:pPr lvl="1"/>
                <a:r>
                  <a:rPr lang="en-US" sz="1800" dirty="0" err="1"/>
                  <a:t>C</a:t>
                </a:r>
                <a:r>
                  <a:rPr lang="en-US" sz="1800" baseline="-25000" dirty="0" err="1"/>
                  <a:t>out</a:t>
                </a:r>
                <a:r>
                  <a:rPr lang="en-US" sz="1800" dirty="0"/>
                  <a:t> = M</a:t>
                </a:r>
                <a:r>
                  <a:rPr lang="en-US" sz="1800" baseline="-25000" dirty="0"/>
                  <a:t>0</a:t>
                </a:r>
                <a:r>
                  <a:rPr lang="en-US" sz="1800" dirty="0"/>
                  <a:t> ▪ M</a:t>
                </a:r>
                <a:r>
                  <a:rPr lang="en-US" sz="1800" baseline="-25000" dirty="0"/>
                  <a:t>1</a:t>
                </a:r>
                <a:r>
                  <a:rPr lang="en-US" sz="1800" dirty="0"/>
                  <a:t> ▪ M</a:t>
                </a:r>
                <a:r>
                  <a:rPr lang="en-US" sz="1800" baseline="-25000" dirty="0"/>
                  <a:t>2</a:t>
                </a:r>
                <a:r>
                  <a:rPr lang="en-US" sz="1800" dirty="0"/>
                  <a:t> ▪ M</a:t>
                </a:r>
                <a:r>
                  <a:rPr lang="en-US" sz="1800" baseline="-25000" dirty="0"/>
                  <a:t>4</a:t>
                </a:r>
                <a:r>
                  <a:rPr lang="en-US" sz="1800" dirty="0"/>
                  <a:t> = </a:t>
                </a:r>
                <a14:m>
                  <m:oMath xmlns:m="http://schemas.openxmlformats.org/officeDocument/2006/math">
                    <m:nary>
                      <m:naryPr>
                        <m:chr m:val="∏"/>
                        <m:subHide m:val="on"/>
                        <m:supHide m:val="on"/>
                        <m:ctrlPr>
                          <a:rPr lang="en-US" sz="1800" i="1">
                            <a:latin typeface="Cambria Math" panose="02040503050406030204" pitchFamily="18" charset="0"/>
                          </a:rPr>
                        </m:ctrlPr>
                      </m:naryPr>
                      <m:sub/>
                      <m:sup/>
                      <m:e>
                        <m:r>
                          <a:rPr lang="en-US" sz="1800" i="1">
                            <a:latin typeface="Cambria Math"/>
                          </a:rPr>
                          <m:t>𝑀</m:t>
                        </m:r>
                        <m:r>
                          <a:rPr lang="en-US" sz="1800" i="1">
                            <a:latin typeface="Cambria Math"/>
                          </a:rPr>
                          <m:t>(0,1,2,4)</m:t>
                        </m:r>
                      </m:e>
                    </m:nary>
                  </m:oMath>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11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7</a:t>
            </a:fld>
            <a:endParaRPr lang="en-US" dirty="0"/>
          </a:p>
        </p:txBody>
      </p:sp>
    </p:spTree>
    <p:extLst>
      <p:ext uri="{BB962C8B-B14F-4D97-AF65-F5344CB8AC3E}">
        <p14:creationId xmlns:p14="http://schemas.microsoft.com/office/powerpoint/2010/main" val="359736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Boolean Algebra and Algebraic Simplification</a:t>
            </a:r>
          </a:p>
        </p:txBody>
      </p:sp>
      <p:sp>
        <p:nvSpPr>
          <p:cNvPr id="3" name="Content Placeholder 2"/>
          <p:cNvSpPr>
            <a:spLocks noGrp="1"/>
          </p:cNvSpPr>
          <p:nvPr>
            <p:ph idx="1"/>
          </p:nvPr>
        </p:nvSpPr>
        <p:spPr/>
        <p:txBody>
          <a:bodyPr/>
          <a:lstStyle/>
          <a:p>
            <a:r>
              <a:rPr lang="en-US" dirty="0" err="1"/>
              <a:t>DeMorgan’s</a:t>
            </a:r>
            <a:r>
              <a:rPr lang="en-US" dirty="0"/>
              <a:t> Law:</a:t>
            </a:r>
          </a:p>
          <a:p>
            <a:pPr lvl="1"/>
            <a:r>
              <a:rPr lang="en-US" dirty="0"/>
              <a:t>Complement all the terms in the expression:</a:t>
            </a:r>
          </a:p>
          <a:p>
            <a:pPr lvl="2"/>
            <a:r>
              <a:rPr lang="en-US" dirty="0"/>
              <a:t>Replace each variable by its complement.</a:t>
            </a:r>
          </a:p>
          <a:p>
            <a:pPr lvl="2"/>
            <a:r>
              <a:rPr lang="en-US" dirty="0"/>
              <a:t>Switch 1 with 0 and 0 with 1.</a:t>
            </a:r>
          </a:p>
          <a:p>
            <a:pPr lvl="2"/>
            <a:r>
              <a:rPr lang="en-US" dirty="0"/>
              <a:t>Change all ANDs to ORs and all ORs to ANDs.</a:t>
            </a:r>
          </a:p>
          <a:p>
            <a:pPr lvl="1"/>
            <a:r>
              <a:rPr lang="en-US" dirty="0"/>
              <a:t>Add parentheses to ensure proper order of operations.</a:t>
            </a:r>
          </a:p>
          <a:p>
            <a:pPr lvl="2"/>
            <a:r>
              <a:rPr lang="en-US" dirty="0"/>
              <a:t>If AND is performed before OR in F, then parentheses may be required to ensure that OR is performed before AND in F’.</a:t>
            </a:r>
          </a:p>
          <a:p>
            <a:pPr marL="393192" lvl="1" indent="0">
              <a:buNone/>
            </a:pPr>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8</a:t>
            </a:fld>
            <a:endParaRPr lang="en-US" dirty="0"/>
          </a:p>
        </p:txBody>
      </p:sp>
    </p:spTree>
    <p:extLst>
      <p:ext uri="{BB962C8B-B14F-4D97-AF65-F5344CB8AC3E}">
        <p14:creationId xmlns:p14="http://schemas.microsoft.com/office/powerpoint/2010/main" val="184315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Boolean Algebra and Algebraic Simplification (cont’d)</a:t>
            </a:r>
          </a:p>
        </p:txBody>
      </p:sp>
      <p:sp>
        <p:nvSpPr>
          <p:cNvPr id="3" name="Content Placeholder 2"/>
          <p:cNvSpPr>
            <a:spLocks noGrp="1"/>
          </p:cNvSpPr>
          <p:nvPr>
            <p:ph idx="1"/>
          </p:nvPr>
        </p:nvSpPr>
        <p:spPr/>
        <p:txBody>
          <a:bodyPr/>
          <a:lstStyle/>
          <a:p>
            <a:r>
              <a:rPr lang="en-US" dirty="0"/>
              <a:t>Operations with 0 and 1:  </a:t>
            </a:r>
          </a:p>
          <a:p>
            <a:pPr lvl="1"/>
            <a:r>
              <a:rPr lang="en-US" sz="1800" dirty="0"/>
              <a:t>X + 0 = X  			X • 1 = X  </a:t>
            </a:r>
          </a:p>
          <a:p>
            <a:pPr lvl="1"/>
            <a:r>
              <a:rPr lang="en-US" sz="1800" dirty="0"/>
              <a:t>X + 1 = 1  			X • 0 = 0</a:t>
            </a:r>
          </a:p>
          <a:p>
            <a:pPr marL="484632" indent="-457200"/>
            <a:r>
              <a:rPr lang="en-US" dirty="0"/>
              <a:t>Idempotent laws</a:t>
            </a:r>
          </a:p>
          <a:p>
            <a:pPr marL="850392" lvl="1" indent="-457200"/>
            <a:r>
              <a:rPr lang="en-US" sz="1800" dirty="0"/>
              <a:t>X + X = X  			X • X = X</a:t>
            </a:r>
          </a:p>
          <a:p>
            <a:pPr marL="484632" indent="-457200"/>
            <a:r>
              <a:rPr lang="en-US" dirty="0"/>
              <a:t>Involution law:</a:t>
            </a:r>
          </a:p>
          <a:p>
            <a:pPr marL="850392" lvl="1" indent="-457200"/>
            <a:r>
              <a:rPr lang="en-US" sz="1800" dirty="0"/>
              <a:t>(X')' = X</a:t>
            </a:r>
          </a:p>
          <a:p>
            <a:pPr marL="484632" indent="-457200"/>
            <a:r>
              <a:rPr lang="en-US" dirty="0"/>
              <a:t>Laws of complementarity:</a:t>
            </a:r>
          </a:p>
          <a:p>
            <a:pPr marL="850392" lvl="1" indent="-457200"/>
            <a:r>
              <a:rPr lang="en-US" sz="1800" dirty="0"/>
              <a:t>X + X' = 1  			X • X' = 0</a:t>
            </a:r>
          </a:p>
          <a:p>
            <a:pPr marL="484632" indent="-457200"/>
            <a:endParaRPr lang="en-US" dirty="0"/>
          </a:p>
          <a:p>
            <a:pPr marL="484632" indent="-457200"/>
            <a:endParaRPr lang="en-US" dirty="0"/>
          </a:p>
          <a:p>
            <a:pPr marL="27432" indent="0">
              <a:buNone/>
            </a:pPr>
            <a:endParaRPr lang="en-US" dirty="0"/>
          </a:p>
          <a:p>
            <a:endParaRPr lang="en-US" dirty="0"/>
          </a:p>
        </p:txBody>
      </p:sp>
      <p:sp>
        <p:nvSpPr>
          <p:cNvPr id="4" name="Slide Number Placeholder 3"/>
          <p:cNvSpPr>
            <a:spLocks noGrp="1"/>
          </p:cNvSpPr>
          <p:nvPr>
            <p:ph type="sldNum" sz="quarter" idx="12"/>
          </p:nvPr>
        </p:nvSpPr>
        <p:spPr/>
        <p:txBody>
          <a:bodyPr/>
          <a:lstStyle/>
          <a:p>
            <a:r>
              <a:rPr lang="en-US" dirty="0"/>
              <a:t>1-</a:t>
            </a:r>
            <a:fld id="{122D24B2-5D52-46F7-B915-67CABB3AD0CF}" type="slidenum">
              <a:rPr lang="en-US" smtClean="0"/>
              <a:pPr/>
              <a:t>9</a:t>
            </a:fld>
            <a:endParaRPr lang="en-US" dirty="0"/>
          </a:p>
        </p:txBody>
      </p:sp>
    </p:spTree>
    <p:extLst>
      <p:ext uri="{BB962C8B-B14F-4D97-AF65-F5344CB8AC3E}">
        <p14:creationId xmlns:p14="http://schemas.microsoft.com/office/powerpoint/2010/main" val="784683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Roth John VHDL">
      <a:dk1>
        <a:srgbClr val="000000"/>
      </a:dk1>
      <a:lt1>
        <a:sysClr val="window" lastClr="FFFFFF"/>
      </a:lt1>
      <a:dk2>
        <a:srgbClr val="5E5E5E"/>
      </a:dk2>
      <a:lt2>
        <a:srgbClr val="DDDDDD"/>
      </a:lt2>
      <a:accent1>
        <a:srgbClr val="418AB3"/>
      </a:accent1>
      <a:accent2>
        <a:srgbClr val="C00000"/>
      </a:accent2>
      <a:accent3>
        <a:srgbClr val="DF5327"/>
      </a:accent3>
      <a:accent4>
        <a:srgbClr val="838383"/>
      </a:accent4>
      <a:accent5>
        <a:srgbClr val="FEC306"/>
      </a:accent5>
      <a:accent6>
        <a:srgbClr val="DF5327"/>
      </a:accent6>
      <a:hlink>
        <a:srgbClr val="F59E00"/>
      </a:hlink>
      <a:folHlink>
        <a:srgbClr val="B2B2B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6139</TotalTime>
  <Words>1727</Words>
  <Application>Microsoft Macintosh PowerPoint</Application>
  <PresentationFormat>On-screen Show (4:3)</PresentationFormat>
  <Paragraphs>222</Paragraphs>
  <Slides>29</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6" baseType="lpstr">
      <vt:lpstr>Calibri</vt:lpstr>
      <vt:lpstr>Cambria Math</vt:lpstr>
      <vt:lpstr>Constantia</vt:lpstr>
      <vt:lpstr>Verdana</vt:lpstr>
      <vt:lpstr>Wingdings 2</vt:lpstr>
      <vt:lpstr>Flow</vt:lpstr>
      <vt:lpstr>Equation</vt:lpstr>
      <vt:lpstr>PowerPoint Presentation</vt:lpstr>
      <vt:lpstr>Learning Objectives</vt:lpstr>
      <vt:lpstr>Combination Logic: Basic Gates</vt:lpstr>
      <vt:lpstr>Combination Logic: Basic Gates (cont’d)</vt:lpstr>
      <vt:lpstr>Combination Logic: Canonical Forms</vt:lpstr>
      <vt:lpstr>Combination Logic: Canonical Forms (cont’d)</vt:lpstr>
      <vt:lpstr>Combination Logic: Canonical Forms (cont’d)</vt:lpstr>
      <vt:lpstr>Boolean Algebra and Algebraic Simplification</vt:lpstr>
      <vt:lpstr>Boolean Algebra and Algebraic Simplification (cont’d)</vt:lpstr>
      <vt:lpstr>Boolean Algebra and Algebraic Simplification (cont’d)</vt:lpstr>
      <vt:lpstr>Boolean Algebra and Algebraic Simplification (cont’d)</vt:lpstr>
      <vt:lpstr>Boolean Algebra and Algebraic Simplification (cont’d)</vt:lpstr>
      <vt:lpstr>Boolean Algebra and Algebraic Simplification (cont’d)</vt:lpstr>
      <vt:lpstr>Karnaugh Maps</vt:lpstr>
      <vt:lpstr>Karnaugh Maps (cont’d)</vt:lpstr>
      <vt:lpstr>Designing with NAND and NOR Gates</vt:lpstr>
      <vt:lpstr>Hazards in Combinational Circuits</vt:lpstr>
      <vt:lpstr>Hazards in Combinational Circuits (cont’d)</vt:lpstr>
      <vt:lpstr>Flip-Flops and Latches</vt:lpstr>
      <vt:lpstr>Flip-Flops and Latches (cont’d)</vt:lpstr>
      <vt:lpstr>Mealy Sequential Circuit Design</vt:lpstr>
      <vt:lpstr>Mealy Sequential Circuit Design (cont’d)</vt:lpstr>
      <vt:lpstr>Moore Sequential Circuit Design</vt:lpstr>
      <vt:lpstr>Equivalent States and Reduction of State Tables</vt:lpstr>
      <vt:lpstr>Equivalent States and Reduction of State Tables (cont’d)</vt:lpstr>
      <vt:lpstr>Sequential Circuit Timing</vt:lpstr>
      <vt:lpstr>Tristate Logic and Busses</vt:lpstr>
      <vt:lpstr>Tristate Logic and Busses  (cont’d)</vt:lpstr>
      <vt:lpstr>Summary</vt:lpstr>
    </vt:vector>
  </TitlesOfParts>
  <Company>NTL</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altit</dc:creator>
  <cp:lastModifiedBy>Microsoft Office User</cp:lastModifiedBy>
  <cp:revision>232</cp:revision>
  <dcterms:created xsi:type="dcterms:W3CDTF">2013-10-11T17:23:38Z</dcterms:created>
  <dcterms:modified xsi:type="dcterms:W3CDTF">2018-08-19T17:55:50Z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