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8"/>
  </p:notesMasterIdLst>
  <p:sldIdLst>
    <p:sldId id="257" r:id="rId3"/>
    <p:sldId id="258" r:id="rId4"/>
    <p:sldId id="268" r:id="rId5"/>
    <p:sldId id="270" r:id="rId6"/>
    <p:sldId id="271" r:id="rId7"/>
    <p:sldId id="275" r:id="rId8"/>
    <p:sldId id="276" r:id="rId9"/>
    <p:sldId id="280" r:id="rId10"/>
    <p:sldId id="277" r:id="rId11"/>
    <p:sldId id="281" r:id="rId12"/>
    <p:sldId id="266" r:id="rId13"/>
    <p:sldId id="269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83" autoAdjust="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477C-EE5B-46FF-B20E-C93D78E3ECC1}" type="datetimeFigureOut">
              <a:rPr lang="en-US" smtClean="0"/>
              <a:t>19-Dec-18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757B-0709-4736-92FA-0BEB494FC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</a:t>
            </a:r>
            <a:r>
              <a:rPr lang="en-US"/>
              <a:t>’ division of </a:t>
            </a:r>
            <a:r>
              <a:rPr lang="en-US" dirty="0"/>
              <a:t>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1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93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4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 comes is huge and changing fast. It comes in handy while choosing services, deployment options, security methods etc. for a variety of situations. In this webinar, you will learn to decide which database service can be used for your situation and when it can be used.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short we will know which services to use to store data in Azure.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8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7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4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19-Dec-18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7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16F21-8BC4-401F-B657-87BD19AC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60DEF-B3D3-4514-9C54-2C9CE29913D1}"/>
              </a:ext>
            </a:extLst>
          </p:cNvPr>
          <p:cNvSpPr txBox="1"/>
          <p:nvPr userDrawn="1"/>
        </p:nvSpPr>
        <p:spPr>
          <a:xfrm>
            <a:off x="518614" y="936715"/>
            <a:ext cx="8960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 Spark - What, Why and How?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3BA4A-1718-4657-83CB-70D84D387678}"/>
              </a:ext>
            </a:extLst>
          </p:cNvPr>
          <p:cNvSpPr txBox="1"/>
          <p:nvPr userDrawn="1"/>
        </p:nvSpPr>
        <p:spPr>
          <a:xfrm>
            <a:off x="518613" y="2016977"/>
            <a:ext cx="6728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P</a:t>
            </a:r>
          </a:p>
          <a:p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 Manager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at </a:t>
            </a:r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Syncfusion Software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.NET, Azure &amp; Big Data evangelist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31D0C-38CD-452A-A42D-F68F3CAE5EF9}"/>
              </a:ext>
            </a:extLst>
          </p:cNvPr>
          <p:cNvSpPr txBox="1"/>
          <p:nvPr userDrawn="1"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87D51-0D4D-41AD-88FB-ABC0F4F98A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7DF912-87F9-4517-BFA8-E2961ADEE2C4}"/>
              </a:ext>
            </a:extLst>
          </p:cNvPr>
          <p:cNvSpPr/>
          <p:nvPr userDrawn="1"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CD7D4-A067-4678-B50C-7A553EC0C248}"/>
              </a:ext>
            </a:extLst>
          </p:cNvPr>
          <p:cNvSpPr/>
          <p:nvPr userDrawn="1"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FEE35-7FCF-4861-97FA-6274EF9F7F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0275-076B-40B5-9222-52578B58C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19-Dec-18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19-Dec-18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4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tent.microsoft.com/ads-six-data-challenges-solved" TargetMode="External"/><Relationship Id="rId5" Type="http://schemas.openxmlformats.org/officeDocument/2006/relationships/hyperlink" Target="https://azure.microsoft.com/en-in/product-categories/databases" TargetMode="External"/><Relationship Id="rId4" Type="http://schemas.openxmlformats.org/officeDocument/2006/relationships/hyperlink" Target="https://azure.microsoft.com/en-in/servic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 options in Azure and SaaS tools for visualizing those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848564"/>
            <a:ext cx="90247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Comparing Databases for OLTP and OLAP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492601-B7DB-43EF-B5F7-78AC0F5FF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48337"/>
              </p:ext>
            </p:extLst>
          </p:nvPr>
        </p:nvGraphicFramePr>
        <p:xfrm>
          <a:off x="403746" y="1899920"/>
          <a:ext cx="10152493" cy="405167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36395">
                  <a:extLst>
                    <a:ext uri="{9D8B030D-6E8A-4147-A177-3AD203B41FA5}">
                      <a16:colId xmlns:a16="http://schemas.microsoft.com/office/drawing/2014/main" val="573703576"/>
                    </a:ext>
                  </a:extLst>
                </a:gridCol>
                <a:gridCol w="1911427">
                  <a:extLst>
                    <a:ext uri="{9D8B030D-6E8A-4147-A177-3AD203B41FA5}">
                      <a16:colId xmlns:a16="http://schemas.microsoft.com/office/drawing/2014/main" val="1725001628"/>
                    </a:ext>
                  </a:extLst>
                </a:gridCol>
                <a:gridCol w="1267759">
                  <a:extLst>
                    <a:ext uri="{9D8B030D-6E8A-4147-A177-3AD203B41FA5}">
                      <a16:colId xmlns:a16="http://schemas.microsoft.com/office/drawing/2014/main" val="1734296800"/>
                    </a:ext>
                  </a:extLst>
                </a:gridCol>
                <a:gridCol w="1645205">
                  <a:extLst>
                    <a:ext uri="{9D8B030D-6E8A-4147-A177-3AD203B41FA5}">
                      <a16:colId xmlns:a16="http://schemas.microsoft.com/office/drawing/2014/main" val="1511737485"/>
                    </a:ext>
                  </a:extLst>
                </a:gridCol>
                <a:gridCol w="1438299">
                  <a:extLst>
                    <a:ext uri="{9D8B030D-6E8A-4147-A177-3AD203B41FA5}">
                      <a16:colId xmlns:a16="http://schemas.microsoft.com/office/drawing/2014/main" val="4056138656"/>
                    </a:ext>
                  </a:extLst>
                </a:gridCol>
                <a:gridCol w="2143029">
                  <a:extLst>
                    <a:ext uri="{9D8B030D-6E8A-4147-A177-3AD203B41FA5}">
                      <a16:colId xmlns:a16="http://schemas.microsoft.com/office/drawing/2014/main" val="1735327619"/>
                    </a:ext>
                  </a:extLst>
                </a:gridCol>
                <a:gridCol w="910379">
                  <a:extLst>
                    <a:ext uri="{9D8B030D-6E8A-4147-A177-3AD203B41FA5}">
                      <a16:colId xmlns:a16="http://schemas.microsoft.com/office/drawing/2014/main" val="174689300"/>
                    </a:ext>
                  </a:extLst>
                </a:gridCol>
              </a:tblGrid>
              <a:tr h="76512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Database Service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Structured 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Semi or Unstructured 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Advanced SQL query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Microsoft native libraries to manage 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Auto scaling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9987239"/>
                  </a:ext>
                </a:extLst>
              </a:tr>
              <a:tr h="375611">
                <a:tc rowSpan="6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OLTP</a:t>
                      </a: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SQL</a:t>
                      </a:r>
                      <a:endParaRPr lang="en-US" sz="16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20964998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MySQL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14232281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PSQL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87351128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MariaDB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19148086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CosmosDB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38919941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Table Storage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97522858"/>
                  </a:ext>
                </a:extLst>
              </a:tr>
              <a:tr h="541185">
                <a:tc row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OLAP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Azure SQL Warehouse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51048465"/>
                  </a:ext>
                </a:extLst>
              </a:tr>
              <a:tr h="37561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Azure Data Lake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7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64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540129" y="2967335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 Time!</a:t>
            </a:r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IMO, apps built in Serverless architecture i.e. SaaS, better can go with </a:t>
            </a:r>
            <a:r>
              <a:rPr lang="en-US" sz="3000" dirty="0" err="1"/>
              <a:t>CosmosDB</a:t>
            </a:r>
            <a:r>
              <a:rPr lang="en-US" sz="3000" dirty="0"/>
              <a:t> and others initial tryout can be done with Table storage.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If the app requirements requires real transactional kind of data, we can consider to try SQL Azure first.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Analyze in deep while choosing rather than picking service for familiarity / comfortability.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–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299881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Need of cloud database – Easy plug &amp; play with many tools &amp; services with less effort.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Those more to be covered later,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Networking architecture and configuring the same,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Services to monitor the database services.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– Business needs ..</a:t>
            </a:r>
          </a:p>
        </p:txBody>
      </p:sp>
    </p:spTree>
    <p:extLst>
      <p:ext uri="{BB962C8B-B14F-4D97-AF65-F5344CB8AC3E}">
        <p14:creationId xmlns:p14="http://schemas.microsoft.com/office/powerpoint/2010/main" val="76504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List of Azure services grouped by category</a:t>
            </a:r>
          </a:p>
          <a:p>
            <a:pPr lvl="0"/>
            <a:r>
              <a:rPr lang="en-US" sz="3000" dirty="0">
                <a:hlinkClick r:id="rId4"/>
              </a:rPr>
              <a:t>https://azure.microsoft.com/en-in/services</a:t>
            </a:r>
            <a:r>
              <a:rPr lang="en-US" sz="3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In detail about databases</a:t>
            </a:r>
          </a:p>
          <a:p>
            <a:pPr lvl="0"/>
            <a:r>
              <a:rPr lang="en-US" sz="3000" dirty="0">
                <a:hlinkClick r:id="rId5"/>
              </a:rPr>
              <a:t>https://azure.microsoft.com/en-in/product-categories/databases</a:t>
            </a:r>
            <a:endParaRPr lang="en-US" sz="3000" dirty="0"/>
          </a:p>
          <a:p>
            <a:pPr lvl="0"/>
            <a:r>
              <a:rPr lang="en-US" sz="3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E-Book to know about Cloud data challenges</a:t>
            </a:r>
          </a:p>
          <a:p>
            <a:pPr lvl="0"/>
            <a:r>
              <a:rPr lang="en-US" sz="3000" dirty="0">
                <a:hlinkClick r:id="rId6"/>
              </a:rPr>
              <a:t>https://content.microsoft.com/ads-six-data-challenges-solved</a:t>
            </a:r>
            <a:r>
              <a:rPr lang="en-US" sz="3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9760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147053" y="1026522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tx2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69F6C-E75C-4C2B-B650-D04154C658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Databases in Azure.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Before choosing, find out – “What to use When?”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Business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Control &amp; Responsibility over Business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Demonstrate data from Azure storage in SaaS BI tool,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Files &amp; Services using </a:t>
            </a:r>
            <a:r>
              <a:rPr lang="en-US" sz="3000" dirty="0" err="1"/>
              <a:t>PowerBI</a:t>
            </a:r>
            <a:r>
              <a:rPr lang="en-US" sz="3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Azure SQL using Syncfusion Dashboard.</a:t>
            </a:r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59293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Databases in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B9D47-43B9-401B-B302-53E330CE3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334"/>
                    </a14:imgEffect>
                    <a14:imgEffect>
                      <a14:saturation sat="264000"/>
                    </a14:imgEffect>
                    <a14:imgEffect>
                      <a14:brightnessContrast bright="11000" contras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747" y="1730378"/>
            <a:ext cx="10286714" cy="3931273"/>
          </a:xfrm>
          <a:prstGeom prst="rect">
            <a:avLst/>
          </a:prstGeom>
          <a:ln>
            <a:noFill/>
          </a:ln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21634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000" dirty="0"/>
              <a:t>Data’s usage,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Application nature – OLTP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Data analytics purpose – OLAP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Type of Data,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Structured (Relational like SQL)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Semi-structured (CSV, XML,)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Un-structured (Document, Key/Value, Graph,..)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choosing, answer “What to use When?”</a:t>
            </a:r>
          </a:p>
        </p:txBody>
      </p:sp>
    </p:spTree>
    <p:extLst>
      <p:ext uri="{BB962C8B-B14F-4D97-AF65-F5344CB8AC3E}">
        <p14:creationId xmlns:p14="http://schemas.microsoft.com/office/powerpoint/2010/main" val="33808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848564"/>
            <a:ext cx="79274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Categorize whether its OLTP or OLAP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D2382-4398-4CAB-9665-3A3871483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47" y="1627711"/>
            <a:ext cx="10157791" cy="438172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2837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000" dirty="0"/>
              <a:t>3.  New or existing database?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DB Migration options – SQL, </a:t>
            </a:r>
            <a:r>
              <a:rPr lang="en-US" sz="3000" dirty="0" err="1"/>
              <a:t>CosmosDB</a:t>
            </a:r>
            <a:r>
              <a:rPr lang="en-US" sz="3000" dirty="0"/>
              <a:t> with best toolset</a:t>
            </a:r>
          </a:p>
          <a:p>
            <a:endParaRPr lang="en-US" sz="3000" dirty="0"/>
          </a:p>
          <a:p>
            <a:r>
              <a:rPr lang="en-US" sz="3000" dirty="0"/>
              <a:t>4.  Where is the App running that uses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In Azure / other cloud / On premises?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Cloud type - Public / Private or Hybrid?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choosing, answer “What to use When?”…</a:t>
            </a:r>
          </a:p>
        </p:txBody>
      </p:sp>
    </p:spTree>
    <p:extLst>
      <p:ext uri="{BB962C8B-B14F-4D97-AF65-F5344CB8AC3E}">
        <p14:creationId xmlns:p14="http://schemas.microsoft.com/office/powerpoint/2010/main" val="1133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000" dirty="0"/>
              <a:t>5.  Usage model - database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All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Occasional (Azure Blob – Hot  &amp; Cool access tier)</a:t>
            </a:r>
          </a:p>
          <a:p>
            <a:endParaRPr lang="en-US" sz="3000" dirty="0"/>
          </a:p>
          <a:p>
            <a:r>
              <a:rPr lang="en-US" sz="3000" dirty="0"/>
              <a:t>6.  Business continuity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Backups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Recovery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High availability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 count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Geographic location – </a:t>
            </a:r>
            <a:r>
              <a:rPr lang="en-US" sz="2400" dirty="0" err="1"/>
              <a:t>CosmosDB</a:t>
            </a: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choosing, answer “What to use When?”…</a:t>
            </a:r>
          </a:p>
        </p:txBody>
      </p:sp>
    </p:spTree>
    <p:extLst>
      <p:ext uri="{BB962C8B-B14F-4D97-AF65-F5344CB8AC3E}">
        <p14:creationId xmlns:p14="http://schemas.microsoft.com/office/powerpoint/2010/main" val="228070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730378"/>
            <a:ext cx="97540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/>
              <a:t>Simple analogy,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Build a car?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Buy a car?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Rent a car?</a:t>
            </a:r>
          </a:p>
          <a:p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&amp; Responsibility over Business Value</a:t>
            </a:r>
          </a:p>
        </p:txBody>
      </p:sp>
    </p:spTree>
    <p:extLst>
      <p:ext uri="{BB962C8B-B14F-4D97-AF65-F5344CB8AC3E}">
        <p14:creationId xmlns:p14="http://schemas.microsoft.com/office/powerpoint/2010/main" val="287499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730378"/>
            <a:ext cx="97540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Less maintenance leads to concentrate more on business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For e.g. </a:t>
            </a:r>
            <a:r>
              <a:rPr lang="en-US" sz="3200"/>
              <a:t>choosing </a:t>
            </a:r>
            <a:r>
              <a:rPr lang="en-US" sz="3200" dirty="0"/>
              <a:t>from 1 of below,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Run a SQL Server in a 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Spin-up with containers (AKS / Docker,..)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Use Azure SQL instance (Less maintenance than above 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103319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&amp; Responsibility over Business Value,..</a:t>
            </a:r>
          </a:p>
        </p:txBody>
      </p:sp>
    </p:spTree>
    <p:extLst>
      <p:ext uri="{BB962C8B-B14F-4D97-AF65-F5344CB8AC3E}">
        <p14:creationId xmlns:p14="http://schemas.microsoft.com/office/powerpoint/2010/main" val="260148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677</Words>
  <Application>Microsoft Office PowerPoint</Application>
  <PresentationFormat>Widescreen</PresentationFormat>
  <Paragraphs>167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Dinesh Kumar P</cp:lastModifiedBy>
  <cp:revision>385</cp:revision>
  <dcterms:created xsi:type="dcterms:W3CDTF">2016-02-17T13:02:09Z</dcterms:created>
  <dcterms:modified xsi:type="dcterms:W3CDTF">2018-12-19T04:24:31Z</dcterms:modified>
</cp:coreProperties>
</file>