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2"/>
  </p:notesMasterIdLst>
  <p:sldIdLst>
    <p:sldId id="257" r:id="rId3"/>
    <p:sldId id="258" r:id="rId4"/>
    <p:sldId id="296" r:id="rId5"/>
    <p:sldId id="268" r:id="rId6"/>
    <p:sldId id="271" r:id="rId7"/>
    <p:sldId id="284" r:id="rId8"/>
    <p:sldId id="300" r:id="rId9"/>
    <p:sldId id="286" r:id="rId10"/>
    <p:sldId id="288" r:id="rId11"/>
    <p:sldId id="289" r:id="rId12"/>
    <p:sldId id="299" r:id="rId13"/>
    <p:sldId id="295" r:id="rId14"/>
    <p:sldId id="266" r:id="rId15"/>
    <p:sldId id="297" r:id="rId16"/>
    <p:sldId id="298" r:id="rId17"/>
    <p:sldId id="301" r:id="rId18"/>
    <p:sldId id="302" r:id="rId19"/>
    <p:sldId id="27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5787EA-1E57-4B46-BDCA-19C73C66D20B}">
          <p14:sldIdLst>
            <p14:sldId id="257"/>
            <p14:sldId id="258"/>
            <p14:sldId id="296"/>
            <p14:sldId id="268"/>
            <p14:sldId id="271"/>
            <p14:sldId id="284"/>
            <p14:sldId id="300"/>
            <p14:sldId id="286"/>
            <p14:sldId id="288"/>
            <p14:sldId id="289"/>
            <p14:sldId id="299"/>
            <p14:sldId id="295"/>
            <p14:sldId id="266"/>
            <p14:sldId id="297"/>
            <p14:sldId id="298"/>
            <p14:sldId id="301"/>
            <p14:sldId id="302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97" autoAdjust="0"/>
  </p:normalViewPr>
  <p:slideViewPr>
    <p:cSldViewPr snapToGrid="0">
      <p:cViewPr varScale="1">
        <p:scale>
          <a:sx n="52" d="100"/>
          <a:sy n="52" d="100"/>
        </p:scale>
        <p:origin x="12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 P" userId="5f917421-3b1a-4d94-88fd-2522a897db9f" providerId="ADAL" clId="{E2277BA3-7823-4E7D-A67D-33D5B425379A}"/>
    <pc:docChg chg="undo custSel modSld">
      <pc:chgData name="Dinesh Kumar P" userId="5f917421-3b1a-4d94-88fd-2522a897db9f" providerId="ADAL" clId="{E2277BA3-7823-4E7D-A67D-33D5B425379A}" dt="2019-02-25T13:31:02.209" v="386" actId="20577"/>
      <pc:docMkLst>
        <pc:docMk/>
      </pc:docMkLst>
      <pc:sldChg chg="modNotesTx">
        <pc:chgData name="Dinesh Kumar P" userId="5f917421-3b1a-4d94-88fd-2522a897db9f" providerId="ADAL" clId="{E2277BA3-7823-4E7D-A67D-33D5B425379A}" dt="2019-02-25T13:22:07.058" v="6" actId="20577"/>
        <pc:sldMkLst>
          <pc:docMk/>
          <pc:sldMk cId="1419328490" sldId="257"/>
        </pc:sldMkLst>
      </pc:sldChg>
      <pc:sldChg chg="modSp modNotesTx">
        <pc:chgData name="Dinesh Kumar P" userId="5f917421-3b1a-4d94-88fd-2522a897db9f" providerId="ADAL" clId="{E2277BA3-7823-4E7D-A67D-33D5B425379A}" dt="2019-02-25T13:31:02.209" v="386" actId="20577"/>
        <pc:sldMkLst>
          <pc:docMk/>
          <pc:sldMk cId="282758675" sldId="284"/>
        </pc:sldMkLst>
        <pc:spChg chg="mod">
          <ac:chgData name="Dinesh Kumar P" userId="5f917421-3b1a-4d94-88fd-2522a897db9f" providerId="ADAL" clId="{E2277BA3-7823-4E7D-A67D-33D5B425379A}" dt="2019-02-25T13:31:02.209" v="386" actId="20577"/>
          <ac:spMkLst>
            <pc:docMk/>
            <pc:sldMk cId="282758675" sldId="284"/>
            <ac:spMk id="2" creationId="{FB79745D-258C-40B9-87BB-E62B7BED6093}"/>
          </ac:spMkLst>
        </pc:spChg>
      </pc:sldChg>
      <pc:sldChg chg="modSp">
        <pc:chgData name="Dinesh Kumar P" userId="5f917421-3b1a-4d94-88fd-2522a897db9f" providerId="ADAL" clId="{E2277BA3-7823-4E7D-A67D-33D5B425379A}" dt="2019-02-25T13:24:09.315" v="23" actId="403"/>
        <pc:sldMkLst>
          <pc:docMk/>
          <pc:sldMk cId="4154480963" sldId="287"/>
        </pc:sldMkLst>
        <pc:spChg chg="mod">
          <ac:chgData name="Dinesh Kumar P" userId="5f917421-3b1a-4d94-88fd-2522a897db9f" providerId="ADAL" clId="{E2277BA3-7823-4E7D-A67D-33D5B425379A}" dt="2019-02-25T13:24:09.315" v="23" actId="403"/>
          <ac:spMkLst>
            <pc:docMk/>
            <pc:sldMk cId="4154480963" sldId="287"/>
            <ac:spMk id="2" creationId="{77936936-A873-42CF-B54E-6F7B62A8FE71}"/>
          </ac:spMkLst>
        </pc:spChg>
      </pc:sldChg>
      <pc:sldChg chg="modSp">
        <pc:chgData name="Dinesh Kumar P" userId="5f917421-3b1a-4d94-88fd-2522a897db9f" providerId="ADAL" clId="{E2277BA3-7823-4E7D-A67D-33D5B425379A}" dt="2019-02-25T13:27:48.663" v="194" actId="20577"/>
        <pc:sldMkLst>
          <pc:docMk/>
          <pc:sldMk cId="1095325821" sldId="295"/>
        </pc:sldMkLst>
        <pc:spChg chg="mod">
          <ac:chgData name="Dinesh Kumar P" userId="5f917421-3b1a-4d94-88fd-2522a897db9f" providerId="ADAL" clId="{E2277BA3-7823-4E7D-A67D-33D5B425379A}" dt="2019-02-25T13:26:24.680" v="114" actId="6549"/>
          <ac:spMkLst>
            <pc:docMk/>
            <pc:sldMk cId="1095325821" sldId="295"/>
            <ac:spMk id="2" creationId="{D1DFC740-E98C-4D1B-96D9-BFDF2FE0F1E7}"/>
          </ac:spMkLst>
        </pc:spChg>
        <pc:graphicFrameChg chg="modGraphic">
          <ac:chgData name="Dinesh Kumar P" userId="5f917421-3b1a-4d94-88fd-2522a897db9f" providerId="ADAL" clId="{E2277BA3-7823-4E7D-A67D-33D5B425379A}" dt="2019-02-25T13:27:48.663" v="194" actId="20577"/>
          <ac:graphicFrameMkLst>
            <pc:docMk/>
            <pc:sldMk cId="1095325821" sldId="295"/>
            <ac:graphicFrameMk id="5" creationId="{B6BD677E-19C8-4F97-A400-3759EDE8A102}"/>
          </ac:graphicFrameMkLst>
        </pc:graphicFrameChg>
      </pc:sldChg>
    </pc:docChg>
  </pc:docChgLst>
  <pc:docChgLst>
    <pc:chgData name="Dinesh Kumar P" userId="S::dineshp@syncfusion.com::5f917421-3b1a-4d94-88fd-2522a897db9f" providerId="AD" clId="Web-{A260944A-4491-472A-AF5B-86D173F5B421}"/>
    <pc:docChg chg="modSld">
      <pc:chgData name="Dinesh Kumar P" userId="S::dineshp@syncfusion.com::5f917421-3b1a-4d94-88fd-2522a897db9f" providerId="AD" clId="Web-{A260944A-4491-472A-AF5B-86D173F5B421}" dt="2019-02-25T09:43:02.372" v="32"/>
      <pc:docMkLst>
        <pc:docMk/>
      </pc:docMkLst>
      <pc:sldChg chg="modSp">
        <pc:chgData name="Dinesh Kumar P" userId="S::dineshp@syncfusion.com::5f917421-3b1a-4d94-88fd-2522a897db9f" providerId="AD" clId="Web-{A260944A-4491-472A-AF5B-86D173F5B421}" dt="2019-02-25T09:42:31.325" v="14" actId="688"/>
        <pc:sldMkLst>
          <pc:docMk/>
          <pc:sldMk cId="4036904399" sldId="288"/>
        </pc:sldMkLst>
        <pc:spChg chg="mod">
          <ac:chgData name="Dinesh Kumar P" userId="S::dineshp@syncfusion.com::5f917421-3b1a-4d94-88fd-2522a897db9f" providerId="AD" clId="Web-{A260944A-4491-472A-AF5B-86D173F5B421}" dt="2019-02-25T09:42:24.904" v="12" actId="20577"/>
          <ac:spMkLst>
            <pc:docMk/>
            <pc:sldMk cId="4036904399" sldId="288"/>
            <ac:spMk id="3" creationId="{31AB2B53-80DE-4859-A624-C644A4AB9501}"/>
          </ac:spMkLst>
        </pc:spChg>
        <pc:picChg chg="mod">
          <ac:chgData name="Dinesh Kumar P" userId="S::dineshp@syncfusion.com::5f917421-3b1a-4d94-88fd-2522a897db9f" providerId="AD" clId="Web-{A260944A-4491-472A-AF5B-86D173F5B421}" dt="2019-02-25T09:42:31.325" v="14" actId="688"/>
          <ac:picMkLst>
            <pc:docMk/>
            <pc:sldMk cId="4036904399" sldId="288"/>
            <ac:picMk id="13" creationId="{CDD2619D-EBC2-4B3B-919E-2CFAC0BDF184}"/>
          </ac:picMkLst>
        </pc:picChg>
      </pc:sldChg>
      <pc:sldChg chg="modSp">
        <pc:chgData name="Dinesh Kumar P" userId="S::dineshp@syncfusion.com::5f917421-3b1a-4d94-88fd-2522a897db9f" providerId="AD" clId="Web-{A260944A-4491-472A-AF5B-86D173F5B421}" dt="2019-02-25T09:43:02.372" v="32"/>
        <pc:sldMkLst>
          <pc:docMk/>
          <pc:sldMk cId="1095325821" sldId="295"/>
        </pc:sldMkLst>
        <pc:spChg chg="mod">
          <ac:chgData name="Dinesh Kumar P" userId="S::dineshp@syncfusion.com::5f917421-3b1a-4d94-88fd-2522a897db9f" providerId="AD" clId="Web-{A260944A-4491-472A-AF5B-86D173F5B421}" dt="2019-02-25T09:42:59.497" v="19" actId="20577"/>
          <ac:spMkLst>
            <pc:docMk/>
            <pc:sldMk cId="1095325821" sldId="295"/>
            <ac:spMk id="2" creationId="{D1DFC740-E98C-4D1B-96D9-BFDF2FE0F1E7}"/>
          </ac:spMkLst>
        </pc:spChg>
        <pc:graphicFrameChg chg="mod modGraphic">
          <ac:chgData name="Dinesh Kumar P" userId="S::dineshp@syncfusion.com::5f917421-3b1a-4d94-88fd-2522a897db9f" providerId="AD" clId="Web-{A260944A-4491-472A-AF5B-86D173F5B421}" dt="2019-02-25T09:43:02.372" v="32"/>
          <ac:graphicFrameMkLst>
            <pc:docMk/>
            <pc:sldMk cId="1095325821" sldId="295"/>
            <ac:graphicFrameMk id="5" creationId="{B6BD677E-19C8-4F97-A400-3759EDE8A10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477C-EE5B-46FF-B20E-C93D78E3ECC1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757B-0709-4736-92FA-0BEB494FC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morning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you all.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Data Analytics service in portal</a:t>
            </a:r>
          </a:p>
          <a:p>
            <a:pPr marL="228600" indent="-228600">
              <a:buAutoNum type="arabicPeriod"/>
            </a:pPr>
            <a:r>
              <a:rPr lang="en-IN" dirty="0"/>
              <a:t>Add Data sources – Data Lake, Storage accounts for Blob</a:t>
            </a:r>
          </a:p>
          <a:p>
            <a:pPr marL="228600" indent="-228600">
              <a:buAutoNum type="arabicPeriod"/>
            </a:pPr>
            <a:r>
              <a:rPr lang="en-IN" dirty="0"/>
              <a:t>Show the code in Visual Studio – </a:t>
            </a:r>
            <a:r>
              <a:rPr lang="en-IN" dirty="0" err="1"/>
              <a:t>Read.usql</a:t>
            </a:r>
            <a:r>
              <a:rPr lang="en-IN" dirty="0"/>
              <a:t>, </a:t>
            </a:r>
            <a:r>
              <a:rPr lang="en-IN" dirty="0" err="1"/>
              <a:t>Script.usql</a:t>
            </a:r>
            <a:endParaRPr lang="en-IN" dirty="0"/>
          </a:p>
          <a:p>
            <a:pPr marL="228600" indent="-228600">
              <a:buAutoNum type="arabicPeriod"/>
            </a:pPr>
            <a:r>
              <a:rPr lang="en-IN" dirty="0"/>
              <a:t>Submit locally and show the output in </a:t>
            </a:r>
            <a:r>
              <a:rPr lang="en-IN" dirty="0" err="1"/>
              <a:t>AppData</a:t>
            </a:r>
            <a:endParaRPr lang="en-IN" dirty="0"/>
          </a:p>
          <a:p>
            <a:pPr marL="228600" indent="-228600">
              <a:buAutoNum type="arabicPeriod"/>
            </a:pPr>
            <a:r>
              <a:rPr lang="en-IN" dirty="0"/>
              <a:t>Connecting Azure account in ‘Data Lake Analytics Explorer’</a:t>
            </a:r>
          </a:p>
          <a:p>
            <a:pPr marL="228600" indent="-228600">
              <a:buAutoNum type="arabicPeriod"/>
            </a:pPr>
            <a:r>
              <a:rPr lang="en-IN" dirty="0"/>
              <a:t>Submit in Azure and Show the output in Azure Data Lake.</a:t>
            </a:r>
          </a:p>
          <a:p>
            <a:pPr marL="228600" indent="-228600">
              <a:buAutoNum type="arabicPeriod"/>
            </a:pPr>
            <a:r>
              <a:rPr lang="en-IN" dirty="0"/>
              <a:t>Finally create a “U-SQL” Sample Application and show different use cases.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13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4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webinar, you will learn to decide which database service can be used for your situation and when it can be used.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 comes as huge and changing fast. Hence the name change too. “Azure Data Lake Store” has been renamed to “Azure Data Lake Storage Gen1”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Realizing value of investing, depends on how best to use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Data Lake, based on the 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oblem you’re trying to solve. i.e. does the problem is around Analytics, Machine Learning,...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projects should really be treated as products and not merely as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3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file formats.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reporting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data types – Phone calls, Logs, Feedbacks.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39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 lets see how to setup , manage and access a data lake repository for operational and exploratory analytics.</a:t>
            </a:r>
          </a:p>
          <a:p>
            <a:pPr marL="228600" indent="-228600">
              <a:buAutoNum type="arabicPeriod"/>
            </a:pPr>
            <a:r>
              <a:rPr lang="en-US" dirty="0"/>
              <a:t>Create Azure Data Lake in Azure Portal.</a:t>
            </a:r>
          </a:p>
          <a:p>
            <a:pPr marL="228600" indent="-228600">
              <a:buAutoNum type="arabicPeriod"/>
            </a:pPr>
            <a:r>
              <a:rPr lang="en-US" dirty="0"/>
              <a:t>Create Data Analytics in Azure Portal.</a:t>
            </a:r>
          </a:p>
          <a:p>
            <a:pPr marL="228600" indent="-228600">
              <a:buAutoNum type="arabicPeriod"/>
            </a:pPr>
            <a:r>
              <a:rPr lang="en-US" dirty="0"/>
              <a:t>Show web app creation in Azure AD and copy the keys and URLs from that </a:t>
            </a:r>
            <a:r>
              <a:rPr lang="en-US" dirty="0" err="1"/>
              <a:t>webapp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/>
              <a:t>Fetch data via Rest API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6E4-EC94-48B5-B64B-962E040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8684-CE16-4988-8D98-7B3F5452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B38E-A857-4CEA-8A8D-69BA1DF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6506-42B6-46EB-AA98-F9CFD1F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E62-4E35-4C83-8C1C-C809794B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16F21-8BC4-401F-B657-87BD19AC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60DEF-B3D3-4514-9C54-2C9CE29913D1}"/>
              </a:ext>
            </a:extLst>
          </p:cNvPr>
          <p:cNvSpPr txBox="1"/>
          <p:nvPr userDrawn="1"/>
        </p:nvSpPr>
        <p:spPr>
          <a:xfrm>
            <a:off x="518614" y="936715"/>
            <a:ext cx="8960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 Spark - What, Why and How?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3BA4A-1718-4657-83CB-70D84D387678}"/>
              </a:ext>
            </a:extLst>
          </p:cNvPr>
          <p:cNvSpPr txBox="1"/>
          <p:nvPr userDrawn="1"/>
        </p:nvSpPr>
        <p:spPr>
          <a:xfrm>
            <a:off x="518613" y="2016977"/>
            <a:ext cx="6728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</a:t>
            </a:r>
          </a:p>
          <a:p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Manager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at </a:t>
            </a:r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Syncfusion Software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.NET, Azure &amp; Big Data evangelist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31D0C-38CD-452A-A42D-F68F3CAE5EF9}"/>
              </a:ext>
            </a:extLst>
          </p:cNvPr>
          <p:cNvSpPr txBox="1"/>
          <p:nvPr userDrawn="1"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87D51-0D4D-41AD-88FB-ABC0F4F98A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7DF912-87F9-4517-BFA8-E2961ADEE2C4}"/>
              </a:ext>
            </a:extLst>
          </p:cNvPr>
          <p:cNvSpPr/>
          <p:nvPr userDrawn="1"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CD7D4-A067-4678-B50C-7A553EC0C248}"/>
              </a:ext>
            </a:extLst>
          </p:cNvPr>
          <p:cNvSpPr/>
          <p:nvPr userDrawn="1"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FEE35-7FCF-4861-97FA-6274EF9F7F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0275-076B-40B5-9222-52578B58C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lake-store/data-lake-store-comparison-with-blob-stor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storage/data-lake/" TargetMode="External"/><Relationship Id="rId2" Type="http://schemas.openxmlformats.org/officeDocument/2006/relationships/hyperlink" Target="https://azure.microsoft.com/en-us/pricing/details/data-lake-storage-gen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torage/blobs/data-lake-storage-upgra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zure.microsoft.com/en-in/resources/videos/data-lake-developer-tools/" TargetMode="External"/><Relationship Id="rId4" Type="http://schemas.openxmlformats.org/officeDocument/2006/relationships/hyperlink" Target="https://blogs.msdn.microsoft.com/azuredatalak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oughtworks.com/insights/blog/curse-data-lake-monster" TargetMode="Externa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Data Lake Storage Gen1 for BigData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F88513-78BD-44CB-9818-60D9D54F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9" descr="Checkmark">
            <a:extLst>
              <a:ext uri="{FF2B5EF4-FFF2-40B4-BE49-F238E27FC236}">
                <a16:creationId xmlns:a16="http://schemas.microsoft.com/office/drawing/2014/main" id="{A0646294-2E67-4734-9EE8-F03912F4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41854-34F0-4882-BE05-660AC137FDFB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Optimized storage for Big Data analytics workloads.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Hierarchical file system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Authentication – Azure AD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Authorization – POSIX ACLs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limits on account sizes, file sizes or no of files.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6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36936-A873-42CF-B54E-6F7B62A8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So, What can I store?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=&gt; Semi-structured (CSV, XML, other files...)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=&gt; Un-structured (Image, Video, PDF, Document, Key/Value, Graph,..)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587F4DA6-CF5D-4C2E-8025-DF6EDCDF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Blob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Lake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BD677E-19C8-4F97-A400-3759EDE8A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02624"/>
              </p:ext>
            </p:extLst>
          </p:nvPr>
        </p:nvGraphicFramePr>
        <p:xfrm>
          <a:off x="4038600" y="1157348"/>
          <a:ext cx="7188200" cy="453991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53507">
                  <a:extLst>
                    <a:ext uri="{9D8B030D-6E8A-4147-A177-3AD203B41FA5}">
                      <a16:colId xmlns:a16="http://schemas.microsoft.com/office/drawing/2014/main" val="1921880753"/>
                    </a:ext>
                  </a:extLst>
                </a:gridCol>
                <a:gridCol w="3634693">
                  <a:extLst>
                    <a:ext uri="{9D8B030D-6E8A-4147-A177-3AD203B41FA5}">
                      <a16:colId xmlns:a16="http://schemas.microsoft.com/office/drawing/2014/main" val="4128458057"/>
                    </a:ext>
                  </a:extLst>
                </a:gridCol>
              </a:tblGrid>
              <a:tr h="631302"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Azure Blob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Azure Data Lake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7423"/>
                  </a:ext>
                </a:extLst>
              </a:tr>
              <a:tr h="78717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non-text files like images, videos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text files like CSV, XML, Json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863048"/>
                  </a:ext>
                </a:extLst>
              </a:tr>
              <a:tr h="104047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integrated with Azure AD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Tightly integrated with Azure AD. i.e. We can set access controls over files we store here.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628635"/>
                  </a:ext>
                </a:extLst>
              </a:tr>
              <a:tr h="78717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 is based on accessing (hot &amp; cool access tier)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 is based on amount of Storage we use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67150"/>
                  </a:ext>
                </a:extLst>
              </a:tr>
              <a:tr h="129377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Meant for storage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Meant more for Analytics and tight integration with BigData environment (</a:t>
                      </a:r>
                      <a:r>
                        <a:rPr lang="en-US" sz="1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HdInsight</a:t>
                      </a: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Any native tool like Hadoop, Spark…)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8250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3F9A21-057A-4EAE-AD2A-AD13C76C5C08}"/>
              </a:ext>
            </a:extLst>
          </p:cNvPr>
          <p:cNvSpPr txBox="1"/>
          <p:nvPr/>
        </p:nvSpPr>
        <p:spPr>
          <a:xfrm>
            <a:off x="2013557" y="5857102"/>
            <a:ext cx="10089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more here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hlinkClick r:id="rId3"/>
              </a:rPr>
              <a:t>https://docs.microsoft.com/en-us/azure/data-lake-store/data-lake-store-comparison-with-blob-storage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32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 Time!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Game controller">
            <a:extLst>
              <a:ext uri="{FF2B5EF4-FFF2-40B4-BE49-F238E27FC236}">
                <a16:creationId xmlns:a16="http://schemas.microsoft.com/office/drawing/2014/main" id="{BD5C9F0B-0710-4943-B1E7-10580408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Data Lake Analytics</a:t>
            </a:r>
          </a:p>
        </p:txBody>
      </p:sp>
      <p:pic>
        <p:nvPicPr>
          <p:cNvPr id="16" name="Graphic 6" descr="Bar chart">
            <a:extLst>
              <a:ext uri="{FF2B5EF4-FFF2-40B4-BE49-F238E27FC236}">
                <a16:creationId xmlns:a16="http://schemas.microsoft.com/office/drawing/2014/main" id="{B17B742C-D5DB-4F32-AE60-9516C6BA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On demand analytics job service.</a:t>
            </a:r>
          </a:p>
          <a:p>
            <a:r>
              <a:rPr lang="en-US" sz="2000" dirty="0"/>
              <a:t>Simplifying BigData via Dynamic scaling based on data size</a:t>
            </a:r>
          </a:p>
          <a:p>
            <a:r>
              <a:rPr lang="en-US" sz="2000" dirty="0"/>
              <a:t>Built on YARN for cloud scale and performance.</a:t>
            </a:r>
          </a:p>
          <a:p>
            <a:r>
              <a:rPr lang="en-US" sz="2000" dirty="0"/>
              <a:t>Works with all Azure data.</a:t>
            </a:r>
          </a:p>
          <a:p>
            <a:pPr lvl="1"/>
            <a:r>
              <a:rPr lang="en-US" sz="2000" dirty="0"/>
              <a:t>Highest performance with Azure Data Lake</a:t>
            </a:r>
          </a:p>
          <a:p>
            <a:pPr lvl="1"/>
            <a:r>
              <a:rPr lang="en-US" sz="2000" dirty="0"/>
              <a:t>Also works with Blob, SQL </a:t>
            </a:r>
            <a:r>
              <a:rPr lang="en-US" sz="2000" dirty="0" err="1"/>
              <a:t>db</a:t>
            </a:r>
            <a:r>
              <a:rPr lang="en-US" sz="2000" dirty="0"/>
              <a:t> and Warehouse.</a:t>
            </a:r>
          </a:p>
          <a:p>
            <a:endParaRPr lang="en-US" sz="2000" dirty="0"/>
          </a:p>
          <a:p>
            <a:r>
              <a:rPr lang="en-US" sz="2000" dirty="0"/>
              <a:t>Query language -&gt; U-SQL.</a:t>
            </a:r>
          </a:p>
          <a:p>
            <a:r>
              <a:rPr lang="en-US" sz="2000" dirty="0"/>
              <a:t>IDE -&gt; Visual Studio.</a:t>
            </a:r>
          </a:p>
          <a:p>
            <a:r>
              <a:rPr lang="en-US" sz="2000" dirty="0"/>
              <a:t>Cost -&gt; Pay only for the processing power that you use.</a:t>
            </a:r>
          </a:p>
        </p:txBody>
      </p:sp>
    </p:spTree>
    <p:extLst>
      <p:ext uri="{BB962C8B-B14F-4D97-AF65-F5344CB8AC3E}">
        <p14:creationId xmlns:p14="http://schemas.microsoft.com/office/powerpoint/2010/main" val="219603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 Time!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Game controller">
            <a:extLst>
              <a:ext uri="{FF2B5EF4-FFF2-40B4-BE49-F238E27FC236}">
                <a16:creationId xmlns:a16="http://schemas.microsoft.com/office/drawing/2014/main" id="{BD5C9F0B-0710-4943-B1E7-10580408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3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Azure Data Lake Storage 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GA at Feb 7, 2019</a:t>
            </a:r>
          </a:p>
          <a:p>
            <a:r>
              <a:rPr lang="en-US" sz="2400" dirty="0"/>
              <a:t>Data Lake architecture built on top of Blob storage,</a:t>
            </a:r>
          </a:p>
          <a:p>
            <a:pPr lvl="1"/>
            <a:r>
              <a:rPr lang="en-US" sz="2000" dirty="0"/>
              <a:t>Same low cost as Blob</a:t>
            </a:r>
          </a:p>
          <a:p>
            <a:pPr lvl="1"/>
            <a:r>
              <a:rPr lang="en-US" sz="2000" dirty="0"/>
              <a:t>Azure Data Ecosystem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6" name="Graphic 6" descr="Bar chart">
            <a:extLst>
              <a:ext uri="{FF2B5EF4-FFF2-40B4-BE49-F238E27FC236}">
                <a16:creationId xmlns:a16="http://schemas.microsoft.com/office/drawing/2014/main" id="{B17B742C-D5DB-4F32-AE60-9516C6BA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5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63FE-11A2-4E54-A917-3178FB5E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and Upgrade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507B-CBB9-417D-8D15-29A4A756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 1 - </a:t>
            </a:r>
            <a:r>
              <a:rPr lang="en-US" dirty="0">
                <a:hlinkClick r:id="rId2"/>
              </a:rPr>
              <a:t>https://azure.microsoft.com/en-us/pricing/details/data-lake-storage-gen1/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 2 - </a:t>
            </a:r>
            <a:r>
              <a:rPr lang="en-US" dirty="0">
                <a:hlinkClick r:id="rId3"/>
              </a:rPr>
              <a:t>https://azure.microsoft.com/en-us/pricing/details/storage/data-lake/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Lesser than Gen 1</a:t>
            </a:r>
          </a:p>
          <a:p>
            <a:pPr lvl="1"/>
            <a:r>
              <a:rPr lang="en-US" dirty="0"/>
              <a:t>Bit more than Azure Blob</a:t>
            </a:r>
          </a:p>
          <a:p>
            <a:pPr lvl="1"/>
            <a:endParaRPr lang="en-US" dirty="0"/>
          </a:p>
          <a:p>
            <a:r>
              <a:rPr lang="en-US" dirty="0"/>
              <a:t>Upgrade from Gen1 to Gen2 – When and Why?</a:t>
            </a:r>
          </a:p>
          <a:p>
            <a:pPr lvl="1"/>
            <a:r>
              <a:rPr lang="en-IN" dirty="0">
                <a:hlinkClick r:id="rId4"/>
              </a:rPr>
              <a:t>https://docs.microsoft.com/en-us/azure/storage/blobs/data-lake-storage-upgrade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5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https://blogs.msdn.microsoft.com/azuredatalake/</a:t>
            </a: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>
              <a:hlinkClick r:id="rId5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https://azure.microsoft.com/en-in/resources/videos/data-lake-developer-tools/</a:t>
            </a:r>
            <a:r>
              <a:rPr lang="en-US" sz="3000" dirty="0"/>
              <a:t>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9760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147053" y="1026522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+mn-lt"/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Database options in Azure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Why should I choose Data Lake?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Control v Business value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Agensss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C31FA86-3847-48D3-9F7C-CCA04A249F1A}"/>
              </a:ext>
            </a:extLst>
          </p:cNvPr>
          <p:cNvSpPr txBox="1">
            <a:spLocks/>
          </p:cNvSpPr>
          <p:nvPr/>
        </p:nvSpPr>
        <p:spPr>
          <a:xfrm>
            <a:off x="1490598" y="2590731"/>
            <a:ext cx="2647059" cy="167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endParaRPr lang="en-US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BigData – Apache Hadoop –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en-US" sz="1800" dirty="0"/>
              <a:t>Data Lake – Store any kind of data. Like water from different sources pool into a Lake and get stored.</a:t>
            </a:r>
          </a:p>
          <a:p>
            <a:r>
              <a:rPr lang="en-US" sz="1800" dirty="0"/>
              <a:t>Hadoop was the first major data lake with “HDFS” accepting videos, files, logs,…</a:t>
            </a:r>
          </a:p>
          <a:p>
            <a:r>
              <a:rPr lang="en-US" sz="1800" dirty="0"/>
              <a:t>Hadoop’s disadvantage – Slow processing that was overcome by tools like Spark, etc.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79823462-CFD3-4584-8729-A74B23520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35" y="2950094"/>
            <a:ext cx="5035735" cy="2820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9DA01B-4D3A-404F-A423-1FFD68B29DB6}"/>
              </a:ext>
            </a:extLst>
          </p:cNvPr>
          <p:cNvSpPr/>
          <p:nvPr/>
        </p:nvSpPr>
        <p:spPr>
          <a:xfrm>
            <a:off x="7030903" y="5904476"/>
            <a:ext cx="4279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From: https://www.intricity.com/data-warehousing/what-is-a-data-lake/</a:t>
            </a:r>
          </a:p>
        </p:txBody>
      </p:sp>
    </p:spTree>
    <p:extLst>
      <p:ext uri="{BB962C8B-B14F-4D97-AF65-F5344CB8AC3E}">
        <p14:creationId xmlns:p14="http://schemas.microsoft.com/office/powerpoint/2010/main" val="46351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options in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B9D47-43B9-401B-B302-53E330CE3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334"/>
                    </a14:imgEffect>
                    <a14:imgEffect>
                      <a14:saturation sat="264000"/>
                    </a14:imgEffect>
                    <a14:imgEffect>
                      <a14:brightnessContrast bright="11000" contras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781" y="307731"/>
            <a:ext cx="1045133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OLAP, OLTP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D2382-4398-4CAB-9665-3A387148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11" y="307731"/>
            <a:ext cx="8416079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7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9745D-258C-40B9-87BB-E62B7BED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Building a Data Lake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43F18568-3874-468E-991F-67144FF1D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4AE7-3D0D-4654-B930-3BCBA746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Use case</a:t>
            </a:r>
            <a:endParaRPr lang="en-IN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0711A8C-B43F-4783-9022-FEF63B55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3D11-7352-4A0A-A830-DA238A513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An insurance firm. </a:t>
            </a:r>
          </a:p>
          <a:p>
            <a:r>
              <a:rPr lang="en-US" sz="2200" dirty="0"/>
              <a:t>Grown over the years through acquisition of many small insurance companies - hence, it doesn’t have a single, consolidated view of their customer base.</a:t>
            </a:r>
          </a:p>
          <a:p>
            <a:r>
              <a:rPr lang="en-US" sz="2200" dirty="0"/>
              <a:t>Also details are fragmented among many subsystems, product lines -  </a:t>
            </a:r>
          </a:p>
          <a:p>
            <a:pPr lvl="1"/>
            <a:r>
              <a:rPr lang="en-US" sz="2200" dirty="0"/>
              <a:t>Health insurance, </a:t>
            </a:r>
          </a:p>
          <a:p>
            <a:pPr lvl="1"/>
            <a:r>
              <a:rPr lang="en-US" sz="2200" dirty="0"/>
              <a:t>Vehicle insurance, </a:t>
            </a:r>
          </a:p>
          <a:p>
            <a:pPr lvl="1"/>
            <a:r>
              <a:rPr lang="en-US" sz="2200" dirty="0"/>
              <a:t>Pet insurance, etc.	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So plans to build a data lake.</a:t>
            </a:r>
          </a:p>
          <a:p>
            <a:r>
              <a:rPr lang="en-US" sz="2200" b="1" dirty="0"/>
              <a:t>Data scientists or BI analysts to generate insights.</a:t>
            </a:r>
          </a:p>
          <a:p>
            <a:endParaRPr lang="en-US" sz="2400" dirty="0"/>
          </a:p>
          <a:p>
            <a:pPr marL="0" indent="0" algn="r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From: </a:t>
            </a:r>
            <a:r>
              <a:rPr lang="en-US" sz="1600" dirty="0">
                <a:hlinkClick r:id="rId5"/>
              </a:rPr>
              <a:t>https://www.thoughtworks.com/insights/blog/curse-data-lake-monster</a:t>
            </a:r>
            <a:r>
              <a:rPr lang="en-US" sz="16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761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EAD85-94C4-4149-AF70-0C4AE5E4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0" indent="-342900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Simple analogy,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a car?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Buy a car?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Rent a car?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93A6CF94-D1C8-4533-BA41-6F3C78B9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1CDD3-5A9C-428D-97DE-C8E62C35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Control vs Business value</a:t>
            </a:r>
          </a:p>
        </p:txBody>
      </p:sp>
      <p:pic>
        <p:nvPicPr>
          <p:cNvPr id="11" name="Graphic 6" descr="Coins">
            <a:extLst>
              <a:ext uri="{FF2B5EF4-FFF2-40B4-BE49-F238E27FC236}">
                <a16:creationId xmlns:a16="http://schemas.microsoft.com/office/drawing/2014/main" id="{67C5BF20-EA86-4B5D-A1EF-E9772CA1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00" y="478232"/>
            <a:ext cx="2789902" cy="27899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DD2619D-EBC2-4B3B-919E-2CFAC0BDF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481886" y="3702372"/>
            <a:ext cx="3662730" cy="2563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B2B53-80DE-4859-A624-C644A4AB9501}"/>
              </a:ext>
            </a:extLst>
          </p:cNvPr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Lesser the control, more business value.</a:t>
            </a:r>
            <a:endParaRPr lang="en-US" sz="2400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More the control, less business value.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0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887</Words>
  <Application>Microsoft Office PowerPoint</Application>
  <PresentationFormat>Widescreen</PresentationFormat>
  <Paragraphs>128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Agensss</vt:lpstr>
      <vt:lpstr>BigData – Apache Hadoop – Data Lake</vt:lpstr>
      <vt:lpstr>PowerPoint Presentation</vt:lpstr>
      <vt:lpstr>PowerPoint Presentation</vt:lpstr>
      <vt:lpstr>Building a Data Lake</vt:lpstr>
      <vt:lpstr>Use case</vt:lpstr>
      <vt:lpstr>Simple analogy,  Build a car? Buy a car? Rent a car?</vt:lpstr>
      <vt:lpstr>Control vs Business value</vt:lpstr>
      <vt:lpstr>Features</vt:lpstr>
      <vt:lpstr>So, What can I store?  =&gt; Semi-structured (CSV, XML, other files...)  =&gt; Un-structured (Image, Video, PDF, Document, Key/Value, Graph,..) </vt:lpstr>
      <vt:lpstr>Blob  or Data Lake</vt:lpstr>
      <vt:lpstr>PowerPoint Presentation</vt:lpstr>
      <vt:lpstr>Data Lake Analytics</vt:lpstr>
      <vt:lpstr>PowerPoint Presentation</vt:lpstr>
      <vt:lpstr>Azure Data Lake Storage Gen 2</vt:lpstr>
      <vt:lpstr>Pricing and Upgrade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78</cp:revision>
  <dcterms:created xsi:type="dcterms:W3CDTF">2019-01-25T15:43:19Z</dcterms:created>
  <dcterms:modified xsi:type="dcterms:W3CDTF">2019-02-25T20:25:02Z</dcterms:modified>
</cp:coreProperties>
</file>