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2" r:id="rId5"/>
    <p:sldId id="266" r:id="rId6"/>
    <p:sldId id="264" r:id="rId7"/>
    <p:sldId id="265" r:id="rId8"/>
    <p:sldId id="269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99" autoAdjust="0"/>
  </p:normalViewPr>
  <p:slideViewPr>
    <p:cSldViewPr snapToGrid="0">
      <p:cViewPr varScale="1">
        <p:scale>
          <a:sx n="42" d="100"/>
          <a:sy n="42" d="100"/>
        </p:scale>
        <p:origin x="158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477C-EE5B-46FF-B20E-C93D78E3ECC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757B-0709-4736-92FA-0BEB494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. I am Dinesh Kumar. One of the Product Manager at Syncfusion Data Platform team. And I am pretty happy to present this Webinar in Azure Vidyapeeth to this wonderful audience. Here we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Blob </a:t>
            </a:r>
          </a:p>
          <a:p>
            <a:r>
              <a:rPr lang="en-US" dirty="0"/>
              <a:t>– Binary large object - https://docs.microsoft.com/en-us/azure/storage/blobs/storage-blobs-introduction#blob-service-concepts</a:t>
            </a:r>
          </a:p>
          <a:p>
            <a:r>
              <a:rPr lang="en-US" dirty="0"/>
              <a:t>– Accessible in URL form - https://sandbox202153diag421.blob.core.windows.net/dinesh-test</a:t>
            </a:r>
          </a:p>
          <a:p>
            <a:endParaRPr lang="en-US" dirty="0"/>
          </a:p>
          <a:p>
            <a:r>
              <a:rPr lang="en-US" dirty="0"/>
              <a:t>Syncfusion Cluster Manager</a:t>
            </a:r>
          </a:p>
          <a:p>
            <a:r>
              <a:rPr lang="en-US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 create and deploy Syncfusion Hadoop cluster in Microsoft Azure virtual machines </a:t>
            </a:r>
            <a:endParaRPr lang="en-US" dirty="0"/>
          </a:p>
          <a:p>
            <a:r>
              <a:rPr lang="en-US" dirty="0"/>
              <a:t>– https://help.syncfusion.com/bigdata/cluster-manager/azure#create-cluster-on-azure</a:t>
            </a:r>
          </a:p>
          <a:p>
            <a:r>
              <a:rPr lang="en-US" dirty="0"/>
              <a:t>– Pre-requisites</a:t>
            </a:r>
          </a:p>
          <a:p>
            <a:endParaRPr lang="en-US" dirty="0"/>
          </a:p>
          <a:p>
            <a:r>
              <a:rPr lang="en-US" dirty="0"/>
              <a:t>Apache Spark + Apache Hadoop</a:t>
            </a:r>
          </a:p>
          <a:p>
            <a:r>
              <a:rPr lang="en-US" dirty="0"/>
              <a:t>– http://spark.apache.org/</a:t>
            </a:r>
          </a:p>
          <a:p>
            <a:endParaRPr lang="en-US" dirty="0"/>
          </a:p>
          <a:p>
            <a:r>
              <a:rPr lang="en-US" dirty="0"/>
              <a:t>Microsoft </a:t>
            </a:r>
            <a:r>
              <a:rPr lang="en-US" dirty="0" err="1"/>
              <a:t>PowerBI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from data to insights in minutes. Any data, any way, anywhere. And all in one view.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https://powerbi.microsoft.com/en-us/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dinesarun@hot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arun@hotmail.com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inesarun/azurevidyapeeth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s.msdn.microsoft.com/cindygross/2015/02/04/understanding-wasb-and-hadoop-storage-in-azur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cindygross/2015/02/04/understanding-wasb-and-hadoop-storage-in-azur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power-bi/service-azure-and-power-bi#transform-shape-and-merge-your-cloud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4" y="936715"/>
            <a:ext cx="7822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 in ‘Hadoop-Blob cluster’</a:t>
            </a:r>
          </a:p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Process using ‘Spark‘</a:t>
            </a:r>
          </a:p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Visualize using ‘</a:t>
            </a:r>
            <a:r>
              <a:rPr lang="en-US" sz="40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PowerBI</a:t>
            </a:r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613" y="4401994"/>
            <a:ext cx="6728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Dinesh Kumar P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Azure &amp;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BigData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evangelist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15" y="6331930"/>
            <a:ext cx="2966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FF0000"/>
                </a:highligh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000" dirty="0">
              <a:solidFill>
                <a:schemeClr val="bg1"/>
              </a:solidFill>
              <a:highlight>
                <a:srgbClr val="FF0000"/>
              </a:highligh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51586-E642-4372-A05E-7C4F12497D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33" y="6331930"/>
            <a:ext cx="400110" cy="4001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88F546-ED68-4DA2-8973-459D3E2AC151}"/>
              </a:ext>
            </a:extLst>
          </p:cNvPr>
          <p:cNvSpPr/>
          <p:nvPr/>
        </p:nvSpPr>
        <p:spPr>
          <a:xfrm>
            <a:off x="4411855" y="6331930"/>
            <a:ext cx="1229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3CCED5-8043-4E7C-8E12-89459928ED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1" y="6383156"/>
            <a:ext cx="294753" cy="2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3986752" y="1026522"/>
            <a:ext cx="3812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1E887-74F5-4F95-8509-56E70256AA1E}"/>
              </a:ext>
            </a:extLst>
          </p:cNvPr>
          <p:cNvSpPr txBox="1"/>
          <p:nvPr/>
        </p:nvSpPr>
        <p:spPr>
          <a:xfrm>
            <a:off x="1135469" y="4446550"/>
            <a:ext cx="3338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dinesarun@hotmail.com</a:t>
            </a:r>
            <a:endParaRPr lang="en-US" sz="2200" dirty="0">
              <a:solidFill>
                <a:schemeClr val="tx2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A53123-1833-40CC-9E6E-D6BC945D04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4" y="5033112"/>
            <a:ext cx="400110" cy="4001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39F9F4-E445-43D1-9F4C-AF8E0478CF7E}"/>
              </a:ext>
            </a:extLst>
          </p:cNvPr>
          <p:cNvSpPr/>
          <p:nvPr/>
        </p:nvSpPr>
        <p:spPr>
          <a:xfrm>
            <a:off x="1135469" y="5017723"/>
            <a:ext cx="15355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dinuswt22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F1575E-C2B1-483A-8AE2-9C0BDDA5C9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2" y="4513165"/>
            <a:ext cx="294753" cy="2976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64071A0-A47D-4532-945E-A9470B1BCDDF}"/>
              </a:ext>
            </a:extLst>
          </p:cNvPr>
          <p:cNvSpPr/>
          <p:nvPr/>
        </p:nvSpPr>
        <p:spPr>
          <a:xfrm>
            <a:off x="1135469" y="3899138"/>
            <a:ext cx="56649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n w="0"/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https://github.com/dinesarun/azurevidyapeeth</a:t>
            </a:r>
            <a:r>
              <a:rPr lang="en-US" sz="2200" dirty="0">
                <a:ln w="0"/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B0461C-AB70-4460-BF27-62E823D6EF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5" y="3914527"/>
            <a:ext cx="400110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5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7" y="1022492"/>
            <a:ext cx="97540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Background of Big Data, Data science projects.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000" dirty="0"/>
              <a:t>Demo,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Deploy Hadoop cluster in Azure backed with Azure Blob.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Workout Blob data using Apache Spark.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Store the result back to Azure Blob.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Connect </a:t>
            </a:r>
            <a:r>
              <a:rPr lang="en-US" sz="3000" dirty="0" err="1"/>
              <a:t>PowerBI</a:t>
            </a:r>
            <a:r>
              <a:rPr lang="en-US" sz="3000" dirty="0"/>
              <a:t> with Azure Blob and create a Dashboard.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About Azure Blob, Microsoft Power BI, Apache Spark.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lvl="0"/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145933"/>
            <a:ext cx="24083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637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6" y="1016623"/>
            <a:ext cx="77140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background of most Data science / Big Data based use case will have the following,</a:t>
            </a:r>
            <a:endParaRPr lang="en-US" sz="2800" dirty="0"/>
          </a:p>
          <a:p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/>
              <a:t>Storage – </a:t>
            </a:r>
            <a:r>
              <a:rPr lang="en-US" sz="2400" dirty="0"/>
              <a:t>Initial / Processed / Final data.</a:t>
            </a:r>
          </a:p>
          <a:p>
            <a:pPr marL="914400" lvl="1" indent="-457200">
              <a:buAutoNum type="arabicPeriod"/>
            </a:pPr>
            <a:r>
              <a:rPr lang="en-US" sz="2800" dirty="0"/>
              <a:t>Processing – </a:t>
            </a:r>
            <a:r>
              <a:rPr lang="en-US" sz="2400" dirty="0"/>
              <a:t>ETL, ELT, Analytics,…</a:t>
            </a:r>
            <a:endParaRPr lang="en-US" sz="2800" dirty="0"/>
          </a:p>
          <a:p>
            <a:pPr marL="914400" lvl="1" indent="-457200">
              <a:buAutoNum type="arabicPeriod"/>
            </a:pPr>
            <a:r>
              <a:rPr lang="en-US" sz="2800" dirty="0"/>
              <a:t>Visualization – </a:t>
            </a:r>
            <a:r>
              <a:rPr lang="en-US" sz="2400" dirty="0"/>
              <a:t>Show the data for business decisions.</a:t>
            </a:r>
            <a:endParaRPr lang="en-US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0"/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7" y="6202209"/>
            <a:ext cx="71552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Science / Big Data use cases</a:t>
            </a:r>
          </a:p>
        </p:txBody>
      </p:sp>
    </p:spTree>
    <p:extLst>
      <p:ext uri="{BB962C8B-B14F-4D97-AF65-F5344CB8AC3E}">
        <p14:creationId xmlns:p14="http://schemas.microsoft.com/office/powerpoint/2010/main" val="121848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746" y="1016623"/>
            <a:ext cx="8709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Yes. We are going to deploy a Hadoop-Spark cluster in Azure VMs.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 for data storage we are going to use Azure Blob. So the part of replication, data being fault tolerant will be taken care by Blob itself.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Azure Blob has any advantage? </a:t>
            </a:r>
            <a:r>
              <a:rPr lang="en-US" sz="2400"/>
              <a:t>Yes indeed. 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You need cluster only at time of processing.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Any time data will be available and accessible in various means like Rest API.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6" y="6150114"/>
            <a:ext cx="104979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Hadoop cluster in Azure backed with Azure Blob?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86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4540129" y="2967335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 Time!</a:t>
            </a:r>
          </a:p>
        </p:txBody>
      </p:sp>
    </p:spTree>
    <p:extLst>
      <p:ext uri="{BB962C8B-B14F-4D97-AF65-F5344CB8AC3E}">
        <p14:creationId xmlns:p14="http://schemas.microsoft.com/office/powerpoint/2010/main" val="149575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6" y="6150114"/>
            <a:ext cx="85315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rgbClr val="303030"/>
                </a:solidFill>
              </a:rPr>
              <a:t>Hadoop-Blob cluster Architecture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0335F-423E-4F4A-8593-E3C7907C12FD}"/>
              </a:ext>
            </a:extLst>
          </p:cNvPr>
          <p:cNvSpPr/>
          <p:nvPr/>
        </p:nvSpPr>
        <p:spPr>
          <a:xfrm>
            <a:off x="3451747" y="2966720"/>
            <a:ext cx="2214880" cy="1330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Node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E6D81-C5DC-4341-81D0-8FF1804F4A1F}"/>
              </a:ext>
            </a:extLst>
          </p:cNvPr>
          <p:cNvSpPr/>
          <p:nvPr/>
        </p:nvSpPr>
        <p:spPr>
          <a:xfrm>
            <a:off x="378119" y="2963731"/>
            <a:ext cx="2214880" cy="1330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Node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9E1A85-4496-423F-8D90-16945431E139}"/>
              </a:ext>
            </a:extLst>
          </p:cNvPr>
          <p:cNvSpPr/>
          <p:nvPr/>
        </p:nvSpPr>
        <p:spPr>
          <a:xfrm>
            <a:off x="1937907" y="945034"/>
            <a:ext cx="2214880" cy="13309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Node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BADE73-7132-493E-8693-B8F8D9AC745F}"/>
              </a:ext>
            </a:extLst>
          </p:cNvPr>
          <p:cNvSpPr/>
          <p:nvPr/>
        </p:nvSpPr>
        <p:spPr>
          <a:xfrm>
            <a:off x="6525375" y="2963731"/>
            <a:ext cx="2214880" cy="1330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Node 3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7C045B-D047-4C3D-A84A-19D6E4FD7AAC}"/>
              </a:ext>
            </a:extLst>
          </p:cNvPr>
          <p:cNvSpPr/>
          <p:nvPr/>
        </p:nvSpPr>
        <p:spPr>
          <a:xfrm rot="16200000">
            <a:off x="8079769" y="2403026"/>
            <a:ext cx="4226558" cy="108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3200" dirty="0"/>
              <a:t>Azure Blob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EAD40-1391-414B-9475-9A19C5D1F6D4}"/>
              </a:ext>
            </a:extLst>
          </p:cNvPr>
          <p:cNvSpPr/>
          <p:nvPr/>
        </p:nvSpPr>
        <p:spPr>
          <a:xfrm>
            <a:off x="4999024" y="945034"/>
            <a:ext cx="2214880" cy="13309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Node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13663A-BA5F-4CEC-A1E1-E20DEA31D008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1485559" y="2275994"/>
            <a:ext cx="1559788" cy="68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3F2293-1FDB-4040-A60F-E3DB0C1C6641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3045347" y="2275994"/>
            <a:ext cx="1513840" cy="69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7BD823-B692-486B-9F40-44027D6DC64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045347" y="2275994"/>
            <a:ext cx="4572304" cy="68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6BA02C-23A7-4678-A761-4036B5C5F9A7}"/>
              </a:ext>
            </a:extLst>
          </p:cNvPr>
          <p:cNvCxnSpPr>
            <a:cxnSpLocks/>
          </p:cNvCxnSpPr>
          <p:nvPr/>
        </p:nvCxnSpPr>
        <p:spPr>
          <a:xfrm flipH="1">
            <a:off x="1531507" y="2271813"/>
            <a:ext cx="4559187" cy="69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048BC6-8EDA-4B4B-9C68-C4ACD99FF62D}"/>
              </a:ext>
            </a:extLst>
          </p:cNvPr>
          <p:cNvCxnSpPr>
            <a:cxnSpLocks/>
          </p:cNvCxnSpPr>
          <p:nvPr/>
        </p:nvCxnSpPr>
        <p:spPr>
          <a:xfrm flipH="1">
            <a:off x="4473623" y="2278983"/>
            <a:ext cx="1622377" cy="68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C114D55-D697-42B6-9AD9-75FAC4642309}"/>
              </a:ext>
            </a:extLst>
          </p:cNvPr>
          <p:cNvSpPr/>
          <p:nvPr/>
        </p:nvSpPr>
        <p:spPr>
          <a:xfrm>
            <a:off x="172720" y="831854"/>
            <a:ext cx="8762557" cy="42265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3945AF-C6B5-4924-AC99-A09E854ACE5C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6106464" y="2275994"/>
            <a:ext cx="1526351" cy="68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8DC670E-05AD-422F-9EC5-B623AEE54145}"/>
              </a:ext>
            </a:extLst>
          </p:cNvPr>
          <p:cNvSpPr/>
          <p:nvPr/>
        </p:nvSpPr>
        <p:spPr>
          <a:xfrm>
            <a:off x="8945741" y="2814320"/>
            <a:ext cx="705198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2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6" y="6150114"/>
            <a:ext cx="85315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Hadoop + Azure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542A8-D922-40CE-BA73-8A4B8367F87E}"/>
              </a:ext>
            </a:extLst>
          </p:cNvPr>
          <p:cNvSpPr txBox="1"/>
          <p:nvPr/>
        </p:nvSpPr>
        <p:spPr>
          <a:xfrm>
            <a:off x="403747" y="1016623"/>
            <a:ext cx="7925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6652D-2FA6-412C-ABCC-83A690CD8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46" y="1133356"/>
            <a:ext cx="6305874" cy="4591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94B82-005C-4DAB-886C-03A4CC1D3BCC}"/>
              </a:ext>
            </a:extLst>
          </p:cNvPr>
          <p:cNvSpPr txBox="1"/>
          <p:nvPr/>
        </p:nvSpPr>
        <p:spPr>
          <a:xfrm>
            <a:off x="6720804" y="4405192"/>
            <a:ext cx="4452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blog - </a:t>
            </a:r>
            <a:r>
              <a:rPr lang="en-US" dirty="0">
                <a:hlinkClick r:id="rId4"/>
              </a:rPr>
              <a:t>https://blogs.msdn.microsoft.com/cindygross/2015/02/04/understanding-wasb-and-hadoop-storage-in-azure/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486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D344C9-CBA8-4BF1-8CA0-979B03AD54B2}"/>
              </a:ext>
            </a:extLst>
          </p:cNvPr>
          <p:cNvSpPr/>
          <p:nvPr/>
        </p:nvSpPr>
        <p:spPr>
          <a:xfrm>
            <a:off x="335850" y="674399"/>
            <a:ext cx="7223452" cy="55092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Blob</a:t>
            </a:r>
          </a:p>
          <a:p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Syncfusion Cluster Manager</a:t>
            </a:r>
          </a:p>
          <a:p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Spark, Apache Hadoop</a:t>
            </a:r>
          </a:p>
          <a:p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PowerBI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97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ECC70E-2EDD-4E20-B4C1-240F4C3DD4B7}"/>
              </a:ext>
            </a:extLst>
          </p:cNvPr>
          <p:cNvSpPr/>
          <p:nvPr/>
        </p:nvSpPr>
        <p:spPr>
          <a:xfrm>
            <a:off x="403746" y="6150114"/>
            <a:ext cx="85315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/>
              <a:t>References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542A8-D922-40CE-BA73-8A4B8367F87E}"/>
              </a:ext>
            </a:extLst>
          </p:cNvPr>
          <p:cNvSpPr txBox="1"/>
          <p:nvPr/>
        </p:nvSpPr>
        <p:spPr>
          <a:xfrm>
            <a:off x="403747" y="1016623"/>
            <a:ext cx="7925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94B82-005C-4DAB-886C-03A4CC1D3BCC}"/>
              </a:ext>
            </a:extLst>
          </p:cNvPr>
          <p:cNvSpPr txBox="1"/>
          <p:nvPr/>
        </p:nvSpPr>
        <p:spPr>
          <a:xfrm>
            <a:off x="403746" y="1148426"/>
            <a:ext cx="102032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https://blogs.msdn.microsoft.com/arsen/2016/07/13/accessing-azure-storage-blobs-from-spark-1-6-that-is-running-locally/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https://hadoop.apache.org/docs/current/hadoop-azure/index.html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https://blogs.msdn.microsoft.com/cindygross/2015/02/04/understanding-wasb-and-hadoop-storage-in-azure/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https://docs.microsoft.com/en-us/power-bi/service-azure-and-power-bi#transform-shape-and-merge-your-cloud-data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20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487</Words>
  <Application>Microsoft Office PowerPoint</Application>
  <PresentationFormat>Widescreen</PresentationFormat>
  <Paragraphs>83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DineshKumar Prabakaran</cp:lastModifiedBy>
  <cp:revision>159</cp:revision>
  <dcterms:created xsi:type="dcterms:W3CDTF">2016-02-17T13:02:09Z</dcterms:created>
  <dcterms:modified xsi:type="dcterms:W3CDTF">2018-10-02T12:54:36Z</dcterms:modified>
</cp:coreProperties>
</file>