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22"/>
  </p:notesMasterIdLst>
  <p:sldIdLst>
    <p:sldId id="257" r:id="rId3"/>
    <p:sldId id="258" r:id="rId4"/>
    <p:sldId id="296" r:id="rId5"/>
    <p:sldId id="268" r:id="rId6"/>
    <p:sldId id="271" r:id="rId7"/>
    <p:sldId id="284" r:id="rId8"/>
    <p:sldId id="303" r:id="rId9"/>
    <p:sldId id="300" r:id="rId10"/>
    <p:sldId id="286" r:id="rId11"/>
    <p:sldId id="288" r:id="rId12"/>
    <p:sldId id="289" r:id="rId13"/>
    <p:sldId id="299" r:id="rId14"/>
    <p:sldId id="295" r:id="rId15"/>
    <p:sldId id="297" r:id="rId16"/>
    <p:sldId id="298" r:id="rId17"/>
    <p:sldId id="301" r:id="rId18"/>
    <p:sldId id="302" r:id="rId19"/>
    <p:sldId id="279"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5787EA-1E57-4B46-BDCA-19C73C66D20B}">
          <p14:sldIdLst>
            <p14:sldId id="257"/>
            <p14:sldId id="258"/>
            <p14:sldId id="296"/>
            <p14:sldId id="268"/>
            <p14:sldId id="271"/>
            <p14:sldId id="284"/>
            <p14:sldId id="303"/>
            <p14:sldId id="300"/>
            <p14:sldId id="286"/>
            <p14:sldId id="288"/>
            <p14:sldId id="289"/>
            <p14:sldId id="299"/>
            <p14:sldId id="295"/>
            <p14:sldId id="297"/>
            <p14:sldId id="298"/>
            <p14:sldId id="301"/>
            <p14:sldId id="302"/>
            <p14:sldId id="279"/>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828" autoAdjust="0"/>
  </p:normalViewPr>
  <p:slideViewPr>
    <p:cSldViewPr snapToGrid="0">
      <p:cViewPr varScale="1">
        <p:scale>
          <a:sx n="45" d="100"/>
          <a:sy n="45" d="100"/>
        </p:scale>
        <p:origin x="14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Kumar P" userId="5f917421-3b1a-4d94-88fd-2522a897db9f" providerId="ADAL" clId="{E2277BA3-7823-4E7D-A67D-33D5B425379A}"/>
    <pc:docChg chg="undo custSel modSld">
      <pc:chgData name="Dinesh Kumar P" userId="5f917421-3b1a-4d94-88fd-2522a897db9f" providerId="ADAL" clId="{E2277BA3-7823-4E7D-A67D-33D5B425379A}" dt="2019-02-25T13:31:02.209" v="386" actId="20577"/>
      <pc:docMkLst>
        <pc:docMk/>
      </pc:docMkLst>
      <pc:sldChg chg="modNotesTx">
        <pc:chgData name="Dinesh Kumar P" userId="5f917421-3b1a-4d94-88fd-2522a897db9f" providerId="ADAL" clId="{E2277BA3-7823-4E7D-A67D-33D5B425379A}" dt="2019-02-25T13:22:07.058" v="6" actId="20577"/>
        <pc:sldMkLst>
          <pc:docMk/>
          <pc:sldMk cId="1419328490" sldId="257"/>
        </pc:sldMkLst>
      </pc:sldChg>
      <pc:sldChg chg="modSp modNotesTx">
        <pc:chgData name="Dinesh Kumar P" userId="5f917421-3b1a-4d94-88fd-2522a897db9f" providerId="ADAL" clId="{E2277BA3-7823-4E7D-A67D-33D5B425379A}" dt="2019-02-25T13:31:02.209" v="386" actId="20577"/>
        <pc:sldMkLst>
          <pc:docMk/>
          <pc:sldMk cId="282758675" sldId="284"/>
        </pc:sldMkLst>
        <pc:spChg chg="mod">
          <ac:chgData name="Dinesh Kumar P" userId="5f917421-3b1a-4d94-88fd-2522a897db9f" providerId="ADAL" clId="{E2277BA3-7823-4E7D-A67D-33D5B425379A}" dt="2019-02-25T13:31:02.209" v="386" actId="20577"/>
          <ac:spMkLst>
            <pc:docMk/>
            <pc:sldMk cId="282758675" sldId="284"/>
            <ac:spMk id="2" creationId="{FB79745D-258C-40B9-87BB-E62B7BED6093}"/>
          </ac:spMkLst>
        </pc:spChg>
      </pc:sldChg>
      <pc:sldChg chg="modSp">
        <pc:chgData name="Dinesh Kumar P" userId="5f917421-3b1a-4d94-88fd-2522a897db9f" providerId="ADAL" clId="{E2277BA3-7823-4E7D-A67D-33D5B425379A}" dt="2019-02-25T13:24:09.315" v="23" actId="403"/>
        <pc:sldMkLst>
          <pc:docMk/>
          <pc:sldMk cId="4154480963" sldId="287"/>
        </pc:sldMkLst>
        <pc:spChg chg="mod">
          <ac:chgData name="Dinesh Kumar P" userId="5f917421-3b1a-4d94-88fd-2522a897db9f" providerId="ADAL" clId="{E2277BA3-7823-4E7D-A67D-33D5B425379A}" dt="2019-02-25T13:24:09.315" v="23" actId="403"/>
          <ac:spMkLst>
            <pc:docMk/>
            <pc:sldMk cId="4154480963" sldId="287"/>
            <ac:spMk id="2" creationId="{77936936-A873-42CF-B54E-6F7B62A8FE71}"/>
          </ac:spMkLst>
        </pc:spChg>
      </pc:sldChg>
      <pc:sldChg chg="modSp">
        <pc:chgData name="Dinesh Kumar P" userId="5f917421-3b1a-4d94-88fd-2522a897db9f" providerId="ADAL" clId="{E2277BA3-7823-4E7D-A67D-33D5B425379A}" dt="2019-02-25T13:27:48.663" v="194" actId="20577"/>
        <pc:sldMkLst>
          <pc:docMk/>
          <pc:sldMk cId="1095325821" sldId="295"/>
        </pc:sldMkLst>
        <pc:spChg chg="mod">
          <ac:chgData name="Dinesh Kumar P" userId="5f917421-3b1a-4d94-88fd-2522a897db9f" providerId="ADAL" clId="{E2277BA3-7823-4E7D-A67D-33D5B425379A}" dt="2019-02-25T13:26:24.680" v="114" actId="6549"/>
          <ac:spMkLst>
            <pc:docMk/>
            <pc:sldMk cId="1095325821" sldId="295"/>
            <ac:spMk id="2" creationId="{D1DFC740-E98C-4D1B-96D9-BFDF2FE0F1E7}"/>
          </ac:spMkLst>
        </pc:spChg>
        <pc:graphicFrameChg chg="modGraphic">
          <ac:chgData name="Dinesh Kumar P" userId="5f917421-3b1a-4d94-88fd-2522a897db9f" providerId="ADAL" clId="{E2277BA3-7823-4E7D-A67D-33D5B425379A}" dt="2019-02-25T13:27:48.663" v="194" actId="20577"/>
          <ac:graphicFrameMkLst>
            <pc:docMk/>
            <pc:sldMk cId="1095325821" sldId="295"/>
            <ac:graphicFrameMk id="5" creationId="{B6BD677E-19C8-4F97-A400-3759EDE8A102}"/>
          </ac:graphicFrameMkLst>
        </pc:graphicFrameChg>
      </pc:sldChg>
    </pc:docChg>
  </pc:docChgLst>
  <pc:docChgLst>
    <pc:chgData name="Dinesh Kumar P" userId="S::dineshp@syncfusion.com::5f917421-3b1a-4d94-88fd-2522a897db9f" providerId="AD" clId="Web-{A260944A-4491-472A-AF5B-86D173F5B421}"/>
    <pc:docChg chg="modSld">
      <pc:chgData name="Dinesh Kumar P" userId="S::dineshp@syncfusion.com::5f917421-3b1a-4d94-88fd-2522a897db9f" providerId="AD" clId="Web-{A260944A-4491-472A-AF5B-86D173F5B421}" dt="2019-02-25T09:43:02.372" v="32"/>
      <pc:docMkLst>
        <pc:docMk/>
      </pc:docMkLst>
      <pc:sldChg chg="modSp">
        <pc:chgData name="Dinesh Kumar P" userId="S::dineshp@syncfusion.com::5f917421-3b1a-4d94-88fd-2522a897db9f" providerId="AD" clId="Web-{A260944A-4491-472A-AF5B-86D173F5B421}" dt="2019-02-25T09:42:31.325" v="14" actId="688"/>
        <pc:sldMkLst>
          <pc:docMk/>
          <pc:sldMk cId="4036904399" sldId="288"/>
        </pc:sldMkLst>
        <pc:spChg chg="mod">
          <ac:chgData name="Dinesh Kumar P" userId="S::dineshp@syncfusion.com::5f917421-3b1a-4d94-88fd-2522a897db9f" providerId="AD" clId="Web-{A260944A-4491-472A-AF5B-86D173F5B421}" dt="2019-02-25T09:42:24.904" v="12" actId="20577"/>
          <ac:spMkLst>
            <pc:docMk/>
            <pc:sldMk cId="4036904399" sldId="288"/>
            <ac:spMk id="3" creationId="{31AB2B53-80DE-4859-A624-C644A4AB9501}"/>
          </ac:spMkLst>
        </pc:spChg>
        <pc:picChg chg="mod">
          <ac:chgData name="Dinesh Kumar P" userId="S::dineshp@syncfusion.com::5f917421-3b1a-4d94-88fd-2522a897db9f" providerId="AD" clId="Web-{A260944A-4491-472A-AF5B-86D173F5B421}" dt="2019-02-25T09:42:31.325" v="14" actId="688"/>
          <ac:picMkLst>
            <pc:docMk/>
            <pc:sldMk cId="4036904399" sldId="288"/>
            <ac:picMk id="13" creationId="{CDD2619D-EBC2-4B3B-919E-2CFAC0BDF184}"/>
          </ac:picMkLst>
        </pc:picChg>
      </pc:sldChg>
      <pc:sldChg chg="modSp">
        <pc:chgData name="Dinesh Kumar P" userId="S::dineshp@syncfusion.com::5f917421-3b1a-4d94-88fd-2522a897db9f" providerId="AD" clId="Web-{A260944A-4491-472A-AF5B-86D173F5B421}" dt="2019-02-25T09:43:02.372" v="32"/>
        <pc:sldMkLst>
          <pc:docMk/>
          <pc:sldMk cId="1095325821" sldId="295"/>
        </pc:sldMkLst>
        <pc:spChg chg="mod">
          <ac:chgData name="Dinesh Kumar P" userId="S::dineshp@syncfusion.com::5f917421-3b1a-4d94-88fd-2522a897db9f" providerId="AD" clId="Web-{A260944A-4491-472A-AF5B-86D173F5B421}" dt="2019-02-25T09:42:59.497" v="19" actId="20577"/>
          <ac:spMkLst>
            <pc:docMk/>
            <pc:sldMk cId="1095325821" sldId="295"/>
            <ac:spMk id="2" creationId="{D1DFC740-E98C-4D1B-96D9-BFDF2FE0F1E7}"/>
          </ac:spMkLst>
        </pc:spChg>
        <pc:graphicFrameChg chg="mod modGraphic">
          <ac:chgData name="Dinesh Kumar P" userId="S::dineshp@syncfusion.com::5f917421-3b1a-4d94-88fd-2522a897db9f" providerId="AD" clId="Web-{A260944A-4491-472A-AF5B-86D173F5B421}" dt="2019-02-25T09:43:02.372" v="32"/>
          <ac:graphicFrameMkLst>
            <pc:docMk/>
            <pc:sldMk cId="1095325821" sldId="295"/>
            <ac:graphicFrameMk id="5" creationId="{B6BD677E-19C8-4F97-A400-3759EDE8A10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2477C-EE5B-46FF-B20E-C93D78E3ECC1}" type="datetimeFigureOut">
              <a:rPr lang="en-US" smtClean="0"/>
              <a:t>2/26/2019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0757B-0709-4736-92FA-0BEB494FC234}" type="slidenum">
              <a:rPr lang="en-US" smtClean="0"/>
              <a:t>‹#›</a:t>
            </a:fld>
            <a:endParaRPr lang="en-US" dirty="0"/>
          </a:p>
        </p:txBody>
      </p:sp>
    </p:spTree>
    <p:extLst>
      <p:ext uri="{BB962C8B-B14F-4D97-AF65-F5344CB8AC3E}">
        <p14:creationId xmlns:p14="http://schemas.microsoft.com/office/powerpoint/2010/main" val="82917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Happy morning guys. </a:t>
            </a:r>
            <a:r>
              <a:rPr lang="en-US" dirty="0" err="1"/>
              <a:t>Ya</a:t>
            </a:r>
            <a:r>
              <a:rPr lang="en-US" dirty="0"/>
              <a:t>. I am Dinesh Kumar. Product Manager at Syncfusion Software. I manage ‘Data sources’ division of Data Platform team. And I am pretty happy to present this Webinar in Azure Vidyapeeth to you all. Here we go!</a:t>
            </a:r>
          </a:p>
        </p:txBody>
      </p:sp>
      <p:sp>
        <p:nvSpPr>
          <p:cNvPr id="4" name="Slide Number Placeholder 3"/>
          <p:cNvSpPr>
            <a:spLocks noGrp="1"/>
          </p:cNvSpPr>
          <p:nvPr>
            <p:ph type="sldNum" sz="quarter" idx="5"/>
          </p:nvPr>
        </p:nvSpPr>
        <p:spPr/>
        <p:txBody>
          <a:bodyPr/>
          <a:lstStyle/>
          <a:p>
            <a:fld id="{5E50757B-0709-4736-92FA-0BEB494FC234}" type="slidenum">
              <a:rPr lang="en-US" smtClean="0"/>
              <a:t>1</a:t>
            </a:fld>
            <a:endParaRPr lang="en-US"/>
          </a:p>
        </p:txBody>
      </p:sp>
    </p:spTree>
    <p:extLst>
      <p:ext uri="{BB962C8B-B14F-4D97-AF65-F5344CB8AC3E}">
        <p14:creationId xmlns:p14="http://schemas.microsoft.com/office/powerpoint/2010/main" val="523887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a:t>Data Analytics service in portal</a:t>
            </a:r>
          </a:p>
          <a:p>
            <a:pPr marL="228600" indent="-228600">
              <a:buAutoNum type="arabicPeriod"/>
            </a:pPr>
            <a:r>
              <a:rPr lang="en-IN" dirty="0"/>
              <a:t>Add Data sources – Data Lake, Storage accounts for Blob</a:t>
            </a:r>
          </a:p>
          <a:p>
            <a:pPr marL="228600" indent="-228600">
              <a:buAutoNum type="arabicPeriod"/>
            </a:pPr>
            <a:r>
              <a:rPr lang="en-IN" dirty="0"/>
              <a:t>Show the code in Visual Studio – </a:t>
            </a:r>
            <a:r>
              <a:rPr lang="en-IN" dirty="0" err="1"/>
              <a:t>Read.usql</a:t>
            </a:r>
            <a:r>
              <a:rPr lang="en-IN" dirty="0"/>
              <a:t>, </a:t>
            </a:r>
            <a:r>
              <a:rPr lang="en-IN" dirty="0" err="1"/>
              <a:t>Script.usql</a:t>
            </a:r>
            <a:endParaRPr lang="en-IN" dirty="0"/>
          </a:p>
          <a:p>
            <a:pPr marL="228600" indent="-228600">
              <a:buAutoNum type="arabicPeriod"/>
            </a:pPr>
            <a:r>
              <a:rPr lang="en-IN" dirty="0"/>
              <a:t>Submit locally and show the output in </a:t>
            </a:r>
            <a:r>
              <a:rPr lang="en-IN" dirty="0" err="1"/>
              <a:t>AppData</a:t>
            </a:r>
            <a:endParaRPr lang="en-IN" dirty="0"/>
          </a:p>
          <a:p>
            <a:pPr marL="228600" indent="-228600">
              <a:buAutoNum type="arabicPeriod"/>
            </a:pPr>
            <a:r>
              <a:rPr lang="en-IN" dirty="0"/>
              <a:t>Connecting Azure account in ‘Data Lake Analytics Explorer’</a:t>
            </a:r>
          </a:p>
          <a:p>
            <a:pPr marL="228600" indent="-228600">
              <a:buAutoNum type="arabicPeriod"/>
            </a:pPr>
            <a:r>
              <a:rPr lang="en-IN" dirty="0"/>
              <a:t>Submit in Azure and Show the output in Azure Data Lake.</a:t>
            </a:r>
          </a:p>
          <a:p>
            <a:pPr marL="228600" indent="-228600">
              <a:buAutoNum type="arabicPeriod"/>
            </a:pPr>
            <a:r>
              <a:rPr lang="en-IN" dirty="0"/>
              <a:t>Finally create a “U-SQL” Sample Application and show different use cases.</a:t>
            </a:r>
          </a:p>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5E50757B-0709-4736-92FA-0BEB494FC234}" type="slidenum">
              <a:rPr lang="en-US" smtClean="0"/>
              <a:t>15</a:t>
            </a:fld>
            <a:endParaRPr lang="en-US" dirty="0"/>
          </a:p>
        </p:txBody>
      </p:sp>
    </p:spTree>
    <p:extLst>
      <p:ext uri="{BB962C8B-B14F-4D97-AF65-F5344CB8AC3E}">
        <p14:creationId xmlns:p14="http://schemas.microsoft.com/office/powerpoint/2010/main" val="4249313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58A73-9AF5-4868-B9BF-52715282A3BA}" type="slidenum">
              <a:rPr lang="en-US" smtClean="0"/>
              <a:t>16</a:t>
            </a:fld>
            <a:endParaRPr lang="en-US"/>
          </a:p>
        </p:txBody>
      </p:sp>
    </p:spTree>
    <p:extLst>
      <p:ext uri="{BB962C8B-B14F-4D97-AF65-F5344CB8AC3E}">
        <p14:creationId xmlns:p14="http://schemas.microsoft.com/office/powerpoint/2010/main" val="2548791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50757B-0709-4736-92FA-0BEB494FC234}" type="slidenum">
              <a:rPr lang="en-US" smtClean="0"/>
              <a:t>18</a:t>
            </a:fld>
            <a:endParaRPr lang="en-US" dirty="0"/>
          </a:p>
        </p:txBody>
      </p:sp>
    </p:spTree>
    <p:extLst>
      <p:ext uri="{BB962C8B-B14F-4D97-AF65-F5344CB8AC3E}">
        <p14:creationId xmlns:p14="http://schemas.microsoft.com/office/powerpoint/2010/main" val="415244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webinar, you will learn to decide which database service can be used for your situation and when it can be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Microsoft Azure comes as huge and changing fast. Hence the name change too. “Azure Data Lake Store” has been renamed to “Azure Data Lake Storage Gen1” and now in this February month, they have made “Gen 2” as generally available.</a:t>
            </a:r>
            <a:endParaRPr lang="en-US" dirty="0"/>
          </a:p>
          <a:p>
            <a:endParaRPr lang="en-US" dirty="0"/>
          </a:p>
        </p:txBody>
      </p:sp>
      <p:sp>
        <p:nvSpPr>
          <p:cNvPr id="4" name="Slide Number Placeholder 3"/>
          <p:cNvSpPr>
            <a:spLocks noGrp="1"/>
          </p:cNvSpPr>
          <p:nvPr>
            <p:ph type="sldNum" sz="quarter" idx="5"/>
          </p:nvPr>
        </p:nvSpPr>
        <p:spPr/>
        <p:txBody>
          <a:bodyPr/>
          <a:lstStyle/>
          <a:p>
            <a:fld id="{5E50757B-0709-4736-92FA-0BEB494FC234}" type="slidenum">
              <a:rPr lang="en-US" smtClean="0"/>
              <a:t>2</a:t>
            </a:fld>
            <a:endParaRPr lang="en-US" dirty="0"/>
          </a:p>
        </p:txBody>
      </p:sp>
    </p:spTree>
    <p:extLst>
      <p:ext uri="{BB962C8B-B14F-4D97-AF65-F5344CB8AC3E}">
        <p14:creationId xmlns:p14="http://schemas.microsoft.com/office/powerpoint/2010/main" val="420507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58A73-9AF5-4868-B9BF-52715282A3BA}" type="slidenum">
              <a:rPr lang="en-US" smtClean="0"/>
              <a:t>3</a:t>
            </a:fld>
            <a:endParaRPr lang="en-US"/>
          </a:p>
        </p:txBody>
      </p:sp>
    </p:spTree>
    <p:extLst>
      <p:ext uri="{BB962C8B-B14F-4D97-AF65-F5344CB8AC3E}">
        <p14:creationId xmlns:p14="http://schemas.microsoft.com/office/powerpoint/2010/main" val="2129124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50757B-0709-4736-92FA-0BEB494FC234}" type="slidenum">
              <a:rPr lang="en-US" smtClean="0"/>
              <a:t>4</a:t>
            </a:fld>
            <a:endParaRPr lang="en-US" dirty="0"/>
          </a:p>
        </p:txBody>
      </p:sp>
    </p:spTree>
    <p:extLst>
      <p:ext uri="{BB962C8B-B14F-4D97-AF65-F5344CB8AC3E}">
        <p14:creationId xmlns:p14="http://schemas.microsoft.com/office/powerpoint/2010/main" val="3294678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50757B-0709-4736-92FA-0BEB494FC234}" type="slidenum">
              <a:rPr lang="en-US" smtClean="0"/>
              <a:t>5</a:t>
            </a:fld>
            <a:endParaRPr lang="en-US" dirty="0"/>
          </a:p>
        </p:txBody>
      </p:sp>
    </p:spTree>
    <p:extLst>
      <p:ext uri="{BB962C8B-B14F-4D97-AF65-F5344CB8AC3E}">
        <p14:creationId xmlns:p14="http://schemas.microsoft.com/office/powerpoint/2010/main" val="3799552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Value of investing can be realized only by using a service at its best.</a:t>
            </a:r>
          </a:p>
          <a:p>
            <a:pPr marL="171450" indent="-171450">
              <a:buFont typeface="Arial" panose="020B0604020202020204" pitchFamily="34" charset="0"/>
              <a:buChar char="•"/>
            </a:pPr>
            <a:r>
              <a:rPr lang="en-US" dirty="0"/>
              <a:t>Choose Data Lake, if the pr</a:t>
            </a:r>
            <a:r>
              <a:rPr lang="en-US" sz="1200" b="0" i="0" kern="1200" dirty="0">
                <a:solidFill>
                  <a:schemeClr val="tx1"/>
                </a:solidFill>
                <a:effectLst/>
                <a:latin typeface="+mn-lt"/>
                <a:ea typeface="+mn-ea"/>
                <a:cs typeface="+mn-cs"/>
              </a:rPr>
              <a:t>oblem you’re trying to solve is around Analytics, Machine Learning,...</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5E50757B-0709-4736-92FA-0BEB494FC234}" type="slidenum">
              <a:rPr lang="en-US" smtClean="0"/>
              <a:t>6</a:t>
            </a:fld>
            <a:endParaRPr lang="en-US" dirty="0"/>
          </a:p>
        </p:txBody>
      </p:sp>
    </p:spTree>
    <p:extLst>
      <p:ext uri="{BB962C8B-B14F-4D97-AF65-F5344CB8AC3E}">
        <p14:creationId xmlns:p14="http://schemas.microsoft.com/office/powerpoint/2010/main" val="2011034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Different file formats.</a:t>
            </a:r>
          </a:p>
          <a:p>
            <a:pPr marL="171450" indent="-171450">
              <a:buFont typeface="Arial" panose="020B0604020202020204" pitchFamily="34" charset="0"/>
              <a:buChar char="•"/>
            </a:pPr>
            <a:r>
              <a:rPr lang="en-US" sz="1200" dirty="0"/>
              <a:t>Different reporting tools.</a:t>
            </a:r>
          </a:p>
          <a:p>
            <a:pPr marL="171450" indent="-171450">
              <a:buFont typeface="Arial" panose="020B0604020202020204" pitchFamily="34" charset="0"/>
              <a:buChar char="•"/>
            </a:pPr>
            <a:r>
              <a:rPr lang="en-US" sz="1200" dirty="0"/>
              <a:t>Different data types – Phone calls, Logs, Feedbacks.</a:t>
            </a:r>
            <a:endParaRPr lang="en-IN" dirty="0"/>
          </a:p>
        </p:txBody>
      </p:sp>
      <p:sp>
        <p:nvSpPr>
          <p:cNvPr id="4" name="Slide Number Placeholder 3"/>
          <p:cNvSpPr>
            <a:spLocks noGrp="1"/>
          </p:cNvSpPr>
          <p:nvPr>
            <p:ph type="sldNum" sz="quarter" idx="10"/>
          </p:nvPr>
        </p:nvSpPr>
        <p:spPr/>
        <p:txBody>
          <a:bodyPr/>
          <a:lstStyle/>
          <a:p>
            <a:fld id="{5E50757B-0709-4736-92FA-0BEB494FC234}" type="slidenum">
              <a:rPr lang="en-US" smtClean="0"/>
              <a:t>8</a:t>
            </a:fld>
            <a:endParaRPr lang="en-US" dirty="0"/>
          </a:p>
        </p:txBody>
      </p:sp>
    </p:spTree>
    <p:extLst>
      <p:ext uri="{BB962C8B-B14F-4D97-AF65-F5344CB8AC3E}">
        <p14:creationId xmlns:p14="http://schemas.microsoft.com/office/powerpoint/2010/main" val="4253539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58A73-9AF5-4868-B9BF-52715282A3BA}" type="slidenum">
              <a:rPr lang="en-US" smtClean="0"/>
              <a:t>13</a:t>
            </a:fld>
            <a:endParaRPr lang="en-US"/>
          </a:p>
        </p:txBody>
      </p:sp>
    </p:spTree>
    <p:extLst>
      <p:ext uri="{BB962C8B-B14F-4D97-AF65-F5344CB8AC3E}">
        <p14:creationId xmlns:p14="http://schemas.microsoft.com/office/powerpoint/2010/main" val="309111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58A73-9AF5-4868-B9BF-52715282A3BA}" type="slidenum">
              <a:rPr lang="en-US" smtClean="0"/>
              <a:t>14</a:t>
            </a:fld>
            <a:endParaRPr lang="en-US"/>
          </a:p>
        </p:txBody>
      </p:sp>
    </p:spTree>
    <p:extLst>
      <p:ext uri="{BB962C8B-B14F-4D97-AF65-F5344CB8AC3E}">
        <p14:creationId xmlns:p14="http://schemas.microsoft.com/office/powerpoint/2010/main" val="216459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dinesarun@hotmail.com" TargetMode="External"/><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s://github.com/dinesarun/azurevidyapeeth" TargetMode="Externa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C814A8-707E-4EB7-B523-A83E81DFE400}" type="datetimeFigureOut">
              <a:rPr lang="en-US" smtClean="0"/>
              <a:t>2/26/2019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706578-1FEA-4CEB-8592-98FA454F6BA4}" type="slidenum">
              <a:rPr lang="en-US" smtClean="0"/>
              <a:t>‹#›</a:t>
            </a:fld>
            <a:endParaRPr lang="en-US" dirty="0"/>
          </a:p>
        </p:txBody>
      </p:sp>
    </p:spTree>
    <p:extLst>
      <p:ext uri="{BB962C8B-B14F-4D97-AF65-F5344CB8AC3E}">
        <p14:creationId xmlns:p14="http://schemas.microsoft.com/office/powerpoint/2010/main" val="340664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D6E4-EC94-48B5-B64B-962E040FDE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38684-CE16-4988-8D98-7B3F545290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0B38E-A857-4CEA-8A8D-69BA1DF7F952}"/>
              </a:ext>
            </a:extLst>
          </p:cNvPr>
          <p:cNvSpPr>
            <a:spLocks noGrp="1"/>
          </p:cNvSpPr>
          <p:nvPr>
            <p:ph type="dt" sz="half" idx="10"/>
          </p:nvPr>
        </p:nvSpPr>
        <p:spPr/>
        <p:txBody>
          <a:bodyPr/>
          <a:lstStyle/>
          <a:p>
            <a:fld id="{A643D7BA-99BF-4038-8F6C-FBBEE1A9CE38}" type="datetimeFigureOut">
              <a:rPr lang="en-US" smtClean="0"/>
              <a:t>2/26/2019</a:t>
            </a:fld>
            <a:endParaRPr lang="en-US"/>
          </a:p>
        </p:txBody>
      </p:sp>
      <p:sp>
        <p:nvSpPr>
          <p:cNvPr id="5" name="Footer Placeholder 4">
            <a:extLst>
              <a:ext uri="{FF2B5EF4-FFF2-40B4-BE49-F238E27FC236}">
                <a16:creationId xmlns:a16="http://schemas.microsoft.com/office/drawing/2014/main" id="{D8066506-42B6-46EB-AA98-F9CFD1F30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F3E62-4E35-4C83-8C1C-C809794B4537}"/>
              </a:ext>
            </a:extLst>
          </p:cNvPr>
          <p:cNvSpPr>
            <a:spLocks noGrp="1"/>
          </p:cNvSpPr>
          <p:nvPr>
            <p:ph type="sldNum" sz="quarter" idx="12"/>
          </p:nvPr>
        </p:nvSpPr>
        <p:spPr/>
        <p:txBody>
          <a:bodyPr/>
          <a:lstStyle/>
          <a:p>
            <a:fld id="{C0E38C3A-1CB1-4AAE-8D1F-7B3F6C5B5FBC}" type="slidenum">
              <a:rPr lang="en-US" smtClean="0"/>
              <a:t>‹#›</a:t>
            </a:fld>
            <a:endParaRPr lang="en-US"/>
          </a:p>
        </p:txBody>
      </p:sp>
    </p:spTree>
    <p:extLst>
      <p:ext uri="{BB962C8B-B14F-4D97-AF65-F5344CB8AC3E}">
        <p14:creationId xmlns:p14="http://schemas.microsoft.com/office/powerpoint/2010/main" val="167437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72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rs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F16F21-8BC4-401F-B657-87BD19ACCA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4" name="TextBox 3">
            <a:extLst>
              <a:ext uri="{FF2B5EF4-FFF2-40B4-BE49-F238E27FC236}">
                <a16:creationId xmlns:a16="http://schemas.microsoft.com/office/drawing/2014/main" id="{5A160DEF-B3D3-4514-9C54-2C9CE29913D1}"/>
              </a:ext>
            </a:extLst>
          </p:cNvPr>
          <p:cNvSpPr txBox="1"/>
          <p:nvPr userDrawn="1"/>
        </p:nvSpPr>
        <p:spPr>
          <a:xfrm>
            <a:off x="518614" y="936715"/>
            <a:ext cx="8960666" cy="707886"/>
          </a:xfrm>
          <a:prstGeom prst="rect">
            <a:avLst/>
          </a:prstGeom>
          <a:noFill/>
        </p:spPr>
        <p:txBody>
          <a:bodyPr wrap="square" rtlCol="0">
            <a:spAutoFit/>
          </a:bodyPr>
          <a:lstStyle/>
          <a:p>
            <a:r>
              <a:rPr lang="en-US" sz="4000" dirty="0">
                <a:solidFill>
                  <a:schemeClr val="bg1"/>
                </a:solidFill>
                <a:latin typeface="Segoe UI" panose="020B0502040204020203" pitchFamily="34" charset="0"/>
                <a:ea typeface="Segoe UI" panose="020B0502040204020203" pitchFamily="34" charset="0"/>
                <a:cs typeface="Segoe UI" panose="020B0502040204020203" pitchFamily="34" charset="0"/>
              </a:rPr>
              <a:t>Apache Spark - What, Why and How?  </a:t>
            </a:r>
          </a:p>
        </p:txBody>
      </p:sp>
      <p:sp>
        <p:nvSpPr>
          <p:cNvPr id="5" name="TextBox 4">
            <a:extLst>
              <a:ext uri="{FF2B5EF4-FFF2-40B4-BE49-F238E27FC236}">
                <a16:creationId xmlns:a16="http://schemas.microsoft.com/office/drawing/2014/main" id="{2333BA4A-1718-4657-83CB-70D84D387678}"/>
              </a:ext>
            </a:extLst>
          </p:cNvPr>
          <p:cNvSpPr txBox="1"/>
          <p:nvPr userDrawn="1"/>
        </p:nvSpPr>
        <p:spPr>
          <a:xfrm>
            <a:off x="518613" y="2016977"/>
            <a:ext cx="6728345" cy="1446550"/>
          </a:xfrm>
          <a:prstGeom prst="rect">
            <a:avLst/>
          </a:prstGeom>
          <a:noFill/>
        </p:spPr>
        <p:txBody>
          <a:bodyPr wrap="square" rtlCol="0">
            <a:spAutoFit/>
          </a:bodyPr>
          <a:lstStyle/>
          <a:p>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Dinesh Kumar P</a:t>
            </a:r>
          </a:p>
          <a:p>
            <a:endParaRPr lang="en-US" sz="20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r>
              <a:rPr lang="en-US" sz="2000" b="1">
                <a:solidFill>
                  <a:schemeClr val="bg1"/>
                </a:solidFill>
                <a:latin typeface="Segoe UI" panose="020B0502040204020203" pitchFamily="34" charset="0"/>
                <a:ea typeface="Segoe UI" panose="020B0502040204020203" pitchFamily="34" charset="0"/>
                <a:cs typeface="Segoe UI" panose="020B0502040204020203" pitchFamily="34" charset="0"/>
              </a:rPr>
              <a:t>Product Manager</a:t>
            </a:r>
            <a:r>
              <a:rPr lang="en-US" sz="2000">
                <a:solidFill>
                  <a:schemeClr val="bg1"/>
                </a:solidFill>
                <a:latin typeface="Segoe UI" panose="020B0502040204020203" pitchFamily="34" charset="0"/>
                <a:ea typeface="Segoe UI" panose="020B0502040204020203" pitchFamily="34" charset="0"/>
                <a:cs typeface="Segoe UI" panose="020B0502040204020203" pitchFamily="34" charset="0"/>
              </a:rPr>
              <a:t> at </a:t>
            </a:r>
            <a:r>
              <a:rPr lang="en-US" sz="2000" b="1">
                <a:solidFill>
                  <a:schemeClr val="bg1"/>
                </a:solidFill>
                <a:latin typeface="Segoe UI" panose="020B0502040204020203" pitchFamily="34" charset="0"/>
                <a:ea typeface="Segoe UI" panose="020B0502040204020203" pitchFamily="34" charset="0"/>
                <a:cs typeface="Segoe UI" panose="020B0502040204020203" pitchFamily="34" charset="0"/>
              </a:rPr>
              <a:t>Syncfusion Software</a:t>
            </a:r>
          </a:p>
          <a:p>
            <a:r>
              <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rPr>
              <a:t>.NET, Azure &amp; Big Data evangelist</a:t>
            </a:r>
          </a:p>
        </p:txBody>
      </p:sp>
      <p:sp>
        <p:nvSpPr>
          <p:cNvPr id="6" name="TextBox 5">
            <a:extLst>
              <a:ext uri="{FF2B5EF4-FFF2-40B4-BE49-F238E27FC236}">
                <a16:creationId xmlns:a16="http://schemas.microsoft.com/office/drawing/2014/main" id="{70C31D0C-38CD-452A-A42D-F68F3CAE5EF9}"/>
              </a:ext>
            </a:extLst>
          </p:cNvPr>
          <p:cNvSpPr txBox="1"/>
          <p:nvPr userDrawn="1"/>
        </p:nvSpPr>
        <p:spPr>
          <a:xfrm>
            <a:off x="1135469" y="4446550"/>
            <a:ext cx="3338154" cy="430887"/>
          </a:xfrm>
          <a:prstGeom prst="rect">
            <a:avLst/>
          </a:prstGeom>
          <a:noFill/>
        </p:spPr>
        <p:txBody>
          <a:bodyPr wrap="square" rtlCol="0">
            <a:spAutoFit/>
          </a:bodyPr>
          <a:lstStyle/>
          <a:p>
            <a:r>
              <a:rPr lang="en-US" sz="2200" dirty="0">
                <a:solidFill>
                  <a:schemeClr val="bg1"/>
                </a:solidFill>
                <a:ea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dinesarun@hotmail.com</a:t>
            </a:r>
            <a:endParaRPr lang="en-US" sz="2200" dirty="0">
              <a:solidFill>
                <a:schemeClr val="bg1"/>
              </a:solidFill>
              <a:ea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49287D51-0D4D-41AD-88FB-ABC0F4F98AA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5144" y="5033112"/>
            <a:ext cx="400110" cy="400110"/>
          </a:xfrm>
          <a:prstGeom prst="rect">
            <a:avLst/>
          </a:prstGeom>
        </p:spPr>
      </p:pic>
      <p:sp>
        <p:nvSpPr>
          <p:cNvPr id="8" name="Rectangle 7">
            <a:extLst>
              <a:ext uri="{FF2B5EF4-FFF2-40B4-BE49-F238E27FC236}">
                <a16:creationId xmlns:a16="http://schemas.microsoft.com/office/drawing/2014/main" id="{BB7DF912-87F9-4517-BFA8-E2961ADEE2C4}"/>
              </a:ext>
            </a:extLst>
          </p:cNvPr>
          <p:cNvSpPr/>
          <p:nvPr userDrawn="1"/>
        </p:nvSpPr>
        <p:spPr>
          <a:xfrm>
            <a:off x="1135469" y="5017723"/>
            <a:ext cx="1535546" cy="430887"/>
          </a:xfrm>
          <a:prstGeom prst="rect">
            <a:avLst/>
          </a:prstGeom>
        </p:spPr>
        <p:txBody>
          <a:bodyPr wrap="square">
            <a:spAutoFit/>
          </a:bodyPr>
          <a:lstStyle/>
          <a:p>
            <a:r>
              <a:rPr lang="en-US" sz="2200" dirty="0">
                <a:solidFill>
                  <a:schemeClr val="bg1"/>
                </a:solidFill>
                <a:ea typeface="Segoe UI" panose="020B0502040204020203" pitchFamily="34" charset="0"/>
                <a:cs typeface="Segoe UI" panose="020B0502040204020203" pitchFamily="34" charset="0"/>
              </a:rPr>
              <a:t>dinuswt22</a:t>
            </a:r>
          </a:p>
        </p:txBody>
      </p:sp>
      <p:sp>
        <p:nvSpPr>
          <p:cNvPr id="9" name="Rectangle 8">
            <a:extLst>
              <a:ext uri="{FF2B5EF4-FFF2-40B4-BE49-F238E27FC236}">
                <a16:creationId xmlns:a16="http://schemas.microsoft.com/office/drawing/2014/main" id="{0D3CD7D4-A067-4678-B50C-7A553EC0C248}"/>
              </a:ext>
            </a:extLst>
          </p:cNvPr>
          <p:cNvSpPr/>
          <p:nvPr userDrawn="1"/>
        </p:nvSpPr>
        <p:spPr>
          <a:xfrm>
            <a:off x="1135469" y="3899138"/>
            <a:ext cx="5664949" cy="430887"/>
          </a:xfrm>
          <a:prstGeom prst="rect">
            <a:avLst/>
          </a:prstGeom>
        </p:spPr>
        <p:txBody>
          <a:bodyPr wrap="none">
            <a:spAutoFit/>
          </a:bodyPr>
          <a:lstStyle/>
          <a:p>
            <a:r>
              <a:rPr lang="en-US" sz="2200" dirty="0">
                <a:ln w="0"/>
                <a:solidFill>
                  <a:schemeClr val="bg1"/>
                </a:solidFill>
                <a:hlinkClick r:id="rId5">
                  <a:extLst>
                    <a:ext uri="{A12FA001-AC4F-418D-AE19-62706E023703}">
                      <ahyp:hlinkClr xmlns:ahyp="http://schemas.microsoft.com/office/drawing/2018/hyperlinkcolor" xmlns="" val="tx"/>
                    </a:ext>
                  </a:extLst>
                </a:hlinkClick>
              </a:rPr>
              <a:t>https://github.com/dinesarun/azurevidyapeeth</a:t>
            </a:r>
            <a:r>
              <a:rPr lang="en-US" sz="2200" dirty="0">
                <a:ln w="0"/>
                <a:solidFill>
                  <a:schemeClr val="bg1"/>
                </a:solidFill>
              </a:rPr>
              <a:t> </a:t>
            </a:r>
          </a:p>
        </p:txBody>
      </p:sp>
      <p:pic>
        <p:nvPicPr>
          <p:cNvPr id="10" name="Picture 9">
            <a:extLst>
              <a:ext uri="{FF2B5EF4-FFF2-40B4-BE49-F238E27FC236}">
                <a16:creationId xmlns:a16="http://schemas.microsoft.com/office/drawing/2014/main" id="{AC8FEE35-7FCF-4861-97FA-6274EF9F7FFD}"/>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55145" y="3914527"/>
            <a:ext cx="400110" cy="400110"/>
          </a:xfrm>
          <a:prstGeom prst="rect">
            <a:avLst/>
          </a:prstGeom>
        </p:spPr>
      </p:pic>
      <p:pic>
        <p:nvPicPr>
          <p:cNvPr id="11" name="Picture 10">
            <a:extLst>
              <a:ext uri="{FF2B5EF4-FFF2-40B4-BE49-F238E27FC236}">
                <a16:creationId xmlns:a16="http://schemas.microsoft.com/office/drawing/2014/main" id="{4C470275-076B-40B5-9222-52578B58CB3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24367" y="4446550"/>
            <a:ext cx="430887" cy="430887"/>
          </a:xfrm>
          <a:prstGeom prst="rect">
            <a:avLst/>
          </a:prstGeom>
        </p:spPr>
      </p:pic>
    </p:spTree>
    <p:extLst>
      <p:ext uri="{BB962C8B-B14F-4D97-AF65-F5344CB8AC3E}">
        <p14:creationId xmlns:p14="http://schemas.microsoft.com/office/powerpoint/2010/main" val="260462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C814A8-707E-4EB7-B523-A83E81DFE400}" type="datetimeFigureOut">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706578-1FEA-4CEB-8592-98FA454F6BA4}" type="slidenum">
              <a:rPr lang="en-US" smtClean="0"/>
              <a:t>‹#›</a:t>
            </a:fld>
            <a:endParaRPr lang="en-US"/>
          </a:p>
        </p:txBody>
      </p:sp>
    </p:spTree>
    <p:extLst>
      <p:ext uri="{BB962C8B-B14F-4D97-AF65-F5344CB8AC3E}">
        <p14:creationId xmlns:p14="http://schemas.microsoft.com/office/powerpoint/2010/main" val="31674638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A8-707E-4EB7-B523-A83E81DFE400}" type="datetimeFigureOut">
              <a:rPr lang="en-US" smtClean="0"/>
              <a:t>2/26/2019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06578-1FEA-4CEB-8592-98FA454F6BA4}" type="slidenum">
              <a:rPr lang="en-US" smtClean="0"/>
              <a:t>‹#›</a:t>
            </a:fld>
            <a:endParaRPr lang="en-US" dirty="0"/>
          </a:p>
        </p:txBody>
      </p:sp>
    </p:spTree>
    <p:extLst>
      <p:ext uri="{BB962C8B-B14F-4D97-AF65-F5344CB8AC3E}">
        <p14:creationId xmlns:p14="http://schemas.microsoft.com/office/powerpoint/2010/main" val="2546715434"/>
      </p:ext>
    </p:extLst>
  </p:cSld>
  <p:clrMap bg1="lt1" tx1="dk1" bg2="lt2" tx2="dk2" accent1="accent1" accent2="accent2" accent3="accent3" accent4="accent4" accent5="accent5" accent6="accent6" hlink="hlink" folHlink="folHlink"/>
  <p:sldLayoutIdLst>
    <p:sldLayoutId id="2147483654" r:id="rId1"/>
    <p:sldLayoutId id="214748365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24239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data-lake-store/data-lake-store-comparison-with-blob-stor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pricing/details/storage/data-lake/" TargetMode="External"/><Relationship Id="rId2" Type="http://schemas.openxmlformats.org/officeDocument/2006/relationships/hyperlink" Target="https://azure.microsoft.com/en-us/pricing/details/data-lake-storage-gen1/" TargetMode="External"/><Relationship Id="rId1" Type="http://schemas.openxmlformats.org/officeDocument/2006/relationships/slideLayout" Target="../slideLayouts/slideLayout2.xml"/><Relationship Id="rId4" Type="http://schemas.openxmlformats.org/officeDocument/2006/relationships/hyperlink" Target="https://docs.microsoft.com/en-us/azure/storage/blobs/data-lake-storage-upgrad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docs.microsoft.com/en-us/azure/data-lake-analytics/" TargetMode="External"/><Relationship Id="rId5" Type="http://schemas.openxmlformats.org/officeDocument/2006/relationships/hyperlink" Target="https://azure.microsoft.com/en-in/resources/videos/data-lake-developer-tools/" TargetMode="External"/><Relationship Id="rId4" Type="http://schemas.openxmlformats.org/officeDocument/2006/relationships/hyperlink" Target="https://blogs.msdn.microsoft.com/azuredatalak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mailto:dinesarun@hotmail.com" TargetMode="External"/><Relationship Id="rId7" Type="http://schemas.openxmlformats.org/officeDocument/2006/relationships/image" Target="../media/image4.png"/><Relationship Id="rId2" Type="http://schemas.openxmlformats.org/officeDocument/2006/relationships/image" Target="../media/image26.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dinesarun/azurevidyapeeth"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thoughtworks.com/insights/blog/curse-data-lake-monster" TargetMode="Externa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TextBox 5"/>
          <p:cNvSpPr txBox="1"/>
          <p:nvPr/>
        </p:nvSpPr>
        <p:spPr>
          <a:xfrm>
            <a:off x="518614" y="936715"/>
            <a:ext cx="8235919" cy="1323439"/>
          </a:xfrm>
          <a:prstGeom prst="rect">
            <a:avLst/>
          </a:prstGeom>
          <a:noFill/>
        </p:spPr>
        <p:txBody>
          <a:bodyPr wrap="square" rtlCol="0">
            <a:spAutoFit/>
          </a:bodyPr>
          <a:lstStyle/>
          <a:p>
            <a:r>
              <a:rPr lang="en-US" sz="4000" dirty="0">
                <a:solidFill>
                  <a:schemeClr val="bg1"/>
                </a:solidFill>
                <a:latin typeface="Segoe UI" panose="020B0502040204020203" pitchFamily="34" charset="0"/>
                <a:ea typeface="Segoe UI" panose="020B0502040204020203" pitchFamily="34" charset="0"/>
                <a:cs typeface="Segoe UI" panose="020B0502040204020203" pitchFamily="34" charset="0"/>
              </a:rPr>
              <a:t>Azure Data Lake Storage Gen1 for BigData</a:t>
            </a:r>
          </a:p>
        </p:txBody>
      </p:sp>
      <p:pic>
        <p:nvPicPr>
          <p:cNvPr id="8" name="Picture 7">
            <a:extLst>
              <a:ext uri="{FF2B5EF4-FFF2-40B4-BE49-F238E27FC236}">
                <a16:creationId xmlns:a16="http://schemas.microsoft.com/office/drawing/2014/main" id="{58F4E47D-5377-4140-A3C8-A0A46C2FBA9F}"/>
              </a:ext>
            </a:extLst>
          </p:cNvPr>
          <p:cNvPicPr>
            <a:picLocks noChangeAspect="1"/>
          </p:cNvPicPr>
          <p:nvPr/>
        </p:nvPicPr>
        <p:blipFill>
          <a:blip r:embed="rId4"/>
          <a:stretch>
            <a:fillRect/>
          </a:stretch>
        </p:blipFill>
        <p:spPr>
          <a:xfrm>
            <a:off x="518614" y="2489204"/>
            <a:ext cx="5351003" cy="3432081"/>
          </a:xfrm>
          <a:prstGeom prst="rect">
            <a:avLst/>
          </a:prstGeom>
        </p:spPr>
      </p:pic>
    </p:spTree>
    <p:extLst>
      <p:ext uri="{BB962C8B-B14F-4D97-AF65-F5344CB8AC3E}">
        <p14:creationId xmlns:p14="http://schemas.microsoft.com/office/powerpoint/2010/main" val="1419328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1CDD3-5A9C-428D-97DE-C8E62C358176}"/>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a:solidFill>
                  <a:srgbClr val="FFFFFF"/>
                </a:solidFill>
              </a:rPr>
              <a:t>Control vs Business value</a:t>
            </a:r>
          </a:p>
        </p:txBody>
      </p:sp>
      <p:pic>
        <p:nvPicPr>
          <p:cNvPr id="11" name="Graphic 6" descr="Coins">
            <a:extLst>
              <a:ext uri="{FF2B5EF4-FFF2-40B4-BE49-F238E27FC236}">
                <a16:creationId xmlns:a16="http://schemas.microsoft.com/office/drawing/2014/main" id="{67C5BF20-EA86-4B5D-A1EF-E9772CA15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8300" y="478232"/>
            <a:ext cx="2789902" cy="2789902"/>
          </a:xfrm>
          <a:prstGeom prst="rect">
            <a:avLst/>
          </a:prstGeom>
        </p:spPr>
      </p:pic>
      <p:cxnSp>
        <p:nvCxnSpPr>
          <p:cNvPr id="20" name="Straight Connector 19">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DD2619D-EBC2-4B3B-919E-2CFAC0BDF184}"/>
              </a:ext>
            </a:extLst>
          </p:cNvPr>
          <p:cNvPicPr>
            <a:picLocks noChangeAspect="1"/>
          </p:cNvPicPr>
          <p:nvPr/>
        </p:nvPicPr>
        <p:blipFill>
          <a:blip r:embed="rId4"/>
          <a:stretch>
            <a:fillRect/>
          </a:stretch>
        </p:blipFill>
        <p:spPr>
          <a:xfrm rot="60000">
            <a:off x="481886" y="3702372"/>
            <a:ext cx="3662730" cy="2563909"/>
          </a:xfrm>
          <a:prstGeom prst="rect">
            <a:avLst/>
          </a:prstGeom>
        </p:spPr>
      </p:pic>
      <p:sp>
        <p:nvSpPr>
          <p:cNvPr id="3" name="TextBox 2">
            <a:extLst>
              <a:ext uri="{FF2B5EF4-FFF2-40B4-BE49-F238E27FC236}">
                <a16:creationId xmlns:a16="http://schemas.microsoft.com/office/drawing/2014/main" id="{31AB2B53-80DE-4859-A624-C644A4AB9501}"/>
              </a:ext>
            </a:extLst>
          </p:cNvPr>
          <p:cNvSpPr txBox="1"/>
          <p:nvPr/>
        </p:nvSpPr>
        <p:spPr>
          <a:xfrm>
            <a:off x="5297762" y="2799889"/>
            <a:ext cx="5747187" cy="2987543"/>
          </a:xfrm>
          <a:prstGeom prst="rect">
            <a:avLst/>
          </a:prstGeom>
        </p:spPr>
        <p:txBody>
          <a:bodyPr vert="horz" lIns="91440" tIns="45720" rIns="91440" bIns="45720" rtlCol="0" anchor="t">
            <a:normAutofit/>
          </a:bodyPr>
          <a:lstStyle/>
          <a:p>
            <a:pPr marL="342900" indent="-342900">
              <a:buFont typeface="Arial"/>
              <a:buChar char="•"/>
            </a:pPr>
            <a:r>
              <a:rPr lang="en-US" sz="2400" dirty="0">
                <a:solidFill>
                  <a:srgbClr val="FFFFFF"/>
                </a:solidFill>
                <a:cs typeface="Calibri"/>
              </a:rPr>
              <a:t>Lesser the control, more business value.</a:t>
            </a:r>
            <a:endParaRPr lang="en-US" sz="2400" dirty="0">
              <a:cs typeface="Calibri"/>
            </a:endParaRPr>
          </a:p>
          <a:p>
            <a:pPr marL="342900" indent="-228600">
              <a:lnSpc>
                <a:spcPct val="90000"/>
              </a:lnSpc>
              <a:spcAft>
                <a:spcPts val="600"/>
              </a:spcAft>
              <a:buFont typeface="Arial" panose="020B0604020202020204" pitchFamily="34" charset="0"/>
              <a:buChar char="•"/>
            </a:pPr>
            <a:endParaRPr lang="en-US" sz="2400" dirty="0">
              <a:solidFill>
                <a:srgbClr val="FFFFFF"/>
              </a:solidFill>
              <a:cs typeface="Calibri"/>
            </a:endParaRPr>
          </a:p>
          <a:p>
            <a:pPr marL="342900" indent="-228600">
              <a:lnSpc>
                <a:spcPct val="90000"/>
              </a:lnSpc>
              <a:spcAft>
                <a:spcPts val="600"/>
              </a:spcAft>
              <a:buFont typeface="Arial" panose="020B0604020202020204" pitchFamily="34" charset="0"/>
              <a:buChar char="•"/>
            </a:pPr>
            <a:r>
              <a:rPr lang="en-US" sz="2400" dirty="0">
                <a:solidFill>
                  <a:srgbClr val="FFFFFF"/>
                </a:solidFill>
              </a:rPr>
              <a:t>More the control, less business value.</a:t>
            </a:r>
            <a:endParaRPr lang="en-US" dirty="0"/>
          </a:p>
          <a:p>
            <a:pPr marL="342900" indent="-228600">
              <a:lnSpc>
                <a:spcPct val="90000"/>
              </a:lnSpc>
              <a:spcAft>
                <a:spcPts val="600"/>
              </a:spcAft>
              <a:buFont typeface="Arial" panose="020B0604020202020204" pitchFamily="34" charset="0"/>
              <a:buChar char="•"/>
            </a:pPr>
            <a:endParaRPr lang="en-US" sz="2400" dirty="0">
              <a:solidFill>
                <a:srgbClr val="FFFFFF"/>
              </a:solidFill>
            </a:endParaRPr>
          </a:p>
          <a:p>
            <a:pPr marL="800100" lvl="1" indent="-228600">
              <a:lnSpc>
                <a:spcPct val="90000"/>
              </a:lnSpc>
              <a:spcAft>
                <a:spcPts val="600"/>
              </a:spcAft>
              <a:buFont typeface="Arial" panose="020B0604020202020204" pitchFamily="34" charset="0"/>
              <a:buChar char="•"/>
            </a:pPr>
            <a:endParaRPr lang="en-US" sz="2400" dirty="0">
              <a:solidFill>
                <a:srgbClr val="FFFFFF"/>
              </a:solidFill>
            </a:endParaRPr>
          </a:p>
          <a:p>
            <a:pPr lvl="1" indent="-228600">
              <a:lnSpc>
                <a:spcPct val="90000"/>
              </a:lnSpc>
              <a:spcAft>
                <a:spcPts val="600"/>
              </a:spcAft>
              <a:buFont typeface="Arial" panose="020B0604020202020204" pitchFamily="34" charset="0"/>
              <a:buChar char="•"/>
            </a:pPr>
            <a:endParaRPr lang="en-US" sz="2400" dirty="0">
              <a:solidFill>
                <a:srgbClr val="FFFFFF"/>
              </a:solidFill>
            </a:endParaRPr>
          </a:p>
          <a:p>
            <a:pPr indent="-228600">
              <a:lnSpc>
                <a:spcPct val="90000"/>
              </a:lnSpc>
              <a:spcAft>
                <a:spcPts val="600"/>
              </a:spcAft>
              <a:buFont typeface="Arial" panose="020B0604020202020204" pitchFamily="34" charset="0"/>
              <a:buChar char="•"/>
            </a:pPr>
            <a:endParaRPr lang="en-US" sz="2400" dirty="0">
              <a:solidFill>
                <a:srgbClr val="FFFFFF"/>
              </a:solidFill>
            </a:endParaRPr>
          </a:p>
        </p:txBody>
      </p:sp>
    </p:spTree>
    <p:extLst>
      <p:ext uri="{BB962C8B-B14F-4D97-AF65-F5344CB8AC3E}">
        <p14:creationId xmlns:p14="http://schemas.microsoft.com/office/powerpoint/2010/main" val="403690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F88513-78BD-44CB-9818-60D9D54FCEC8}"/>
              </a:ext>
            </a:extLst>
          </p:cNvPr>
          <p:cNvSpPr>
            <a:spLocks noGrp="1"/>
          </p:cNvSpPr>
          <p:nvPr>
            <p:ph type="title"/>
          </p:nvPr>
        </p:nvSpPr>
        <p:spPr>
          <a:xfrm>
            <a:off x="6653600" y="1396289"/>
            <a:ext cx="5006336" cy="1325563"/>
          </a:xfrm>
        </p:spPr>
        <p:txBody>
          <a:bodyPr vert="horz" lIns="91440" tIns="45720" rIns="91440" bIns="45720" rtlCol="0" anchor="ctr">
            <a:normAutofit/>
          </a:bodyPr>
          <a:lstStyle/>
          <a:p>
            <a:r>
              <a:rPr lang="en-US" kern="1200">
                <a:solidFill>
                  <a:schemeClr val="tx1"/>
                </a:solidFill>
                <a:latin typeface="+mj-lt"/>
                <a:ea typeface="+mj-ea"/>
                <a:cs typeface="+mj-cs"/>
              </a:rPr>
              <a:t>Features</a:t>
            </a:r>
          </a:p>
        </p:txBody>
      </p:sp>
      <p:sp>
        <p:nvSpPr>
          <p:cNvPr id="24" name="Freeform: Shape 23">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9" descr="Checkmark">
            <a:extLst>
              <a:ext uri="{FF2B5EF4-FFF2-40B4-BE49-F238E27FC236}">
                <a16:creationId xmlns:a16="http://schemas.microsoft.com/office/drawing/2014/main" id="{A0646294-2E67-4734-9EE8-F03912F4AC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241" y="643466"/>
            <a:ext cx="4105275" cy="4105275"/>
          </a:xfrm>
          <a:prstGeom prst="rect">
            <a:avLst/>
          </a:prstGeom>
        </p:spPr>
      </p:pic>
      <p:sp>
        <p:nvSpPr>
          <p:cNvPr id="6" name="TextBox 5">
            <a:extLst>
              <a:ext uri="{FF2B5EF4-FFF2-40B4-BE49-F238E27FC236}">
                <a16:creationId xmlns:a16="http://schemas.microsoft.com/office/drawing/2014/main" id="{DAE41854-34F0-4882-BE05-660AC137FDFB}"/>
              </a:ext>
            </a:extLst>
          </p:cNvPr>
          <p:cNvSpPr txBox="1"/>
          <p:nvPr/>
        </p:nvSpPr>
        <p:spPr>
          <a:xfrm>
            <a:off x="6167848" y="2871982"/>
            <a:ext cx="5496532" cy="3181684"/>
          </a:xfrm>
          <a:prstGeom prst="rect">
            <a:avLst/>
          </a:prstGeom>
        </p:spPr>
        <p:txBody>
          <a:bodyPr vert="horz" lIns="91440" tIns="45720" rIns="91440" bIns="45720" rtlCol="0" anchor="t">
            <a:normAutofit/>
          </a:bodyPr>
          <a:lstStyle/>
          <a:p>
            <a:pPr marL="342900" lvl="0" indent="-228600">
              <a:lnSpc>
                <a:spcPct val="90000"/>
              </a:lnSpc>
              <a:spcAft>
                <a:spcPts val="600"/>
              </a:spcAft>
              <a:buFont typeface="Arial" panose="020B0604020202020204" pitchFamily="34" charset="0"/>
              <a:buChar char="•"/>
            </a:pPr>
            <a:r>
              <a:rPr lang="en-US" dirty="0"/>
              <a:t>Optimized storage for Big Data analytics workloads.</a:t>
            </a:r>
          </a:p>
          <a:p>
            <a:pPr marL="342900" lvl="0" indent="-228600">
              <a:lnSpc>
                <a:spcPct val="90000"/>
              </a:lnSpc>
              <a:spcAft>
                <a:spcPts val="600"/>
              </a:spcAft>
              <a:buFont typeface="Arial" panose="020B0604020202020204" pitchFamily="34" charset="0"/>
              <a:buChar char="•"/>
            </a:pPr>
            <a:endParaRPr lang="en-US" dirty="0"/>
          </a:p>
          <a:p>
            <a:pPr marL="342900" lvl="0" indent="-228600">
              <a:lnSpc>
                <a:spcPct val="90000"/>
              </a:lnSpc>
              <a:spcAft>
                <a:spcPts val="600"/>
              </a:spcAft>
              <a:buFont typeface="Arial" panose="020B0604020202020204" pitchFamily="34" charset="0"/>
              <a:buChar char="•"/>
            </a:pPr>
            <a:r>
              <a:rPr lang="en-US" dirty="0"/>
              <a:t>Hierarchical file system</a:t>
            </a:r>
          </a:p>
          <a:p>
            <a:pPr marL="342900" lvl="0" indent="-228600">
              <a:lnSpc>
                <a:spcPct val="90000"/>
              </a:lnSpc>
              <a:spcAft>
                <a:spcPts val="600"/>
              </a:spcAft>
              <a:buFont typeface="Arial" panose="020B0604020202020204" pitchFamily="34" charset="0"/>
              <a:buChar char="•"/>
            </a:pPr>
            <a:endParaRPr lang="en-US" dirty="0"/>
          </a:p>
          <a:p>
            <a:pPr marL="342900" lvl="0" indent="-228600">
              <a:lnSpc>
                <a:spcPct val="90000"/>
              </a:lnSpc>
              <a:spcAft>
                <a:spcPts val="600"/>
              </a:spcAft>
              <a:buFont typeface="Arial" panose="020B0604020202020204" pitchFamily="34" charset="0"/>
              <a:buChar char="•"/>
            </a:pPr>
            <a:r>
              <a:rPr lang="en-US" dirty="0"/>
              <a:t>Security,</a:t>
            </a:r>
          </a:p>
          <a:p>
            <a:pPr marL="800100" lvl="1" indent="-228600">
              <a:lnSpc>
                <a:spcPct val="90000"/>
              </a:lnSpc>
              <a:spcAft>
                <a:spcPts val="600"/>
              </a:spcAft>
              <a:buFont typeface="Arial" panose="020B0604020202020204" pitchFamily="34" charset="0"/>
              <a:buChar char="•"/>
            </a:pPr>
            <a:r>
              <a:rPr lang="en-US" dirty="0"/>
              <a:t>Authentication – Azure AD</a:t>
            </a:r>
          </a:p>
          <a:p>
            <a:pPr marL="800100" lvl="1" indent="-228600">
              <a:lnSpc>
                <a:spcPct val="90000"/>
              </a:lnSpc>
              <a:spcAft>
                <a:spcPts val="600"/>
              </a:spcAft>
              <a:buFont typeface="Arial" panose="020B0604020202020204" pitchFamily="34" charset="0"/>
              <a:buChar char="•"/>
            </a:pPr>
            <a:r>
              <a:rPr lang="en-US" dirty="0"/>
              <a:t>Authorization – POSIX ACLs</a:t>
            </a:r>
          </a:p>
          <a:p>
            <a:pPr marL="800100" lvl="1" indent="-228600">
              <a:lnSpc>
                <a:spcPct val="90000"/>
              </a:lnSpc>
              <a:spcAft>
                <a:spcPts val="600"/>
              </a:spcAft>
              <a:buFont typeface="Arial" panose="020B0604020202020204" pitchFamily="34" charset="0"/>
              <a:buChar char="•"/>
            </a:pPr>
            <a:endParaRPr lang="en-US" dirty="0"/>
          </a:p>
          <a:p>
            <a:pPr marL="342900" lvl="0" indent="-228600">
              <a:lnSpc>
                <a:spcPct val="90000"/>
              </a:lnSpc>
              <a:spcAft>
                <a:spcPts val="600"/>
              </a:spcAft>
              <a:buFont typeface="Arial" panose="020B0604020202020204" pitchFamily="34" charset="0"/>
              <a:buChar char="•"/>
            </a:pPr>
            <a:r>
              <a:rPr lang="en-US" dirty="0"/>
              <a:t>No limits on account sizes, file sizes or no of files.</a:t>
            </a:r>
          </a:p>
          <a:p>
            <a:pPr marL="342900" lvl="0"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330706971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36936-A873-42CF-B54E-6F7B62A8FE71}"/>
              </a:ext>
            </a:extLst>
          </p:cNvPr>
          <p:cNvSpPr>
            <a:spLocks noGrp="1"/>
          </p:cNvSpPr>
          <p:nvPr>
            <p:ph type="title"/>
          </p:nvPr>
        </p:nvSpPr>
        <p:spPr>
          <a:xfrm>
            <a:off x="6746628" y="1783959"/>
            <a:ext cx="4645250" cy="2889114"/>
          </a:xfrm>
        </p:spPr>
        <p:txBody>
          <a:bodyPr vert="horz" lIns="91440" tIns="45720" rIns="91440" bIns="45720" rtlCol="0" anchor="b">
            <a:normAutofit/>
          </a:bodyPr>
          <a:lstStyle/>
          <a:p>
            <a:pPr marL="457200" lvl="1" algn="l" rtl="0">
              <a:lnSpc>
                <a:spcPct val="90000"/>
              </a:lnSpc>
              <a:spcBef>
                <a:spcPct val="0"/>
              </a:spcBef>
            </a:pPr>
            <a:r>
              <a:rPr lang="en-US" sz="3200" kern="1200" dirty="0">
                <a:solidFill>
                  <a:schemeClr val="bg1"/>
                </a:solidFill>
                <a:latin typeface="+mj-lt"/>
                <a:ea typeface="+mj-ea"/>
                <a:cs typeface="+mj-cs"/>
              </a:rPr>
              <a:t>So, What can I store?</a:t>
            </a:r>
            <a:br>
              <a:rPr lang="en-US" sz="3200" kern="1200" dirty="0">
                <a:solidFill>
                  <a:schemeClr val="bg1"/>
                </a:solidFill>
                <a:latin typeface="+mj-lt"/>
                <a:ea typeface="+mj-ea"/>
                <a:cs typeface="+mj-cs"/>
              </a:rPr>
            </a:br>
            <a:br>
              <a:rPr lang="en-US" sz="2000" kern="1200" dirty="0">
                <a:solidFill>
                  <a:schemeClr val="bg1"/>
                </a:solidFill>
                <a:latin typeface="+mj-lt"/>
                <a:ea typeface="+mj-ea"/>
                <a:cs typeface="+mj-cs"/>
              </a:rPr>
            </a:br>
            <a:r>
              <a:rPr lang="en-US" sz="2000" kern="1200" dirty="0">
                <a:solidFill>
                  <a:schemeClr val="bg1"/>
                </a:solidFill>
                <a:latin typeface="+mj-lt"/>
                <a:ea typeface="+mj-ea"/>
                <a:cs typeface="+mj-cs"/>
              </a:rPr>
              <a:t>=&gt; Semi-structured (CSV, XML, other files...)</a:t>
            </a:r>
            <a:br>
              <a:rPr lang="en-US" sz="2000" kern="1200" dirty="0">
                <a:solidFill>
                  <a:schemeClr val="bg1"/>
                </a:solidFill>
                <a:latin typeface="+mj-lt"/>
                <a:ea typeface="+mj-ea"/>
                <a:cs typeface="+mj-cs"/>
              </a:rPr>
            </a:br>
            <a:br>
              <a:rPr lang="en-US" sz="2000" kern="1200" dirty="0">
                <a:solidFill>
                  <a:schemeClr val="bg1"/>
                </a:solidFill>
                <a:latin typeface="+mj-lt"/>
                <a:ea typeface="+mj-ea"/>
                <a:cs typeface="+mj-cs"/>
              </a:rPr>
            </a:br>
            <a:r>
              <a:rPr lang="en-US" sz="2000" kern="1200" dirty="0">
                <a:solidFill>
                  <a:schemeClr val="bg1"/>
                </a:solidFill>
                <a:latin typeface="+mj-lt"/>
                <a:ea typeface="+mj-ea"/>
                <a:cs typeface="+mj-cs"/>
              </a:rPr>
              <a:t>=&gt; Un-structured (Image, Video, PDF, Document, Key/Value, Graph,..)</a:t>
            </a:r>
            <a:br>
              <a:rPr lang="en-US" sz="2000" kern="1200" dirty="0">
                <a:solidFill>
                  <a:schemeClr val="bg1"/>
                </a:solidFill>
                <a:latin typeface="+mj-lt"/>
                <a:ea typeface="+mj-ea"/>
                <a:cs typeface="+mj-cs"/>
              </a:rPr>
            </a:br>
            <a:endParaRPr lang="en-US" sz="2000" kern="1200" dirty="0">
              <a:solidFill>
                <a:schemeClr val="bg1"/>
              </a:solidFill>
              <a:latin typeface="+mj-lt"/>
              <a:ea typeface="+mj-ea"/>
              <a:cs typeface="+mj-cs"/>
            </a:endParaRP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Shopping cart">
            <a:extLst>
              <a:ext uri="{FF2B5EF4-FFF2-40B4-BE49-F238E27FC236}">
                <a16:creationId xmlns:a16="http://schemas.microsoft.com/office/drawing/2014/main" id="{587F4DA6-CF5D-4C2E-8025-DF6EDCDF57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356231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FC740-E98C-4D1B-96D9-BFDF2FE0F1E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Blob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or</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Data Lake</a:t>
            </a:r>
          </a:p>
        </p:txBody>
      </p:sp>
      <p:graphicFrame>
        <p:nvGraphicFramePr>
          <p:cNvPr id="5" name="Content Placeholder 4">
            <a:extLst>
              <a:ext uri="{FF2B5EF4-FFF2-40B4-BE49-F238E27FC236}">
                <a16:creationId xmlns:a16="http://schemas.microsoft.com/office/drawing/2014/main" id="{B6BD677E-19C8-4F97-A400-3759EDE8A102}"/>
              </a:ext>
            </a:extLst>
          </p:cNvPr>
          <p:cNvGraphicFramePr>
            <a:graphicFrameLocks noGrp="1"/>
          </p:cNvGraphicFramePr>
          <p:nvPr>
            <p:ph idx="1"/>
            <p:extLst>
              <p:ext uri="{D42A27DB-BD31-4B8C-83A1-F6EECF244321}">
                <p14:modId xmlns:p14="http://schemas.microsoft.com/office/powerpoint/2010/main" val="4071849261"/>
              </p:ext>
            </p:extLst>
          </p:nvPr>
        </p:nvGraphicFramePr>
        <p:xfrm>
          <a:off x="4038600" y="1157348"/>
          <a:ext cx="7188200" cy="4539918"/>
        </p:xfrm>
        <a:graphic>
          <a:graphicData uri="http://schemas.openxmlformats.org/drawingml/2006/table">
            <a:tbl>
              <a:tblPr firstRow="1" bandRow="1">
                <a:noFill/>
                <a:tableStyleId>{5C22544A-7EE6-4342-B048-85BDC9FD1C3A}</a:tableStyleId>
              </a:tblPr>
              <a:tblGrid>
                <a:gridCol w="3553507">
                  <a:extLst>
                    <a:ext uri="{9D8B030D-6E8A-4147-A177-3AD203B41FA5}">
                      <a16:colId xmlns:a16="http://schemas.microsoft.com/office/drawing/2014/main" val="1921880753"/>
                    </a:ext>
                  </a:extLst>
                </a:gridCol>
                <a:gridCol w="3634693">
                  <a:extLst>
                    <a:ext uri="{9D8B030D-6E8A-4147-A177-3AD203B41FA5}">
                      <a16:colId xmlns:a16="http://schemas.microsoft.com/office/drawing/2014/main" val="4128458057"/>
                    </a:ext>
                  </a:extLst>
                </a:gridCol>
              </a:tblGrid>
              <a:tr h="631302">
                <a:tc>
                  <a:txBody>
                    <a:bodyPr/>
                    <a:lstStyle/>
                    <a:p>
                      <a:r>
                        <a:rPr lang="en-US" sz="2300" b="1" dirty="0">
                          <a:solidFill>
                            <a:schemeClr val="tx1">
                              <a:lumMod val="75000"/>
                              <a:lumOff val="25000"/>
                            </a:schemeClr>
                          </a:solidFill>
                        </a:rPr>
                        <a:t>Azure Blob</a:t>
                      </a:r>
                    </a:p>
                  </a:txBody>
                  <a:tcPr marL="233815" marR="175362" marT="116908" marB="116908">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2300" b="1" dirty="0">
                          <a:solidFill>
                            <a:schemeClr val="tx1">
                              <a:lumMod val="75000"/>
                              <a:lumOff val="25000"/>
                            </a:schemeClr>
                          </a:solidFill>
                        </a:rPr>
                        <a:t>Azure Data Lake</a:t>
                      </a:r>
                    </a:p>
                  </a:txBody>
                  <a:tcPr marL="233815" marR="175362" marT="116908" marB="116908">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56637423"/>
                  </a:ext>
                </a:extLst>
              </a:tr>
              <a:tr h="787179">
                <a:tc>
                  <a:txBody>
                    <a:bodyPr/>
                    <a:lstStyle/>
                    <a:p>
                      <a:r>
                        <a:rPr lang="en-US" sz="1700" dirty="0">
                          <a:solidFill>
                            <a:schemeClr val="tx1">
                              <a:lumMod val="75000"/>
                              <a:lumOff val="25000"/>
                            </a:schemeClr>
                          </a:solidFill>
                        </a:rPr>
                        <a:t>For non-text files like images, videos</a:t>
                      </a:r>
                    </a:p>
                  </a:txBody>
                  <a:tcPr marL="233815" marR="175362" marT="116908" marB="1169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For text files like CSV, XML, Json</a:t>
                      </a:r>
                    </a:p>
                  </a:txBody>
                  <a:tcPr marL="233815" marR="175362" marT="116908" marB="1169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665863048"/>
                  </a:ext>
                </a:extLst>
              </a:tr>
              <a:tr h="1040479">
                <a:tc>
                  <a:txBody>
                    <a:bodyPr/>
                    <a:lstStyle/>
                    <a:p>
                      <a:r>
                        <a:rPr lang="en-US" sz="1700" dirty="0">
                          <a:solidFill>
                            <a:schemeClr val="tx1">
                              <a:lumMod val="75000"/>
                              <a:lumOff val="25000"/>
                            </a:schemeClr>
                          </a:solidFill>
                        </a:rPr>
                        <a:t>Not integrated with Azure AD</a:t>
                      </a:r>
                    </a:p>
                  </a:txBody>
                  <a:tcPr marL="233815" marR="175362" marT="116908" marB="1169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Tightly integrated with Azure AD. i.e. We can set access controls over files we store here.</a:t>
                      </a:r>
                    </a:p>
                  </a:txBody>
                  <a:tcPr marL="233815" marR="175362" marT="116908" marB="1169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19628635"/>
                  </a:ext>
                </a:extLst>
              </a:tr>
              <a:tr h="787179">
                <a:tc>
                  <a:txBody>
                    <a:bodyPr/>
                    <a:lstStyle/>
                    <a:p>
                      <a:r>
                        <a:rPr lang="en-US" sz="1700" dirty="0">
                          <a:solidFill>
                            <a:schemeClr val="tx1">
                              <a:lumMod val="75000"/>
                              <a:lumOff val="25000"/>
                            </a:schemeClr>
                          </a:solidFill>
                        </a:rPr>
                        <a:t>Cost is based on accessing (hot &amp; cool access tier)</a:t>
                      </a:r>
                    </a:p>
                  </a:txBody>
                  <a:tcPr marL="233815" marR="175362" marT="116908" marB="1169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Cost is based on amount of Storage we use</a:t>
                      </a:r>
                    </a:p>
                  </a:txBody>
                  <a:tcPr marL="233815" marR="175362" marT="116908" marB="1169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95667150"/>
                  </a:ext>
                </a:extLst>
              </a:tr>
              <a:tr h="1293779">
                <a:tc>
                  <a:txBody>
                    <a:bodyPr/>
                    <a:lstStyle/>
                    <a:p>
                      <a:r>
                        <a:rPr lang="en-US" sz="1700" dirty="0">
                          <a:solidFill>
                            <a:schemeClr val="tx1">
                              <a:lumMod val="75000"/>
                              <a:lumOff val="25000"/>
                            </a:schemeClr>
                          </a:solidFill>
                        </a:rPr>
                        <a:t>Meant for storage</a:t>
                      </a:r>
                    </a:p>
                  </a:txBody>
                  <a:tcPr marL="233815" marR="175362" marT="116908" marB="1169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Meant more for Analytics and tight integration around BigData (HDInsight, Native Hadoop, Spark…)</a:t>
                      </a:r>
                    </a:p>
                  </a:txBody>
                  <a:tcPr marL="233815" marR="175362" marT="116908" marB="11690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72825050"/>
                  </a:ext>
                </a:extLst>
              </a:tr>
            </a:tbl>
          </a:graphicData>
        </a:graphic>
      </p:graphicFrame>
      <p:sp>
        <p:nvSpPr>
          <p:cNvPr id="3" name="TextBox 2">
            <a:extLst>
              <a:ext uri="{FF2B5EF4-FFF2-40B4-BE49-F238E27FC236}">
                <a16:creationId xmlns:a16="http://schemas.microsoft.com/office/drawing/2014/main" id="{223F9A21-057A-4EAE-AD2A-AD13C76C5C08}"/>
              </a:ext>
            </a:extLst>
          </p:cNvPr>
          <p:cNvSpPr txBox="1"/>
          <p:nvPr/>
        </p:nvSpPr>
        <p:spPr>
          <a:xfrm>
            <a:off x="2013557" y="5857102"/>
            <a:ext cx="10089685" cy="646331"/>
          </a:xfrm>
          <a:prstGeom prst="rect">
            <a:avLst/>
          </a:prstGeom>
          <a:noFill/>
        </p:spPr>
        <p:txBody>
          <a:bodyPr wrap="none" rtlCol="0">
            <a:spAutoFit/>
          </a:bodyPr>
          <a:lstStyle/>
          <a:p>
            <a:r>
              <a:rPr lang="en-US" dirty="0"/>
              <a:t>Find more here</a:t>
            </a:r>
            <a:br>
              <a:rPr lang="en-US" dirty="0"/>
            </a:br>
            <a:r>
              <a:rPr lang="en-US" dirty="0"/>
              <a:t> - </a:t>
            </a:r>
            <a:r>
              <a:rPr lang="en-US" dirty="0">
                <a:hlinkClick r:id="rId3"/>
              </a:rPr>
              <a:t>https://docs.microsoft.com/en-us/azure/data-lake-store/data-lake-store-comparison-with-blob-storage</a:t>
            </a:r>
            <a:r>
              <a:rPr lang="en-US" dirty="0"/>
              <a:t> </a:t>
            </a:r>
            <a:endParaRPr lang="en-IN" dirty="0"/>
          </a:p>
        </p:txBody>
      </p:sp>
    </p:spTree>
    <p:extLst>
      <p:ext uri="{BB962C8B-B14F-4D97-AF65-F5344CB8AC3E}">
        <p14:creationId xmlns:p14="http://schemas.microsoft.com/office/powerpoint/2010/main" val="109532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DFC740-E98C-4D1B-96D9-BFDF2FE0F1E7}"/>
              </a:ext>
            </a:extLst>
          </p:cNvPr>
          <p:cNvSpPr>
            <a:spLocks noGrp="1"/>
          </p:cNvSpPr>
          <p:nvPr>
            <p:ph type="title"/>
          </p:nvPr>
        </p:nvSpPr>
        <p:spPr>
          <a:xfrm>
            <a:off x="4384039" y="365125"/>
            <a:ext cx="7164493" cy="1325563"/>
          </a:xfrm>
        </p:spPr>
        <p:txBody>
          <a:bodyPr>
            <a:normAutofit/>
          </a:bodyPr>
          <a:lstStyle/>
          <a:p>
            <a:r>
              <a:rPr lang="en-US" dirty="0"/>
              <a:t>Data Lake Analytics</a:t>
            </a:r>
          </a:p>
        </p:txBody>
      </p:sp>
      <p:pic>
        <p:nvPicPr>
          <p:cNvPr id="16" name="Graphic 6" descr="Bar chart">
            <a:extLst>
              <a:ext uri="{FF2B5EF4-FFF2-40B4-BE49-F238E27FC236}">
                <a16:creationId xmlns:a16="http://schemas.microsoft.com/office/drawing/2014/main" id="{B17B742C-D5DB-4F32-AE60-9516C6BA6E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C33E2DB0-AB25-48A2-89A1-D57DFF34F0A5}"/>
              </a:ext>
            </a:extLst>
          </p:cNvPr>
          <p:cNvSpPr>
            <a:spLocks noGrp="1"/>
          </p:cNvSpPr>
          <p:nvPr>
            <p:ph idx="1"/>
          </p:nvPr>
        </p:nvSpPr>
        <p:spPr>
          <a:xfrm>
            <a:off x="4387515" y="2022601"/>
            <a:ext cx="7161017" cy="4154361"/>
          </a:xfrm>
        </p:spPr>
        <p:txBody>
          <a:bodyPr>
            <a:normAutofit/>
          </a:bodyPr>
          <a:lstStyle/>
          <a:p>
            <a:r>
              <a:rPr lang="en-US" sz="2000" dirty="0"/>
              <a:t>On demand analytics job service.</a:t>
            </a:r>
          </a:p>
          <a:p>
            <a:r>
              <a:rPr lang="en-US" sz="2000" dirty="0"/>
              <a:t>Simplifying BigData via Dynamic scaling based on data size.</a:t>
            </a:r>
          </a:p>
          <a:p>
            <a:r>
              <a:rPr lang="en-US" sz="2000" dirty="0"/>
              <a:t>Built on YARN for cloud scale and performance.</a:t>
            </a:r>
          </a:p>
          <a:p>
            <a:r>
              <a:rPr lang="en-US" sz="2000" dirty="0"/>
              <a:t>Works with all Azure data.</a:t>
            </a:r>
          </a:p>
          <a:p>
            <a:pPr lvl="1"/>
            <a:r>
              <a:rPr lang="en-US" sz="2000" dirty="0"/>
              <a:t>Highest performance with Azure Data Lake</a:t>
            </a:r>
          </a:p>
          <a:p>
            <a:pPr lvl="1"/>
            <a:r>
              <a:rPr lang="en-US" sz="2000" dirty="0"/>
              <a:t>Also works with Blob, SQL </a:t>
            </a:r>
            <a:r>
              <a:rPr lang="en-US" sz="2000" dirty="0" err="1"/>
              <a:t>db</a:t>
            </a:r>
            <a:r>
              <a:rPr lang="en-US" sz="2000" dirty="0"/>
              <a:t> and Warehouse.</a:t>
            </a:r>
          </a:p>
          <a:p>
            <a:endParaRPr lang="en-US" sz="2000" dirty="0"/>
          </a:p>
          <a:p>
            <a:r>
              <a:rPr lang="en-US" sz="2000" dirty="0"/>
              <a:t>Query language -&gt; U-SQL.</a:t>
            </a:r>
          </a:p>
          <a:p>
            <a:r>
              <a:rPr lang="en-US" sz="2000" dirty="0"/>
              <a:t>IDE -&gt; Visual Studio.</a:t>
            </a:r>
          </a:p>
          <a:p>
            <a:r>
              <a:rPr lang="en-US" sz="2000" dirty="0"/>
              <a:t>Cost -&gt; Pay only for the processing power that you use.</a:t>
            </a:r>
          </a:p>
        </p:txBody>
      </p:sp>
    </p:spTree>
    <p:extLst>
      <p:ext uri="{BB962C8B-B14F-4D97-AF65-F5344CB8AC3E}">
        <p14:creationId xmlns:p14="http://schemas.microsoft.com/office/powerpoint/2010/main" val="219603431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6746628" y="1783959"/>
            <a:ext cx="4645250" cy="28891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6000" kern="1200">
                <a:solidFill>
                  <a:schemeClr val="bg1"/>
                </a:solidFill>
                <a:latin typeface="+mj-lt"/>
                <a:ea typeface="+mj-ea"/>
                <a:cs typeface="+mj-cs"/>
              </a:rPr>
              <a:t>Play Time!</a:t>
            </a:r>
          </a:p>
        </p:txBody>
      </p:sp>
      <p:sp>
        <p:nvSpPr>
          <p:cNvPr id="27" name="Freeform: Shape 2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Game controller">
            <a:extLst>
              <a:ext uri="{FF2B5EF4-FFF2-40B4-BE49-F238E27FC236}">
                <a16:creationId xmlns:a16="http://schemas.microsoft.com/office/drawing/2014/main" id="{BD5C9F0B-0710-4943-B1E7-10580408D2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382" y="720993"/>
            <a:ext cx="4047843" cy="4047843"/>
          </a:xfrm>
          <a:prstGeom prst="rect">
            <a:avLst/>
          </a:prstGeom>
        </p:spPr>
      </p:pic>
      <p:sp>
        <p:nvSpPr>
          <p:cNvPr id="2" name="Title 1" hidden="1"/>
          <p:cNvSpPr>
            <a:spLocks noGrp="1"/>
          </p:cNvSpPr>
          <p:nvPr>
            <p:ph type="title"/>
          </p:nvPr>
        </p:nvSpPr>
        <p:spPr/>
        <p:txBody>
          <a:bodyPr/>
          <a:lstStyle/>
          <a:p>
            <a:endParaRPr lang="en-US" dirty="0"/>
          </a:p>
        </p:txBody>
      </p:sp>
    </p:spTree>
    <p:extLst>
      <p:ext uri="{BB962C8B-B14F-4D97-AF65-F5344CB8AC3E}">
        <p14:creationId xmlns:p14="http://schemas.microsoft.com/office/powerpoint/2010/main" val="395053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C740-E98C-4D1B-96D9-BFDF2FE0F1E7}"/>
              </a:ext>
            </a:extLst>
          </p:cNvPr>
          <p:cNvSpPr>
            <a:spLocks noGrp="1"/>
          </p:cNvSpPr>
          <p:nvPr>
            <p:ph type="title"/>
          </p:nvPr>
        </p:nvSpPr>
        <p:spPr>
          <a:xfrm>
            <a:off x="1136428" y="627564"/>
            <a:ext cx="7474172" cy="1325563"/>
          </a:xfrm>
        </p:spPr>
        <p:txBody>
          <a:bodyPr>
            <a:normAutofit/>
          </a:bodyPr>
          <a:lstStyle/>
          <a:p>
            <a:r>
              <a:rPr lang="en-US" dirty="0"/>
              <a:t>Azure Data Lake Storage Gen 2</a:t>
            </a:r>
          </a:p>
        </p:txBody>
      </p:sp>
      <p:sp>
        <p:nvSpPr>
          <p:cNvPr id="3" name="Content Placeholder 2">
            <a:extLst>
              <a:ext uri="{FF2B5EF4-FFF2-40B4-BE49-F238E27FC236}">
                <a16:creationId xmlns:a16="http://schemas.microsoft.com/office/drawing/2014/main" id="{C33E2DB0-AB25-48A2-89A1-D57DFF34F0A5}"/>
              </a:ext>
            </a:extLst>
          </p:cNvPr>
          <p:cNvSpPr>
            <a:spLocks noGrp="1"/>
          </p:cNvSpPr>
          <p:nvPr>
            <p:ph idx="1"/>
          </p:nvPr>
        </p:nvSpPr>
        <p:spPr>
          <a:xfrm>
            <a:off x="1136429" y="2278173"/>
            <a:ext cx="6467867" cy="3450613"/>
          </a:xfrm>
        </p:spPr>
        <p:txBody>
          <a:bodyPr anchor="ctr">
            <a:normAutofit/>
          </a:bodyPr>
          <a:lstStyle/>
          <a:p>
            <a:r>
              <a:rPr lang="en-US" sz="2400" dirty="0"/>
              <a:t>Made GA at Feb 7, 2019</a:t>
            </a:r>
          </a:p>
          <a:p>
            <a:r>
              <a:rPr lang="en-US" sz="2400" dirty="0"/>
              <a:t>Data Lake architecture built on top of Blob storage,</a:t>
            </a:r>
          </a:p>
          <a:p>
            <a:pPr lvl="1"/>
            <a:r>
              <a:rPr lang="en-US" sz="2000" dirty="0"/>
              <a:t>Same low cost as Blob</a:t>
            </a:r>
          </a:p>
          <a:p>
            <a:pPr lvl="1"/>
            <a:r>
              <a:rPr lang="en-US" sz="2000" dirty="0"/>
              <a:t>Azure Data Ecosystem</a:t>
            </a:r>
          </a:p>
          <a:p>
            <a:pPr lvl="1"/>
            <a:endParaRPr lang="en-US" sz="2000" dirty="0"/>
          </a:p>
          <a:p>
            <a:pPr lvl="1"/>
            <a:endParaRPr lang="en-US" sz="2000" dirty="0"/>
          </a:p>
        </p:txBody>
      </p:sp>
      <p:pic>
        <p:nvPicPr>
          <p:cNvPr id="16" name="Graphic 6" descr="Bar chart">
            <a:extLst>
              <a:ext uri="{FF2B5EF4-FFF2-40B4-BE49-F238E27FC236}">
                <a16:creationId xmlns:a16="http://schemas.microsoft.com/office/drawing/2014/main" id="{B17B742C-D5DB-4F32-AE60-9516C6BA6E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58052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63FE-11A2-4E54-A917-3178FB5E7856}"/>
              </a:ext>
            </a:extLst>
          </p:cNvPr>
          <p:cNvSpPr>
            <a:spLocks noGrp="1"/>
          </p:cNvSpPr>
          <p:nvPr>
            <p:ph type="title"/>
          </p:nvPr>
        </p:nvSpPr>
        <p:spPr/>
        <p:txBody>
          <a:bodyPr/>
          <a:lstStyle/>
          <a:p>
            <a:r>
              <a:rPr lang="en-US" dirty="0"/>
              <a:t>Pricing and Upgrade</a:t>
            </a:r>
            <a:endParaRPr lang="en-IN" dirty="0"/>
          </a:p>
        </p:txBody>
      </p:sp>
      <p:sp>
        <p:nvSpPr>
          <p:cNvPr id="3" name="Content Placeholder 2">
            <a:extLst>
              <a:ext uri="{FF2B5EF4-FFF2-40B4-BE49-F238E27FC236}">
                <a16:creationId xmlns:a16="http://schemas.microsoft.com/office/drawing/2014/main" id="{90FE507B-CBB9-417D-8D15-29A4A75643CE}"/>
              </a:ext>
            </a:extLst>
          </p:cNvPr>
          <p:cNvSpPr>
            <a:spLocks noGrp="1"/>
          </p:cNvSpPr>
          <p:nvPr>
            <p:ph idx="1"/>
          </p:nvPr>
        </p:nvSpPr>
        <p:spPr/>
        <p:txBody>
          <a:bodyPr>
            <a:normAutofit lnSpcReduction="10000"/>
          </a:bodyPr>
          <a:lstStyle/>
          <a:p>
            <a:r>
              <a:rPr lang="en-US" dirty="0"/>
              <a:t>Gen 1 - </a:t>
            </a:r>
            <a:r>
              <a:rPr lang="en-US" dirty="0">
                <a:hlinkClick r:id="rId2"/>
              </a:rPr>
              <a:t>https://azure.microsoft.com/en-us/pricing/details/data-lake-storage-gen1/</a:t>
            </a:r>
            <a:endParaRPr lang="en-US" dirty="0"/>
          </a:p>
          <a:p>
            <a:endParaRPr lang="en-US" dirty="0"/>
          </a:p>
          <a:p>
            <a:r>
              <a:rPr lang="en-US" dirty="0"/>
              <a:t>Gen 2 - </a:t>
            </a:r>
            <a:r>
              <a:rPr lang="en-US" dirty="0">
                <a:hlinkClick r:id="rId3"/>
              </a:rPr>
              <a:t>https://azure.microsoft.com/en-us/pricing/details/storage/data-lake/</a:t>
            </a:r>
            <a:r>
              <a:rPr lang="en-US" dirty="0"/>
              <a:t> </a:t>
            </a:r>
          </a:p>
          <a:p>
            <a:pPr lvl="1"/>
            <a:r>
              <a:rPr lang="en-US" dirty="0"/>
              <a:t>Lesser than Gen 1</a:t>
            </a:r>
          </a:p>
          <a:p>
            <a:pPr lvl="1"/>
            <a:r>
              <a:rPr lang="en-US" dirty="0"/>
              <a:t>Bit more than Azure Blob</a:t>
            </a:r>
          </a:p>
          <a:p>
            <a:pPr lvl="1"/>
            <a:endParaRPr lang="en-US" dirty="0"/>
          </a:p>
          <a:p>
            <a:r>
              <a:rPr lang="en-US" dirty="0"/>
              <a:t>Upgrade from Gen1 to Gen2 – When and Why?</a:t>
            </a:r>
          </a:p>
          <a:p>
            <a:pPr lvl="1"/>
            <a:r>
              <a:rPr lang="en-IN" dirty="0">
                <a:hlinkClick r:id="rId4"/>
              </a:rPr>
              <a:t>https://docs.microsoft.com/en-us/azure/storage/blobs/data-lake-storage-upgrade</a:t>
            </a:r>
            <a:r>
              <a:rPr lang="en-IN" dirty="0"/>
              <a:t> </a:t>
            </a:r>
          </a:p>
        </p:txBody>
      </p:sp>
    </p:spTree>
    <p:extLst>
      <p:ext uri="{BB962C8B-B14F-4D97-AF65-F5344CB8AC3E}">
        <p14:creationId xmlns:p14="http://schemas.microsoft.com/office/powerpoint/2010/main" val="10915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80"/>
            <a:ext cx="12192000" cy="6849639"/>
          </a:xfrm>
          <a:prstGeom prst="rect">
            <a:avLst/>
          </a:prstGeom>
        </p:spPr>
      </p:pic>
      <p:sp>
        <p:nvSpPr>
          <p:cNvPr id="6" name="TextBox 5"/>
          <p:cNvSpPr txBox="1"/>
          <p:nvPr/>
        </p:nvSpPr>
        <p:spPr>
          <a:xfrm>
            <a:off x="403747" y="1874676"/>
            <a:ext cx="9754044" cy="4708981"/>
          </a:xfrm>
          <a:prstGeom prst="rect">
            <a:avLst/>
          </a:prstGeom>
          <a:noFill/>
        </p:spPr>
        <p:txBody>
          <a:bodyPr wrap="square" rtlCol="0">
            <a:spAutoFit/>
          </a:bodyPr>
          <a:lstStyle/>
          <a:p>
            <a:pPr marL="342900" lvl="0" indent="-342900">
              <a:buFont typeface="Arial" panose="020B0604020202020204" pitchFamily="34" charset="0"/>
              <a:buChar char="•"/>
            </a:pPr>
            <a:r>
              <a:rPr lang="en-US" sz="3000" dirty="0">
                <a:hlinkClick r:id="rId4"/>
              </a:rPr>
              <a:t>https://blogs.msdn.microsoft.com/azuredatalake/</a:t>
            </a:r>
            <a:endParaRPr lang="en-US" sz="3000" dirty="0"/>
          </a:p>
          <a:p>
            <a:pPr marL="342900" lvl="0" indent="-342900">
              <a:buFont typeface="Arial" panose="020B0604020202020204" pitchFamily="34" charset="0"/>
              <a:buChar char="•"/>
            </a:pPr>
            <a:endParaRPr lang="en-US" sz="3000" dirty="0">
              <a:hlinkClick r:id="rId5"/>
            </a:endParaRPr>
          </a:p>
          <a:p>
            <a:pPr marL="342900" lvl="0" indent="-342900">
              <a:buFont typeface="Arial" panose="020B0604020202020204" pitchFamily="34" charset="0"/>
              <a:buChar char="•"/>
            </a:pPr>
            <a:r>
              <a:rPr lang="en-US" sz="3000" dirty="0">
                <a:hlinkClick r:id="rId5"/>
              </a:rPr>
              <a:t>https://azure.microsoft.com/en-in/resources/videos/data-lake-developer-tools/</a:t>
            </a:r>
            <a:r>
              <a:rPr lang="en-US" sz="3000" dirty="0"/>
              <a:t>  </a:t>
            </a:r>
          </a:p>
          <a:p>
            <a:pPr marL="342900" lvl="0" indent="-342900">
              <a:buFont typeface="Arial" panose="020B0604020202020204" pitchFamily="34" charset="0"/>
              <a:buChar char="•"/>
            </a:pPr>
            <a:endParaRPr lang="en-US" sz="3000" dirty="0"/>
          </a:p>
          <a:p>
            <a:pPr marL="342900" lvl="0" indent="-342900">
              <a:buFont typeface="Arial" panose="020B0604020202020204" pitchFamily="34" charset="0"/>
              <a:buChar char="•"/>
            </a:pPr>
            <a:r>
              <a:rPr lang="en-US" sz="3000" dirty="0">
                <a:hlinkClick r:id="rId6"/>
              </a:rPr>
              <a:t>https://docs.microsoft.com/en-us/azure/data-lake-analytics/</a:t>
            </a:r>
            <a:r>
              <a:rPr lang="en-US" sz="3000" dirty="0"/>
              <a:t> </a:t>
            </a:r>
          </a:p>
          <a:p>
            <a:pPr marL="342900" lvl="0" indent="-342900">
              <a:buFont typeface="Arial" panose="020B0604020202020204" pitchFamily="34" charset="0"/>
              <a:buChar char="•"/>
            </a:pPr>
            <a:endParaRPr lang="en-US" sz="3000" dirty="0"/>
          </a:p>
          <a:p>
            <a:pPr marL="342900" lvl="0" indent="-342900">
              <a:buFont typeface="Arial" panose="020B0604020202020204" pitchFamily="34" charset="0"/>
              <a:buChar char="•"/>
            </a:pPr>
            <a:endParaRPr lang="en-US" sz="3000" dirty="0"/>
          </a:p>
          <a:p>
            <a:pPr marL="342900" lvl="0" indent="-342900">
              <a:buFont typeface="Arial" panose="020B0604020202020204" pitchFamily="34" charset="0"/>
              <a:buChar char="•"/>
            </a:pPr>
            <a:endParaRPr lang="en-US" sz="3000" dirty="0"/>
          </a:p>
        </p:txBody>
      </p:sp>
      <p:sp>
        <p:nvSpPr>
          <p:cNvPr id="3" name="Rectangle 2">
            <a:extLst>
              <a:ext uri="{FF2B5EF4-FFF2-40B4-BE49-F238E27FC236}">
                <a16:creationId xmlns:a16="http://schemas.microsoft.com/office/drawing/2014/main" id="{5DECC70E-2EDD-4E20-B4C1-240F4C3DD4B7}"/>
              </a:ext>
            </a:extLst>
          </p:cNvPr>
          <p:cNvSpPr/>
          <p:nvPr/>
        </p:nvSpPr>
        <p:spPr>
          <a:xfrm>
            <a:off x="403747" y="848564"/>
            <a:ext cx="9754044"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rPr>
              <a:t>Other References</a:t>
            </a:r>
          </a:p>
        </p:txBody>
      </p:sp>
    </p:spTree>
    <p:extLst>
      <p:ext uri="{BB962C8B-B14F-4D97-AF65-F5344CB8AC3E}">
        <p14:creationId xmlns:p14="http://schemas.microsoft.com/office/powerpoint/2010/main" val="3797604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dirty="0"/>
          </a:p>
        </p:txBody>
      </p:sp>
      <p:sp>
        <p:nvSpPr>
          <p:cNvPr id="7" name="Title 1"/>
          <p:cNvSpPr txBox="1">
            <a:spLocks/>
          </p:cNvSpPr>
          <p:nvPr/>
        </p:nvSpPr>
        <p:spPr>
          <a:xfrm>
            <a:off x="403747" y="1022492"/>
            <a:ext cx="8139752" cy="4463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rPr>
              <a:t>Enter Text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80"/>
            <a:ext cx="12192000" cy="6849639"/>
          </a:xfrm>
          <a:prstGeom prst="rect">
            <a:avLst/>
          </a:prstGeom>
        </p:spPr>
      </p:pic>
      <p:sp>
        <p:nvSpPr>
          <p:cNvPr id="5" name="Rectangle 4">
            <a:extLst>
              <a:ext uri="{FF2B5EF4-FFF2-40B4-BE49-F238E27FC236}">
                <a16:creationId xmlns:a16="http://schemas.microsoft.com/office/drawing/2014/main" id="{95D344C9-CBA8-4BF1-8CA0-979B03AD54B2}"/>
              </a:ext>
            </a:extLst>
          </p:cNvPr>
          <p:cNvSpPr/>
          <p:nvPr/>
        </p:nvSpPr>
        <p:spPr>
          <a:xfrm>
            <a:off x="4147053" y="1026522"/>
            <a:ext cx="349191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Questions ?</a:t>
            </a:r>
          </a:p>
        </p:txBody>
      </p:sp>
      <p:sp>
        <p:nvSpPr>
          <p:cNvPr id="13" name="TextBox 12">
            <a:extLst>
              <a:ext uri="{FF2B5EF4-FFF2-40B4-BE49-F238E27FC236}">
                <a16:creationId xmlns:a16="http://schemas.microsoft.com/office/drawing/2014/main" id="{00F1E887-74F5-4F95-8509-56E70256AA1E}"/>
              </a:ext>
            </a:extLst>
          </p:cNvPr>
          <p:cNvSpPr txBox="1"/>
          <p:nvPr/>
        </p:nvSpPr>
        <p:spPr>
          <a:xfrm>
            <a:off x="1135469" y="4446550"/>
            <a:ext cx="3338154" cy="430887"/>
          </a:xfrm>
          <a:prstGeom prst="rect">
            <a:avLst/>
          </a:prstGeom>
          <a:noFill/>
        </p:spPr>
        <p:txBody>
          <a:bodyPr wrap="square" rtlCol="0">
            <a:spAutoFit/>
          </a:bodyPr>
          <a:lstStyle/>
          <a:p>
            <a:r>
              <a:rPr lang="en-US" sz="2200" dirty="0">
                <a:solidFill>
                  <a:schemeClr val="tx2"/>
                </a:solidFill>
                <a:ea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dinesarun@hotmail.com</a:t>
            </a:r>
            <a:endParaRPr lang="en-US" sz="2200" dirty="0">
              <a:solidFill>
                <a:schemeClr val="tx2"/>
              </a:solidFill>
              <a:ea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D9A53123-1833-40CC-9E6E-D6BC945D04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144" y="5033112"/>
            <a:ext cx="400110" cy="400110"/>
          </a:xfrm>
          <a:prstGeom prst="rect">
            <a:avLst/>
          </a:prstGeom>
        </p:spPr>
      </p:pic>
      <p:sp>
        <p:nvSpPr>
          <p:cNvPr id="15" name="Rectangle 14">
            <a:extLst>
              <a:ext uri="{FF2B5EF4-FFF2-40B4-BE49-F238E27FC236}">
                <a16:creationId xmlns:a16="http://schemas.microsoft.com/office/drawing/2014/main" id="{0E39F9F4-E445-43D1-9F4C-AF8E0478CF7E}"/>
              </a:ext>
            </a:extLst>
          </p:cNvPr>
          <p:cNvSpPr/>
          <p:nvPr/>
        </p:nvSpPr>
        <p:spPr>
          <a:xfrm>
            <a:off x="1135469" y="5017723"/>
            <a:ext cx="1535546" cy="430887"/>
          </a:xfrm>
          <a:prstGeom prst="rect">
            <a:avLst/>
          </a:prstGeom>
        </p:spPr>
        <p:txBody>
          <a:bodyPr wrap="square">
            <a:spAutoFit/>
          </a:bodyPr>
          <a:lstStyle/>
          <a:p>
            <a:r>
              <a:rPr lang="en-US" sz="2200" dirty="0">
                <a:solidFill>
                  <a:schemeClr val="tx2"/>
                </a:solidFill>
                <a:ea typeface="Segoe UI" panose="020B0502040204020203" pitchFamily="34" charset="0"/>
                <a:cs typeface="Segoe UI" panose="020B0502040204020203" pitchFamily="34" charset="0"/>
              </a:rPr>
              <a:t>dinuswt22</a:t>
            </a:r>
          </a:p>
        </p:txBody>
      </p:sp>
      <p:sp>
        <p:nvSpPr>
          <p:cNvPr id="20" name="Rectangle 19">
            <a:extLst>
              <a:ext uri="{FF2B5EF4-FFF2-40B4-BE49-F238E27FC236}">
                <a16:creationId xmlns:a16="http://schemas.microsoft.com/office/drawing/2014/main" id="{F64071A0-A47D-4532-945E-A9470B1BCDDF}"/>
              </a:ext>
            </a:extLst>
          </p:cNvPr>
          <p:cNvSpPr/>
          <p:nvPr/>
        </p:nvSpPr>
        <p:spPr>
          <a:xfrm>
            <a:off x="1135469" y="3899138"/>
            <a:ext cx="5664949" cy="430887"/>
          </a:xfrm>
          <a:prstGeom prst="rect">
            <a:avLst/>
          </a:prstGeom>
        </p:spPr>
        <p:txBody>
          <a:bodyPr wrap="none">
            <a:spAutoFit/>
          </a:bodyPr>
          <a:lstStyle/>
          <a:p>
            <a:r>
              <a:rPr lang="en-US" sz="2200" dirty="0">
                <a:ln w="0"/>
                <a:solidFill>
                  <a:schemeClr val="tx2"/>
                </a:solidFill>
                <a:hlinkClick r:id="rId5">
                  <a:extLst>
                    <a:ext uri="{A12FA001-AC4F-418D-AE19-62706E023703}">
                      <ahyp:hlinkClr xmlns:ahyp="http://schemas.microsoft.com/office/drawing/2018/hyperlinkcolor" xmlns="" val="tx"/>
                    </a:ext>
                  </a:extLst>
                </a:hlinkClick>
              </a:rPr>
              <a:t>https://github.com/dinesarun/azurevidyapeeth</a:t>
            </a:r>
            <a:r>
              <a:rPr lang="en-US" sz="2200" dirty="0">
                <a:ln w="0"/>
                <a:solidFill>
                  <a:schemeClr val="tx2"/>
                </a:solidFill>
              </a:rPr>
              <a:t> </a:t>
            </a:r>
          </a:p>
        </p:txBody>
      </p:sp>
      <p:pic>
        <p:nvPicPr>
          <p:cNvPr id="23" name="Picture 22">
            <a:extLst>
              <a:ext uri="{FF2B5EF4-FFF2-40B4-BE49-F238E27FC236}">
                <a16:creationId xmlns:a16="http://schemas.microsoft.com/office/drawing/2014/main" id="{A9B0461C-AB70-4460-BF27-62E823D6EF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145" y="3914527"/>
            <a:ext cx="400110" cy="400110"/>
          </a:xfrm>
          <a:prstGeom prst="rect">
            <a:avLst/>
          </a:prstGeom>
        </p:spPr>
      </p:pic>
      <p:pic>
        <p:nvPicPr>
          <p:cNvPr id="17" name="Picture 16">
            <a:extLst>
              <a:ext uri="{FF2B5EF4-FFF2-40B4-BE49-F238E27FC236}">
                <a16:creationId xmlns:a16="http://schemas.microsoft.com/office/drawing/2014/main" id="{ECB69F6C-E75C-4C2B-B650-D04154C658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4367" y="4446550"/>
            <a:ext cx="430887" cy="430887"/>
          </a:xfrm>
          <a:prstGeom prst="rect">
            <a:avLst/>
          </a:prstGeom>
        </p:spPr>
      </p:pic>
    </p:spTree>
    <p:extLst>
      <p:ext uri="{BB962C8B-B14F-4D97-AF65-F5344CB8AC3E}">
        <p14:creationId xmlns:p14="http://schemas.microsoft.com/office/powerpoint/2010/main" val="44505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6049182" y="802638"/>
            <a:ext cx="5408696" cy="52527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28600">
              <a:spcAft>
                <a:spcPts val="600"/>
              </a:spcAft>
              <a:buFont typeface="Arial" panose="020B0604020202020204" pitchFamily="34" charset="0"/>
              <a:buChar char="•"/>
            </a:pPr>
            <a:endParaRPr lang="en-US" sz="2400" dirty="0">
              <a:latin typeface="+mn-lt"/>
              <a:ea typeface="+mn-ea"/>
              <a:cs typeface="+mn-cs"/>
            </a:endParaRPr>
          </a:p>
          <a:p>
            <a:pPr marL="514350" indent="-228600">
              <a:spcAft>
                <a:spcPts val="600"/>
              </a:spcAft>
              <a:buFont typeface="Arial" panose="020B0604020202020204" pitchFamily="34" charset="0"/>
              <a:buChar char="•"/>
            </a:pPr>
            <a:r>
              <a:rPr lang="en-US" sz="2400" dirty="0">
                <a:latin typeface="+mn-lt"/>
                <a:ea typeface="+mn-ea"/>
                <a:cs typeface="+mn-cs"/>
              </a:rPr>
              <a:t>Big Data and Data Lake</a:t>
            </a:r>
          </a:p>
          <a:p>
            <a:pPr marL="514350" indent="-228600">
              <a:spcAft>
                <a:spcPts val="600"/>
              </a:spcAft>
              <a:buFont typeface="Arial" panose="020B0604020202020204" pitchFamily="34" charset="0"/>
              <a:buChar char="•"/>
            </a:pPr>
            <a:r>
              <a:rPr lang="en-US" sz="2400" dirty="0">
                <a:latin typeface="+mn-lt"/>
                <a:ea typeface="+mn-ea"/>
                <a:cs typeface="+mn-cs"/>
              </a:rPr>
              <a:t>Azure Blob / Azure Data Lake</a:t>
            </a:r>
          </a:p>
          <a:p>
            <a:pPr marL="514350" indent="-228600">
              <a:spcAft>
                <a:spcPts val="600"/>
              </a:spcAft>
              <a:buFont typeface="Arial" panose="020B0604020202020204" pitchFamily="34" charset="0"/>
              <a:buChar char="•"/>
            </a:pPr>
            <a:r>
              <a:rPr lang="en-US" sz="2400" dirty="0">
                <a:latin typeface="+mn-lt"/>
                <a:ea typeface="+mn-ea"/>
                <a:cs typeface="+mn-cs"/>
              </a:rPr>
              <a:t>Azure Data Lake Analytics</a:t>
            </a:r>
          </a:p>
          <a:p>
            <a:pPr marL="514350" indent="-228600">
              <a:spcAft>
                <a:spcPts val="600"/>
              </a:spcAft>
              <a:buFont typeface="Arial" panose="020B0604020202020204" pitchFamily="34" charset="0"/>
              <a:buChar char="•"/>
            </a:pPr>
            <a:r>
              <a:rPr lang="en-US" sz="2400" dirty="0">
                <a:latin typeface="+mn-lt"/>
                <a:ea typeface="+mn-ea"/>
                <a:cs typeface="+mn-cs"/>
              </a:rPr>
              <a:t>Demo</a:t>
            </a:r>
          </a:p>
          <a:p>
            <a:pPr marL="514350" indent="-228600">
              <a:spcAft>
                <a:spcPts val="600"/>
              </a:spcAft>
              <a:buFont typeface="Arial" panose="020B0604020202020204" pitchFamily="34" charset="0"/>
              <a:buChar char="•"/>
            </a:pPr>
            <a:r>
              <a:rPr lang="en-US" sz="2400" dirty="0">
                <a:latin typeface="+mn-lt"/>
                <a:ea typeface="+mn-ea"/>
                <a:cs typeface="+mn-cs"/>
              </a:rPr>
              <a:t>Quick intro about new “Gen 2”</a:t>
            </a:r>
          </a:p>
          <a:p>
            <a:pPr marL="514350" indent="-228600">
              <a:spcAft>
                <a:spcPts val="600"/>
              </a:spcAft>
              <a:buFont typeface="Arial" panose="020B0604020202020204" pitchFamily="34" charset="0"/>
              <a:buChar char="•"/>
            </a:pPr>
            <a:r>
              <a:rPr lang="en-US" sz="2400" dirty="0">
                <a:latin typeface="+mn-lt"/>
                <a:ea typeface="+mn-ea"/>
                <a:cs typeface="+mn-cs"/>
              </a:rPr>
              <a:t>Q &amp; A</a:t>
            </a:r>
          </a:p>
          <a:p>
            <a:pPr marL="514350" indent="-228600">
              <a:spcAft>
                <a:spcPts val="600"/>
              </a:spcAft>
              <a:buFont typeface="Arial" panose="020B0604020202020204" pitchFamily="34" charset="0"/>
              <a:buChar char="•"/>
            </a:pPr>
            <a:endParaRPr lang="en-US" sz="2400" dirty="0">
              <a:latin typeface="+mn-lt"/>
              <a:ea typeface="+mn-ea"/>
              <a:cs typeface="+mn-cs"/>
            </a:endParaRPr>
          </a:p>
          <a:p>
            <a:pPr marL="514350" indent="-228600">
              <a:spcAft>
                <a:spcPts val="600"/>
              </a:spcAft>
              <a:buFont typeface="Arial" panose="020B0604020202020204" pitchFamily="34" charset="0"/>
              <a:buChar char="•"/>
            </a:pPr>
            <a:endParaRPr lang="en-US" sz="2400" dirty="0">
              <a:latin typeface="+mn-lt"/>
              <a:ea typeface="+mn-ea"/>
              <a:cs typeface="+mn-cs"/>
            </a:endParaRPr>
          </a:p>
        </p:txBody>
      </p:sp>
      <p:sp>
        <p:nvSpPr>
          <p:cNvPr id="2" name="Title 1" hidden="1"/>
          <p:cNvSpPr>
            <a:spLocks noGrp="1"/>
          </p:cNvSpPr>
          <p:nvPr>
            <p:ph type="title"/>
          </p:nvPr>
        </p:nvSpPr>
        <p:spPr/>
        <p:txBody>
          <a:bodyPr>
            <a:normAutofit/>
          </a:bodyPr>
          <a:lstStyle/>
          <a:p>
            <a:r>
              <a:rPr lang="en-US" dirty="0" err="1"/>
              <a:t>Agensss</a:t>
            </a:r>
            <a:endParaRPr lang="en-US" dirty="0"/>
          </a:p>
        </p:txBody>
      </p:sp>
      <p:sp>
        <p:nvSpPr>
          <p:cNvPr id="3" name="Rectangle 2">
            <a:extLst>
              <a:ext uri="{FF2B5EF4-FFF2-40B4-BE49-F238E27FC236}">
                <a16:creationId xmlns:a16="http://schemas.microsoft.com/office/drawing/2014/main" id="{5DECC70E-2EDD-4E20-B4C1-240F4C3DD4B7}"/>
              </a:ext>
            </a:extLst>
          </p:cNvPr>
          <p:cNvSpPr/>
          <p:nvPr/>
        </p:nvSpPr>
        <p:spPr>
          <a:xfrm>
            <a:off x="403747" y="848564"/>
            <a:ext cx="2408333" cy="707886"/>
          </a:xfrm>
          <a:prstGeom prst="rect">
            <a:avLst/>
          </a:prstGeom>
          <a:noFill/>
        </p:spPr>
        <p:txBody>
          <a:bodyPr wrap="square" lIns="91440" tIns="45720" rIns="91440" bIns="45720">
            <a:spAutoFit/>
          </a:bodyPr>
          <a:lstStyle/>
          <a:p>
            <a:endParaRPr lang="en-US" sz="4000" dirty="0">
              <a:ln w="0"/>
              <a:effectLst>
                <a:outerShdw blurRad="38100" dist="19050" dir="2700000" algn="tl" rotWithShape="0">
                  <a:schemeClr val="dk1">
                    <a:alpha val="40000"/>
                  </a:schemeClr>
                </a:outerShdw>
              </a:effectLst>
            </a:endParaRPr>
          </a:p>
        </p:txBody>
      </p:sp>
      <p:sp>
        <p:nvSpPr>
          <p:cNvPr id="24" name="Title 1">
            <a:extLst>
              <a:ext uri="{FF2B5EF4-FFF2-40B4-BE49-F238E27FC236}">
                <a16:creationId xmlns:a16="http://schemas.microsoft.com/office/drawing/2014/main" id="{DC31FA86-3847-48D3-9F7C-CCA04A249F1A}"/>
              </a:ext>
            </a:extLst>
          </p:cNvPr>
          <p:cNvSpPr txBox="1">
            <a:spLocks/>
          </p:cNvSpPr>
          <p:nvPr/>
        </p:nvSpPr>
        <p:spPr>
          <a:xfrm>
            <a:off x="1490598" y="2590731"/>
            <a:ext cx="2647059" cy="1676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dirty="0">
                <a:ln w="0"/>
                <a:solidFill>
                  <a:schemeClr val="bg1"/>
                </a:solidFill>
                <a:effectLst>
                  <a:outerShdw blurRad="38100" dist="19050" dir="2700000" algn="tl" rotWithShape="0">
                    <a:schemeClr val="dk1">
                      <a:alpha val="40000"/>
                    </a:schemeClr>
                  </a:outerShdw>
                </a:effectLst>
              </a:rPr>
              <a:t>Agenda</a:t>
            </a:r>
            <a:endParaRPr lang="en-US" sz="5600" dirty="0">
              <a:solidFill>
                <a:schemeClr val="bg1"/>
              </a:solidFill>
            </a:endParaRPr>
          </a:p>
        </p:txBody>
      </p:sp>
    </p:spTree>
    <p:extLst>
      <p:ext uri="{BB962C8B-B14F-4D97-AF65-F5344CB8AC3E}">
        <p14:creationId xmlns:p14="http://schemas.microsoft.com/office/powerpoint/2010/main" val="38637638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DFC740-E98C-4D1B-96D9-BFDF2FE0F1E7}"/>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BigData – Apache Hadoop – Data Lake</a:t>
            </a:r>
          </a:p>
        </p:txBody>
      </p:sp>
      <p:sp>
        <p:nvSpPr>
          <p:cNvPr id="3" name="Content Placeholder 2">
            <a:extLst>
              <a:ext uri="{FF2B5EF4-FFF2-40B4-BE49-F238E27FC236}">
                <a16:creationId xmlns:a16="http://schemas.microsoft.com/office/drawing/2014/main" id="{C33E2DB0-AB25-48A2-89A1-D57DFF34F0A5}"/>
              </a:ext>
            </a:extLst>
          </p:cNvPr>
          <p:cNvSpPr>
            <a:spLocks noGrp="1"/>
          </p:cNvSpPr>
          <p:nvPr>
            <p:ph idx="1"/>
          </p:nvPr>
        </p:nvSpPr>
        <p:spPr>
          <a:xfrm>
            <a:off x="1286930" y="2962451"/>
            <a:ext cx="4052499" cy="2820012"/>
          </a:xfrm>
        </p:spPr>
        <p:txBody>
          <a:bodyPr>
            <a:normAutofit/>
          </a:bodyPr>
          <a:lstStyle/>
          <a:p>
            <a:r>
              <a:rPr lang="en-US" sz="1800" dirty="0"/>
              <a:t>Data Lake – Store data in its natural format. Like water from different sources pool into a Lake and get stored.</a:t>
            </a:r>
          </a:p>
          <a:p>
            <a:r>
              <a:rPr lang="en-US" sz="1800" dirty="0"/>
              <a:t>Hadoop was the first major data lake with “HDFS” accepting videos, files, logs,…</a:t>
            </a:r>
          </a:p>
          <a:p>
            <a:r>
              <a:rPr lang="en-US" sz="1800" dirty="0"/>
              <a:t>Hadoop’s disadvantage – Slow processing that was overcome by tools like Spark, etc. </a:t>
            </a:r>
          </a:p>
          <a:p>
            <a:endParaRPr lang="en-US" sz="1800" dirty="0"/>
          </a:p>
          <a:p>
            <a:endParaRPr lang="en-US" sz="1800" dirty="0"/>
          </a:p>
          <a:p>
            <a:pPr marL="0" indent="0">
              <a:buNone/>
            </a:pPr>
            <a:endParaRPr lang="en-US" sz="1800" dirty="0"/>
          </a:p>
        </p:txBody>
      </p:sp>
      <p:pic>
        <p:nvPicPr>
          <p:cNvPr id="5" name="Picture 4" descr="A screenshot of a video game&#10;&#10;Description generated with high confidence">
            <a:extLst>
              <a:ext uri="{FF2B5EF4-FFF2-40B4-BE49-F238E27FC236}">
                <a16:creationId xmlns:a16="http://schemas.microsoft.com/office/drawing/2014/main" id="{79823462-CFD3-4584-8729-A74B23520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3535" y="2950094"/>
            <a:ext cx="5035735" cy="2820012"/>
          </a:xfrm>
          <a:prstGeom prst="rect">
            <a:avLst/>
          </a:prstGeom>
        </p:spPr>
      </p:pic>
      <p:sp>
        <p:nvSpPr>
          <p:cNvPr id="6" name="Rectangle 5">
            <a:extLst>
              <a:ext uri="{FF2B5EF4-FFF2-40B4-BE49-F238E27FC236}">
                <a16:creationId xmlns:a16="http://schemas.microsoft.com/office/drawing/2014/main" id="{679DA01B-4D3A-404F-A423-1FFD68B29DB6}"/>
              </a:ext>
            </a:extLst>
          </p:cNvPr>
          <p:cNvSpPr/>
          <p:nvPr/>
        </p:nvSpPr>
        <p:spPr>
          <a:xfrm>
            <a:off x="6808573" y="5904476"/>
            <a:ext cx="4501757" cy="253916"/>
          </a:xfrm>
          <a:prstGeom prst="rect">
            <a:avLst/>
          </a:prstGeom>
        </p:spPr>
        <p:txBody>
          <a:bodyPr wrap="square">
            <a:spAutoFit/>
          </a:bodyPr>
          <a:lstStyle/>
          <a:p>
            <a:pPr algn="r"/>
            <a:r>
              <a:rPr lang="en-US" sz="1050" i="1" dirty="0"/>
              <a:t>Image from:</a:t>
            </a:r>
            <a:r>
              <a:rPr lang="en-US" sz="1050" dirty="0"/>
              <a:t> https://www.intricity.com/data-warehousing/what-is-a-data-lake/ </a:t>
            </a:r>
          </a:p>
        </p:txBody>
      </p:sp>
    </p:spTree>
    <p:extLst>
      <p:ext uri="{BB962C8B-B14F-4D97-AF65-F5344CB8AC3E}">
        <p14:creationId xmlns:p14="http://schemas.microsoft.com/office/powerpoint/2010/main" val="46351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p:cNvSpPr txBox="1">
            <a:spLocks/>
          </p:cNvSpPr>
          <p:nvPr/>
        </p:nvSpPr>
        <p:spPr>
          <a:xfrm>
            <a:off x="526073" y="475663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kern="1200">
                <a:solidFill>
                  <a:srgbClr val="FFFFFF"/>
                </a:solidFill>
                <a:latin typeface="+mj-lt"/>
                <a:ea typeface="+mj-ea"/>
                <a:cs typeface="+mj-cs"/>
              </a:rPr>
              <a:t>Database options in Azure</a:t>
            </a:r>
          </a:p>
        </p:txBody>
      </p:sp>
      <p:pic>
        <p:nvPicPr>
          <p:cNvPr id="5" name="Picture 4">
            <a:extLst>
              <a:ext uri="{FF2B5EF4-FFF2-40B4-BE49-F238E27FC236}">
                <a16:creationId xmlns:a16="http://schemas.microsoft.com/office/drawing/2014/main" id="{7E7B9D47-43B9-401B-B302-53E330CE30B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9334"/>
                    </a14:imgEffect>
                    <a14:imgEffect>
                      <a14:saturation sat="264000"/>
                    </a14:imgEffect>
                    <a14:imgEffect>
                      <a14:brightnessContrast bright="11000" contrast="-29000"/>
                    </a14:imgEffect>
                  </a14:imgLayer>
                </a14:imgProps>
              </a:ext>
            </a:extLst>
          </a:blip>
          <a:stretch>
            <a:fillRect/>
          </a:stretch>
        </p:blipFill>
        <p:spPr>
          <a:xfrm>
            <a:off x="842781" y="307731"/>
            <a:ext cx="10451339" cy="3997637"/>
          </a:xfrm>
          <a:prstGeom prst="rect">
            <a:avLst/>
          </a:prstGeom>
        </p:spPr>
      </p:pic>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hidden="1"/>
          <p:cNvSpPr>
            <a:spLocks noGrp="1"/>
          </p:cNvSpPr>
          <p:nvPr>
            <p:ph type="title"/>
          </p:nvPr>
        </p:nvSpPr>
        <p:spPr/>
        <p:txBody>
          <a:bodyPr/>
          <a:lstStyle/>
          <a:p>
            <a:endParaRPr lang="en-US" dirty="0"/>
          </a:p>
        </p:txBody>
      </p:sp>
    </p:spTree>
    <p:extLst>
      <p:ext uri="{BB962C8B-B14F-4D97-AF65-F5344CB8AC3E}">
        <p14:creationId xmlns:p14="http://schemas.microsoft.com/office/powerpoint/2010/main" val="216341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p:cNvSpPr txBox="1">
            <a:spLocks/>
          </p:cNvSpPr>
          <p:nvPr/>
        </p:nvSpPr>
        <p:spPr>
          <a:xfrm>
            <a:off x="526073" y="475663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kern="1200" dirty="0">
                <a:solidFill>
                  <a:srgbClr val="FFFFFF"/>
                </a:solidFill>
                <a:latin typeface="+mj-lt"/>
                <a:ea typeface="+mj-ea"/>
                <a:cs typeface="+mj-cs"/>
              </a:rPr>
              <a:t>OLAP, OLTP</a:t>
            </a:r>
          </a:p>
        </p:txBody>
      </p:sp>
      <p:pic>
        <p:nvPicPr>
          <p:cNvPr id="8" name="Picture 7">
            <a:extLst>
              <a:ext uri="{FF2B5EF4-FFF2-40B4-BE49-F238E27FC236}">
                <a16:creationId xmlns:a16="http://schemas.microsoft.com/office/drawing/2014/main" id="{724D2382-4398-4CAB-9665-3A3871483AA7}"/>
              </a:ext>
            </a:extLst>
          </p:cNvPr>
          <p:cNvPicPr>
            <a:picLocks noChangeAspect="1"/>
          </p:cNvPicPr>
          <p:nvPr/>
        </p:nvPicPr>
        <p:blipFill>
          <a:blip r:embed="rId3"/>
          <a:stretch>
            <a:fillRect/>
          </a:stretch>
        </p:blipFill>
        <p:spPr>
          <a:xfrm>
            <a:off x="1860411" y="307731"/>
            <a:ext cx="8416079" cy="3997637"/>
          </a:xfrm>
          <a:prstGeom prst="rect">
            <a:avLst/>
          </a:prstGeom>
        </p:spPr>
      </p:pic>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hidden="1"/>
          <p:cNvSpPr>
            <a:spLocks noGrp="1"/>
          </p:cNvSpPr>
          <p:nvPr>
            <p:ph type="title"/>
          </p:nvPr>
        </p:nvSpPr>
        <p:spPr/>
        <p:txBody>
          <a:bodyPr/>
          <a:lstStyle/>
          <a:p>
            <a:endParaRPr lang="en-US" dirty="0"/>
          </a:p>
        </p:txBody>
      </p:sp>
    </p:spTree>
    <p:extLst>
      <p:ext uri="{BB962C8B-B14F-4D97-AF65-F5344CB8AC3E}">
        <p14:creationId xmlns:p14="http://schemas.microsoft.com/office/powerpoint/2010/main" val="322837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9745D-258C-40B9-87BB-E62B7BED609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ln w="0"/>
                <a:solidFill>
                  <a:schemeClr val="bg1"/>
                </a:solidFill>
                <a:effectLst>
                  <a:outerShdw blurRad="38100" dist="19050" dir="2700000" algn="tl" rotWithShape="0">
                    <a:schemeClr val="dk1">
                      <a:alpha val="40000"/>
                    </a:schemeClr>
                  </a:outerShdw>
                </a:effectLst>
                <a:latin typeface="+mj-lt"/>
                <a:ea typeface="+mj-ea"/>
                <a:cs typeface="+mj-cs"/>
              </a:rPr>
              <a:t>Building a Data Lake</a:t>
            </a:r>
            <a:endParaRPr lang="en-US" sz="6000" kern="1200" dirty="0">
              <a:solidFill>
                <a:schemeClr val="bg1"/>
              </a:solidFill>
              <a:latin typeface="+mj-lt"/>
              <a:ea typeface="+mj-ea"/>
              <a:cs typeface="+mj-cs"/>
            </a:endParaRP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Thought bubble">
            <a:extLst>
              <a:ext uri="{FF2B5EF4-FFF2-40B4-BE49-F238E27FC236}">
                <a16:creationId xmlns:a16="http://schemas.microsoft.com/office/drawing/2014/main" id="{43F18568-3874-468E-991F-67144FF1D5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8275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70DD40-3D66-48B5-B6CF-AB1C4ED524D5}"/>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“Data projects should be treated as </a:t>
            </a:r>
            <a:r>
              <a:rPr lang="en-US" sz="2400" b="1" dirty="0"/>
              <a:t>products</a:t>
            </a:r>
            <a:r>
              <a:rPr lang="en-US" sz="2400" dirty="0"/>
              <a:t> and not merely as </a:t>
            </a:r>
            <a:r>
              <a:rPr lang="en-US" sz="2400" b="1" dirty="0"/>
              <a:t>infrastructure</a:t>
            </a:r>
            <a:r>
              <a:rPr lang="en-US" sz="2400" dirty="0"/>
              <a:t>”</a:t>
            </a:r>
          </a:p>
          <a:p>
            <a:endParaRPr lang="en-IN" sz="2400" dirty="0"/>
          </a:p>
        </p:txBody>
      </p:sp>
    </p:spTree>
    <p:extLst>
      <p:ext uri="{BB962C8B-B14F-4D97-AF65-F5344CB8AC3E}">
        <p14:creationId xmlns:p14="http://schemas.microsoft.com/office/powerpoint/2010/main" val="293752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4AE7-3D0D-4654-B930-3BCBA7466941}"/>
              </a:ext>
            </a:extLst>
          </p:cNvPr>
          <p:cNvSpPr>
            <a:spLocks noGrp="1"/>
          </p:cNvSpPr>
          <p:nvPr>
            <p:ph type="title"/>
          </p:nvPr>
        </p:nvSpPr>
        <p:spPr>
          <a:xfrm>
            <a:off x="433495" y="3433763"/>
            <a:ext cx="3197013" cy="2743200"/>
          </a:xfrm>
        </p:spPr>
        <p:txBody>
          <a:bodyPr anchor="t">
            <a:normAutofit/>
          </a:bodyPr>
          <a:lstStyle/>
          <a:p>
            <a:pPr algn="ctr"/>
            <a:r>
              <a:rPr lang="en-US"/>
              <a:t>Use case</a:t>
            </a:r>
            <a:endParaRPr lang="en-IN"/>
          </a:p>
        </p:txBody>
      </p:sp>
      <p:pic>
        <p:nvPicPr>
          <p:cNvPr id="7" name="Graphic 6" descr="Upward trend">
            <a:extLst>
              <a:ext uri="{FF2B5EF4-FFF2-40B4-BE49-F238E27FC236}">
                <a16:creationId xmlns:a16="http://schemas.microsoft.com/office/drawing/2014/main" id="{F0711A8C-B43F-4783-9022-FEF63B557D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4801" y="2519363"/>
            <a:ext cx="914400" cy="914400"/>
          </a:xfrm>
          <a:prstGeom prst="rect">
            <a:avLst/>
          </a:prstGeom>
        </p:spPr>
      </p:pic>
      <p:sp>
        <p:nvSpPr>
          <p:cNvPr id="3" name="Content Placeholder 2">
            <a:extLst>
              <a:ext uri="{FF2B5EF4-FFF2-40B4-BE49-F238E27FC236}">
                <a16:creationId xmlns:a16="http://schemas.microsoft.com/office/drawing/2014/main" id="{79343D11-7352-4A0A-A830-DA238A5133BB}"/>
              </a:ext>
            </a:extLst>
          </p:cNvPr>
          <p:cNvSpPr>
            <a:spLocks noGrp="1"/>
          </p:cNvSpPr>
          <p:nvPr>
            <p:ph idx="1"/>
          </p:nvPr>
        </p:nvSpPr>
        <p:spPr>
          <a:xfrm>
            <a:off x="4064000" y="643467"/>
            <a:ext cx="7289799" cy="5533496"/>
          </a:xfrm>
        </p:spPr>
        <p:txBody>
          <a:bodyPr anchor="ctr">
            <a:normAutofit lnSpcReduction="10000"/>
          </a:bodyPr>
          <a:lstStyle/>
          <a:p>
            <a:r>
              <a:rPr lang="en-US" sz="2200" dirty="0"/>
              <a:t>An insurance firm. </a:t>
            </a:r>
          </a:p>
          <a:p>
            <a:r>
              <a:rPr lang="en-US" sz="2200" dirty="0"/>
              <a:t>Grown over the years through acquisition of many small insurance companies - hence, it doesn’t have a single, consolidated view of their customer base.</a:t>
            </a:r>
          </a:p>
          <a:p>
            <a:r>
              <a:rPr lang="en-US" sz="2200" dirty="0"/>
              <a:t>Also details are fragmented among many subsystems, product lines -  </a:t>
            </a:r>
          </a:p>
          <a:p>
            <a:pPr lvl="1"/>
            <a:r>
              <a:rPr lang="en-US" sz="2200" dirty="0"/>
              <a:t>Health insurance, </a:t>
            </a:r>
          </a:p>
          <a:p>
            <a:pPr lvl="1"/>
            <a:r>
              <a:rPr lang="en-US" sz="2200" dirty="0"/>
              <a:t>Vehicle insurance, </a:t>
            </a:r>
          </a:p>
          <a:p>
            <a:pPr lvl="1"/>
            <a:r>
              <a:rPr lang="en-US" sz="2200" dirty="0"/>
              <a:t>Pet insurance, etc.	</a:t>
            </a:r>
          </a:p>
          <a:p>
            <a:pPr marL="0" indent="0">
              <a:buNone/>
            </a:pPr>
            <a:endParaRPr lang="en-US" sz="2200" dirty="0"/>
          </a:p>
          <a:p>
            <a:r>
              <a:rPr lang="en-US" sz="2200" b="1" dirty="0"/>
              <a:t>So plans to build a data lake.</a:t>
            </a:r>
          </a:p>
          <a:p>
            <a:r>
              <a:rPr lang="en-US" sz="2200" b="1" dirty="0"/>
              <a:t>Data scientists or BI analysts to generate insights.</a:t>
            </a:r>
          </a:p>
          <a:p>
            <a:endParaRPr lang="en-US" sz="2400" dirty="0"/>
          </a:p>
          <a:p>
            <a:pPr marL="0" indent="0" algn="r">
              <a:buNone/>
            </a:pPr>
            <a:br>
              <a:rPr lang="en-US" sz="2000" dirty="0"/>
            </a:br>
            <a:br>
              <a:rPr lang="en-US" sz="2000" dirty="0"/>
            </a:br>
            <a:r>
              <a:rPr lang="en-US" sz="1600" dirty="0"/>
              <a:t>From: </a:t>
            </a:r>
            <a:r>
              <a:rPr lang="en-US" sz="1600" dirty="0">
                <a:hlinkClick r:id="rId5"/>
              </a:rPr>
              <a:t>https://www.thoughtworks.com/insights/blog/curse-data-lake-monster</a:t>
            </a:r>
            <a:r>
              <a:rPr lang="en-US" sz="1600" dirty="0"/>
              <a:t> </a:t>
            </a:r>
            <a:endParaRPr lang="en-IN" sz="2000" dirty="0"/>
          </a:p>
        </p:txBody>
      </p:sp>
    </p:spTree>
    <p:extLst>
      <p:ext uri="{BB962C8B-B14F-4D97-AF65-F5344CB8AC3E}">
        <p14:creationId xmlns:p14="http://schemas.microsoft.com/office/powerpoint/2010/main" val="5761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EAD85-94C4-4149-AF70-0C4AE5E41ABD}"/>
              </a:ext>
            </a:extLst>
          </p:cNvPr>
          <p:cNvSpPr>
            <a:spLocks noGrp="1"/>
          </p:cNvSpPr>
          <p:nvPr>
            <p:ph type="title"/>
          </p:nvPr>
        </p:nvSpPr>
        <p:spPr>
          <a:xfrm>
            <a:off x="6746628" y="1783959"/>
            <a:ext cx="4645250" cy="2889114"/>
          </a:xfrm>
        </p:spPr>
        <p:txBody>
          <a:bodyPr vert="horz" lIns="91440" tIns="45720" rIns="91440" bIns="45720" rtlCol="0" anchor="b">
            <a:normAutofit/>
          </a:bodyPr>
          <a:lstStyle/>
          <a:p>
            <a:pPr marL="342900" lvl="0" indent="-342900"/>
            <a:r>
              <a:rPr lang="en-US" sz="3800" kern="1200">
                <a:solidFill>
                  <a:schemeClr val="bg1"/>
                </a:solidFill>
                <a:latin typeface="+mj-lt"/>
                <a:ea typeface="+mj-ea"/>
                <a:cs typeface="+mj-cs"/>
              </a:rPr>
              <a:t>Simple analogy,</a:t>
            </a:r>
            <a:br>
              <a:rPr lang="en-US" sz="3800" kern="1200">
                <a:solidFill>
                  <a:schemeClr val="bg1"/>
                </a:solidFill>
                <a:latin typeface="+mj-lt"/>
                <a:ea typeface="+mj-ea"/>
                <a:cs typeface="+mj-cs"/>
              </a:rPr>
            </a:br>
            <a:br>
              <a:rPr lang="en-US" sz="3800" kern="1200">
                <a:solidFill>
                  <a:schemeClr val="bg1"/>
                </a:solidFill>
                <a:latin typeface="+mj-lt"/>
                <a:ea typeface="+mj-ea"/>
                <a:cs typeface="+mj-cs"/>
              </a:rPr>
            </a:br>
            <a:r>
              <a:rPr lang="en-US" sz="3800" kern="1200">
                <a:solidFill>
                  <a:schemeClr val="bg1"/>
                </a:solidFill>
                <a:latin typeface="+mj-lt"/>
                <a:ea typeface="+mj-ea"/>
                <a:cs typeface="+mj-cs"/>
              </a:rPr>
              <a:t>Build a car?</a:t>
            </a:r>
            <a:br>
              <a:rPr lang="en-US" sz="3800" kern="1200">
                <a:solidFill>
                  <a:schemeClr val="bg1"/>
                </a:solidFill>
                <a:latin typeface="+mj-lt"/>
                <a:ea typeface="+mj-ea"/>
                <a:cs typeface="+mj-cs"/>
              </a:rPr>
            </a:br>
            <a:r>
              <a:rPr lang="en-US" sz="3800" kern="1200">
                <a:solidFill>
                  <a:schemeClr val="bg1"/>
                </a:solidFill>
                <a:latin typeface="+mj-lt"/>
                <a:ea typeface="+mj-ea"/>
                <a:cs typeface="+mj-cs"/>
              </a:rPr>
              <a:t>Buy a car?</a:t>
            </a:r>
            <a:br>
              <a:rPr lang="en-US" sz="3800" kern="1200">
                <a:solidFill>
                  <a:schemeClr val="bg1"/>
                </a:solidFill>
                <a:latin typeface="+mj-lt"/>
                <a:ea typeface="+mj-ea"/>
                <a:cs typeface="+mj-cs"/>
              </a:rPr>
            </a:br>
            <a:r>
              <a:rPr lang="en-US" sz="3800" kern="1200">
                <a:solidFill>
                  <a:schemeClr val="bg1"/>
                </a:solidFill>
                <a:latin typeface="+mj-lt"/>
                <a:ea typeface="+mj-ea"/>
                <a:cs typeface="+mj-cs"/>
              </a:rPr>
              <a:t>Rent a car?</a:t>
            </a: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Car">
            <a:extLst>
              <a:ext uri="{FF2B5EF4-FFF2-40B4-BE49-F238E27FC236}">
                <a16:creationId xmlns:a16="http://schemas.microsoft.com/office/drawing/2014/main" id="{93A6CF94-D1C8-4533-BA41-6F3C78B991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39815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863</Words>
  <Application>Microsoft Office PowerPoint</Application>
  <PresentationFormat>Widescreen</PresentationFormat>
  <Paragraphs>129</Paragraphs>
  <Slides>19</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Light</vt:lpstr>
      <vt:lpstr>Segoe UI</vt:lpstr>
      <vt:lpstr>Office Theme</vt:lpstr>
      <vt:lpstr>Storyboard Layouts</vt:lpstr>
      <vt:lpstr>PowerPoint Presentation</vt:lpstr>
      <vt:lpstr>Agensss</vt:lpstr>
      <vt:lpstr>BigData – Apache Hadoop – Data Lake</vt:lpstr>
      <vt:lpstr>PowerPoint Presentation</vt:lpstr>
      <vt:lpstr>PowerPoint Presentation</vt:lpstr>
      <vt:lpstr>Building a Data Lake</vt:lpstr>
      <vt:lpstr>PowerPoint Presentation</vt:lpstr>
      <vt:lpstr>Use case</vt:lpstr>
      <vt:lpstr>Simple analogy,  Build a car? Buy a car? Rent a car?</vt:lpstr>
      <vt:lpstr>Control vs Business value</vt:lpstr>
      <vt:lpstr>Features</vt:lpstr>
      <vt:lpstr>So, What can I store?  =&gt; Semi-structured (CSV, XML, other files...)  =&gt; Un-structured (Image, Video, PDF, Document, Key/Value, Graph,..) </vt:lpstr>
      <vt:lpstr>Blob  or Data Lake</vt:lpstr>
      <vt:lpstr>Data Lake Analytics</vt:lpstr>
      <vt:lpstr>PowerPoint Presentation</vt:lpstr>
      <vt:lpstr>Azure Data Lake Storage Gen 2</vt:lpstr>
      <vt:lpstr>Pricing and Upgrade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Kumar P</dc:creator>
  <cp:lastModifiedBy>Dinesh Kumar P</cp:lastModifiedBy>
  <cp:revision>100</cp:revision>
  <dcterms:created xsi:type="dcterms:W3CDTF">2019-01-25T15:43:19Z</dcterms:created>
  <dcterms:modified xsi:type="dcterms:W3CDTF">2019-02-26T06:02:45Z</dcterms:modified>
</cp:coreProperties>
</file>