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60" r:id="rId4"/>
    <p:sldId id="267" r:id="rId5"/>
    <p:sldId id="292" r:id="rId6"/>
    <p:sldId id="258" r:id="rId7"/>
    <p:sldId id="276" r:id="rId8"/>
    <p:sldId id="263" r:id="rId9"/>
    <p:sldId id="264" r:id="rId10"/>
    <p:sldId id="278" r:id="rId11"/>
    <p:sldId id="271" r:id="rId12"/>
    <p:sldId id="274" r:id="rId13"/>
    <p:sldId id="275" r:id="rId14"/>
    <p:sldId id="262" r:id="rId15"/>
    <p:sldId id="272" r:id="rId16"/>
    <p:sldId id="273" r:id="rId17"/>
    <p:sldId id="2076136270" r:id="rId18"/>
    <p:sldId id="279" r:id="rId19"/>
    <p:sldId id="270" r:id="rId20"/>
    <p:sldId id="2076136266" r:id="rId21"/>
    <p:sldId id="269" r:id="rId22"/>
    <p:sldId id="277" r:id="rId23"/>
    <p:sldId id="268" r:id="rId24"/>
    <p:sldId id="266" r:id="rId25"/>
    <p:sldId id="2076136269" r:id="rId26"/>
    <p:sldId id="207613626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neshKumar Prabakaran" initials="DP" lastIdx="1" clrIdx="0">
    <p:extLst>
      <p:ext uri="{19B8F6BF-5375-455C-9EA6-DF929625EA0E}">
        <p15:presenceInfo xmlns:p15="http://schemas.microsoft.com/office/powerpoint/2012/main" userId="9953ea2c97eeb5f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9039" autoAdjust="0"/>
  </p:normalViewPr>
  <p:slideViewPr>
    <p:cSldViewPr snapToGrid="0">
      <p:cViewPr varScale="1">
        <p:scale>
          <a:sx n="59" d="100"/>
          <a:sy n="59" d="100"/>
        </p:scale>
        <p:origin x="1618" y="6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E45019-3D22-4B0F-9E51-C5C311B494D9}" type="datetimeFigureOut">
              <a:rPr lang="en-IN" smtClean="0"/>
              <a:t>16-04-2021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D11EEE-6408-426C-86EC-A45CD40E17C7}" type="slidenum">
              <a:rPr lang="en-IN" smtClean="0"/>
              <a:t>‹#›</a:t>
            </a:fld>
            <a:endParaRPr lang="en-IN"/>
          </a:p>
        </p:txBody>
      </p:sp>
    </p:spTree>
    <p:extLst>
      <p:ext uri="{BB962C8B-B14F-4D97-AF65-F5344CB8AC3E}">
        <p14:creationId xmlns:p14="http://schemas.microsoft.com/office/powerpoint/2010/main" val="4141011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Technology democratization has led to make available the best features and the killer open-source frameworks to be available in almost all products in a line. Although the cloud provider used in one’s company takes priority, it makes it difficult to choose the best that fits for requirement. In this session, let me share my learnings, how our team analysed different frameworks for use cases. I hope it would help someone to choose the right data analytics tool for his need.</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1</a:t>
            </a:fld>
            <a:endParaRPr lang="en-IN"/>
          </a:p>
        </p:txBody>
      </p:sp>
    </p:spTree>
    <p:extLst>
      <p:ext uri="{BB962C8B-B14F-4D97-AF65-F5344CB8AC3E}">
        <p14:creationId xmlns:p14="http://schemas.microsoft.com/office/powerpoint/2010/main" val="2270896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Background engineering improvised for better performance. Front end features are in beta as of now.</a:t>
            </a:r>
            <a:endParaRPr lang="en-IN" dirty="0"/>
          </a:p>
          <a:p>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12</a:t>
            </a:fld>
            <a:endParaRPr lang="en-IN"/>
          </a:p>
        </p:txBody>
      </p:sp>
    </p:spTree>
    <p:extLst>
      <p:ext uri="{BB962C8B-B14F-4D97-AF65-F5344CB8AC3E}">
        <p14:creationId xmlns:p14="http://schemas.microsoft.com/office/powerpoint/2010/main" val="4024428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13</a:t>
            </a:fld>
            <a:endParaRPr lang="en-IN"/>
          </a:p>
        </p:txBody>
      </p:sp>
    </p:spTree>
    <p:extLst>
      <p:ext uri="{BB962C8B-B14F-4D97-AF65-F5344CB8AC3E}">
        <p14:creationId xmlns:p14="http://schemas.microsoft.com/office/powerpoint/2010/main" val="1416948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Delta Lake that sits on top of data lake provides ACID transactions and unifies streaming and batch processing. It is also fully compatible with Spark APIs.</a:t>
            </a:r>
          </a:p>
          <a:p>
            <a:r>
              <a:rPr lang="en-GB" dirty="0"/>
              <a:t>* In simple words, its about saving data as ‘Delta’ format and play with it.</a:t>
            </a:r>
            <a:endParaRPr lang="en-IN" dirty="0"/>
          </a:p>
          <a:p>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14</a:t>
            </a:fld>
            <a:endParaRPr lang="en-IN"/>
          </a:p>
        </p:txBody>
      </p:sp>
    </p:spTree>
    <p:extLst>
      <p:ext uri="{BB962C8B-B14F-4D97-AF65-F5344CB8AC3E}">
        <p14:creationId xmlns:p14="http://schemas.microsoft.com/office/powerpoint/2010/main" val="1083962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 going to repeat the points which I spoke earlier. I mean core features of Data warehouse / Data Lake / Data Lakehouse.</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16</a:t>
            </a:fld>
            <a:endParaRPr lang="en-IN"/>
          </a:p>
        </p:txBody>
      </p:sp>
    </p:spTree>
    <p:extLst>
      <p:ext uri="{BB962C8B-B14F-4D97-AF65-F5344CB8AC3E}">
        <p14:creationId xmlns:p14="http://schemas.microsoft.com/office/powerpoint/2010/main" val="7448532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MySQL was switched to Mongo for few reasons like – Not restricted over rigid schema, Better </a:t>
            </a:r>
            <a:r>
              <a:rPr lang="en-GB" dirty="0" err="1"/>
              <a:t>sharding</a:t>
            </a:r>
            <a:r>
              <a:rPr lang="en-GB" dirty="0"/>
              <a:t>, Multi instance need(Dev, staging, prod)</a:t>
            </a:r>
          </a:p>
          <a:p>
            <a:pPr marL="171450" indent="-171450">
              <a:buFont typeface="Arial" panose="020B0604020202020204" pitchFamily="34" charset="0"/>
              <a:buChar char="•"/>
            </a:pPr>
            <a:r>
              <a:rPr lang="en-GB" dirty="0"/>
              <a:t>Data warehouse we were thinking to opt is Snowflake over Azure.</a:t>
            </a:r>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19</a:t>
            </a:fld>
            <a:endParaRPr lang="en-IN"/>
          </a:p>
        </p:txBody>
      </p:sp>
    </p:spTree>
    <p:extLst>
      <p:ext uri="{BB962C8B-B14F-4D97-AF65-F5344CB8AC3E}">
        <p14:creationId xmlns:p14="http://schemas.microsoft.com/office/powerpoint/2010/main" val="22441201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61D11EEE-6408-426C-86EC-A45CD40E17C7}" type="slidenum">
              <a:rPr lang="en-IN" smtClean="0"/>
              <a:t>24</a:t>
            </a:fld>
            <a:endParaRPr lang="en-IN"/>
          </a:p>
        </p:txBody>
      </p:sp>
    </p:spTree>
    <p:extLst>
      <p:ext uri="{BB962C8B-B14F-4D97-AF65-F5344CB8AC3E}">
        <p14:creationId xmlns:p14="http://schemas.microsoft.com/office/powerpoint/2010/main" val="2019999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rPr>
              <a:t>Myself currently working as a product manager, for the analytics and reports squad at Kissflow. Coming through 8+ years of the journey around data space, I have involved in implementing B2B SaaS products for Big Data, ETL, and Business Intelligence. </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2</a:t>
            </a:fld>
            <a:endParaRPr lang="en-IN"/>
          </a:p>
        </p:txBody>
      </p:sp>
    </p:spTree>
    <p:extLst>
      <p:ext uri="{BB962C8B-B14F-4D97-AF65-F5344CB8AC3E}">
        <p14:creationId xmlns:p14="http://schemas.microsoft.com/office/powerpoint/2010/main" val="1620584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Wont be covering about each topic in detail. The aim of my talk is to share my knowledge about understanding the difference between tech stack, which look almost same in terms of features. And I expect that audience would know a little bit of basics like what is a Database, Data warehouse and so.</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3</a:t>
            </a:fld>
            <a:endParaRPr lang="en-IN"/>
          </a:p>
        </p:txBody>
      </p:sp>
    </p:spTree>
    <p:extLst>
      <p:ext uri="{BB962C8B-B14F-4D97-AF65-F5344CB8AC3E}">
        <p14:creationId xmlns:p14="http://schemas.microsoft.com/office/powerpoint/2010/main" val="2171400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 crazy and slightly confusing time in the data architecture space. More and more companies are shifting towards data lakes, yet the traditional data warehouse and database continues to provide value, as it has for decades. Now to add that, we have this increasingly popular </a:t>
            </a:r>
            <a:r>
              <a:rPr lang="en-GB" dirty="0" err="1"/>
              <a:t>lakehouse</a:t>
            </a:r>
            <a:r>
              <a:rPr lang="en-GB" dirty="0"/>
              <a:t> and delta lake concept. The concepts I discuss here will be common that would fit for deciding over data services in Azure as well.</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4</a:t>
            </a:fld>
            <a:endParaRPr lang="en-IN"/>
          </a:p>
        </p:txBody>
      </p:sp>
    </p:spTree>
    <p:extLst>
      <p:ext uri="{BB962C8B-B14F-4D97-AF65-F5344CB8AC3E}">
        <p14:creationId xmlns:p14="http://schemas.microsoft.com/office/powerpoint/2010/main" val="1476315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And looking at this, does both give same feeling? </a:t>
            </a:r>
            <a:r>
              <a:rPr lang="en-IN" dirty="0">
                <a:sym typeface="Wingdings" panose="05000000000000000000" pitchFamily="2" charset="2"/>
              </a:rPr>
              <a:t></a:t>
            </a:r>
            <a:endParaRPr lang="en-IN" dirty="0"/>
          </a:p>
          <a:p>
            <a:endParaRPr lang="en-IN" dirty="0"/>
          </a:p>
        </p:txBody>
      </p:sp>
      <p:sp>
        <p:nvSpPr>
          <p:cNvPr id="4" name="Slide Number Placeholder 3"/>
          <p:cNvSpPr>
            <a:spLocks noGrp="1"/>
          </p:cNvSpPr>
          <p:nvPr>
            <p:ph type="sldNum" sz="quarter" idx="5"/>
          </p:nvPr>
        </p:nvSpPr>
        <p:spPr/>
        <p:txBody>
          <a:bodyPr/>
          <a:lstStyle/>
          <a:p>
            <a:fld id="{5E50757B-0709-4736-92FA-0BEB494FC234}" type="slidenum">
              <a:rPr lang="en-US" smtClean="0"/>
              <a:t>5</a:t>
            </a:fld>
            <a:endParaRPr lang="en-US" dirty="0"/>
          </a:p>
        </p:txBody>
      </p:sp>
    </p:spTree>
    <p:extLst>
      <p:ext uri="{BB962C8B-B14F-4D97-AF65-F5344CB8AC3E}">
        <p14:creationId xmlns:p14="http://schemas.microsoft.com/office/powerpoint/2010/main" val="3059887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Size is not an issue as per a database’s doc. But generally not used for big data.</a:t>
            </a:r>
          </a:p>
          <a:p>
            <a:pPr marL="171450" indent="-171450">
              <a:buFont typeface="Arial" panose="020B0604020202020204" pitchFamily="34" charset="0"/>
              <a:buChar char="•"/>
            </a:pPr>
            <a:r>
              <a:rPr lang="en-GB" dirty="0"/>
              <a:t>OLAP cubes are possible in RDBMS, but it need to be prepared before analytics. Which is what I mean for ad-hoc.</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6</a:t>
            </a:fld>
            <a:endParaRPr lang="en-IN"/>
          </a:p>
        </p:txBody>
      </p:sp>
    </p:spTree>
    <p:extLst>
      <p:ext uri="{BB962C8B-B14F-4D97-AF65-F5344CB8AC3E}">
        <p14:creationId xmlns:p14="http://schemas.microsoft.com/office/powerpoint/2010/main" val="1510584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NoSQL </a:t>
            </a:r>
            <a:r>
              <a:rPr lang="en-GB" dirty="0" err="1"/>
              <a:t>db</a:t>
            </a:r>
            <a:r>
              <a:rPr lang="en-GB" dirty="0"/>
              <a:t> – data storage model types –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Document - Frequent schema changes with sub-tables need. (Mongo DB)</a:t>
            </a:r>
          </a:p>
          <a:p>
            <a:r>
              <a:rPr lang="en-GB" dirty="0"/>
              <a:t>*</a:t>
            </a:r>
            <a:r>
              <a:rPr lang="en-IN" dirty="0"/>
              <a:t> Graph – Neo4j.</a:t>
            </a:r>
          </a:p>
          <a:p>
            <a:r>
              <a:rPr lang="en-GB" dirty="0"/>
              <a:t>* Key-value - Redis.</a:t>
            </a:r>
          </a:p>
          <a:p>
            <a:r>
              <a:rPr lang="en-GB" dirty="0"/>
              <a:t>* Column-oriented – Hbase, Cassandra.</a:t>
            </a:r>
          </a:p>
          <a:p>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7</a:t>
            </a:fld>
            <a:endParaRPr lang="en-IN"/>
          </a:p>
        </p:txBody>
      </p:sp>
    </p:spTree>
    <p:extLst>
      <p:ext uri="{BB962C8B-B14F-4D97-AF65-F5344CB8AC3E}">
        <p14:creationId xmlns:p14="http://schemas.microsoft.com/office/powerpoint/2010/main" val="2468938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Data will be converted to proprietary software’s format. While leaving out, the vendor will export it to a common format like parquet or ORC. </a:t>
            </a:r>
          </a:p>
          <a:p>
            <a:r>
              <a:rPr lang="en-GB" dirty="0"/>
              <a:t>* Snowflake has a data type called ‘BINARY’. Still not recommended. Rather you can decide to store the URL that points to that image/video stored in data lakes like S3.</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8</a:t>
            </a:fld>
            <a:endParaRPr lang="en-IN"/>
          </a:p>
        </p:txBody>
      </p:sp>
    </p:spTree>
    <p:extLst>
      <p:ext uri="{BB962C8B-B14F-4D97-AF65-F5344CB8AC3E}">
        <p14:creationId xmlns:p14="http://schemas.microsoft.com/office/powerpoint/2010/main" val="2093567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There wont be any conversion or copying to another system. Data relies in 1 single place and all external systems access over same data. So data democratization is good while using data lake.</a:t>
            </a:r>
            <a:endParaRPr lang="en-IN" dirty="0"/>
          </a:p>
        </p:txBody>
      </p:sp>
      <p:sp>
        <p:nvSpPr>
          <p:cNvPr id="4" name="Slide Number Placeholder 3"/>
          <p:cNvSpPr>
            <a:spLocks noGrp="1"/>
          </p:cNvSpPr>
          <p:nvPr>
            <p:ph type="sldNum" sz="quarter" idx="5"/>
          </p:nvPr>
        </p:nvSpPr>
        <p:spPr/>
        <p:txBody>
          <a:bodyPr/>
          <a:lstStyle/>
          <a:p>
            <a:fld id="{61D11EEE-6408-426C-86EC-A45CD40E17C7}" type="slidenum">
              <a:rPr lang="en-IN" smtClean="0"/>
              <a:t>9</a:t>
            </a:fld>
            <a:endParaRPr lang="en-IN"/>
          </a:p>
        </p:txBody>
      </p:sp>
    </p:spTree>
    <p:extLst>
      <p:ext uri="{BB962C8B-B14F-4D97-AF65-F5344CB8AC3E}">
        <p14:creationId xmlns:p14="http://schemas.microsoft.com/office/powerpoint/2010/main" val="1155419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DEB34CA-C89E-4814-A418-5B035F87DCE9}" type="datetimeFigureOut">
              <a:rPr lang="en-IN" smtClean="0"/>
              <a:t>16-04-2021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CF50E8-8966-4CCB-8E69-4165E9E384DF}"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971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EB34CA-C89E-4814-A418-5B035F87DCE9}" type="datetimeFigureOut">
              <a:rPr lang="en-IN" smtClean="0"/>
              <a:t>16-04-2021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CF50E8-8966-4CCB-8E69-4165E9E384DF}" type="slidenum">
              <a:rPr lang="en-IN" smtClean="0"/>
              <a:t>‹#›</a:t>
            </a:fld>
            <a:endParaRPr lang="en-IN"/>
          </a:p>
        </p:txBody>
      </p:sp>
    </p:spTree>
    <p:extLst>
      <p:ext uri="{BB962C8B-B14F-4D97-AF65-F5344CB8AC3E}">
        <p14:creationId xmlns:p14="http://schemas.microsoft.com/office/powerpoint/2010/main" val="4265241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EB34CA-C89E-4814-A418-5B035F87DCE9}" type="datetimeFigureOut">
              <a:rPr lang="en-IN" smtClean="0"/>
              <a:t>16-04-2021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CF50E8-8966-4CCB-8E69-4165E9E384DF}"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5660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EB34CA-C89E-4814-A418-5B035F87DCE9}" type="datetimeFigureOut">
              <a:rPr lang="en-IN" smtClean="0"/>
              <a:t>16-04-2021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CF50E8-8966-4CCB-8E69-4165E9E384DF}" type="slidenum">
              <a:rPr lang="en-IN" smtClean="0"/>
              <a:t>‹#›</a:t>
            </a:fld>
            <a:endParaRPr lang="en-IN"/>
          </a:p>
        </p:txBody>
      </p:sp>
    </p:spTree>
    <p:extLst>
      <p:ext uri="{BB962C8B-B14F-4D97-AF65-F5344CB8AC3E}">
        <p14:creationId xmlns:p14="http://schemas.microsoft.com/office/powerpoint/2010/main" val="2194886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EB34CA-C89E-4814-A418-5B035F87DCE9}" type="datetimeFigureOut">
              <a:rPr lang="en-IN" smtClean="0"/>
              <a:t>16-04-2021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CF50E8-8966-4CCB-8E69-4165E9E384DF}"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5925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EB34CA-C89E-4814-A418-5B035F87DCE9}" type="datetimeFigureOut">
              <a:rPr lang="en-IN" smtClean="0"/>
              <a:t>16-04-2021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CF50E8-8966-4CCB-8E69-4165E9E384DF}" type="slidenum">
              <a:rPr lang="en-IN" smtClean="0"/>
              <a:t>‹#›</a:t>
            </a:fld>
            <a:endParaRPr lang="en-IN"/>
          </a:p>
        </p:txBody>
      </p:sp>
    </p:spTree>
    <p:extLst>
      <p:ext uri="{BB962C8B-B14F-4D97-AF65-F5344CB8AC3E}">
        <p14:creationId xmlns:p14="http://schemas.microsoft.com/office/powerpoint/2010/main" val="3733858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EB34CA-C89E-4814-A418-5B035F87DCE9}" type="datetimeFigureOut">
              <a:rPr lang="en-IN" smtClean="0"/>
              <a:t>16-04-2021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CF50E8-8966-4CCB-8E69-4165E9E384DF}" type="slidenum">
              <a:rPr lang="en-IN" smtClean="0"/>
              <a:t>‹#›</a:t>
            </a:fld>
            <a:endParaRPr lang="en-IN"/>
          </a:p>
        </p:txBody>
      </p:sp>
    </p:spTree>
    <p:extLst>
      <p:ext uri="{BB962C8B-B14F-4D97-AF65-F5344CB8AC3E}">
        <p14:creationId xmlns:p14="http://schemas.microsoft.com/office/powerpoint/2010/main" val="2641839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EB34CA-C89E-4814-A418-5B035F87DCE9}" type="datetimeFigureOut">
              <a:rPr lang="en-IN" smtClean="0"/>
              <a:t>16-04-2021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CF50E8-8966-4CCB-8E69-4165E9E384DF}" type="slidenum">
              <a:rPr lang="en-IN" smtClean="0"/>
              <a:t>‹#›</a:t>
            </a:fld>
            <a:endParaRPr lang="en-IN"/>
          </a:p>
        </p:txBody>
      </p:sp>
    </p:spTree>
    <p:extLst>
      <p:ext uri="{BB962C8B-B14F-4D97-AF65-F5344CB8AC3E}">
        <p14:creationId xmlns:p14="http://schemas.microsoft.com/office/powerpoint/2010/main" val="3244995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EB34CA-C89E-4814-A418-5B035F87DCE9}" type="datetimeFigureOut">
              <a:rPr lang="en-IN" smtClean="0"/>
              <a:t>16-04-2021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CF50E8-8966-4CCB-8E69-4165E9E384DF}" type="slidenum">
              <a:rPr lang="en-IN" smtClean="0"/>
              <a:t>‹#›</a:t>
            </a:fld>
            <a:endParaRPr lang="en-IN"/>
          </a:p>
        </p:txBody>
      </p:sp>
    </p:spTree>
    <p:extLst>
      <p:ext uri="{BB962C8B-B14F-4D97-AF65-F5344CB8AC3E}">
        <p14:creationId xmlns:p14="http://schemas.microsoft.com/office/powerpoint/2010/main" val="2743254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EB34CA-C89E-4814-A418-5B035F87DCE9}" type="datetimeFigureOut">
              <a:rPr lang="en-IN" smtClean="0"/>
              <a:t>16-04-2021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CF50E8-8966-4CCB-8E69-4165E9E384DF}" type="slidenum">
              <a:rPr lang="en-IN" smtClean="0"/>
              <a:t>‹#›</a:t>
            </a:fld>
            <a:endParaRPr lang="en-IN"/>
          </a:p>
        </p:txBody>
      </p:sp>
    </p:spTree>
    <p:extLst>
      <p:ext uri="{BB962C8B-B14F-4D97-AF65-F5344CB8AC3E}">
        <p14:creationId xmlns:p14="http://schemas.microsoft.com/office/powerpoint/2010/main" val="1959362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EB34CA-C89E-4814-A418-5B035F87DCE9}" type="datetimeFigureOut">
              <a:rPr lang="en-IN" smtClean="0"/>
              <a:t>16-04-2021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CF50E8-8966-4CCB-8E69-4165E9E384DF}"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2639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DEB34CA-C89E-4814-A418-5B035F87DCE9}" type="datetimeFigureOut">
              <a:rPr lang="en-IN" smtClean="0"/>
              <a:t>16-04-2021</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BCF50E8-8966-4CCB-8E69-4165E9E384DF}"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43088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hyperlink" Target="https://docs.databricks.com/clusters/configure.html" TargetMode="External"/><Relationship Id="rId2" Type="http://schemas.openxmlformats.org/officeDocument/2006/relationships/hyperlink" Target="https://docs.microsoft.com/en-us/azure/synapse-analytics/sql/on-demand-workspace-overview"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hyperlink" Target="https://resources.snowflake.com/youtube-all-videos/data-warehouse-or-data-lake-how-you-can-have-both-in-a-single-platform" TargetMode="External"/><Relationship Id="rId3" Type="http://schemas.openxmlformats.org/officeDocument/2006/relationships/hyperlink" Target="https://www.element61.be/en/resource/when-use-azure-synapse-analytics-andor-azure-databricks" TargetMode="External"/><Relationship Id="rId7" Type="http://schemas.openxmlformats.org/officeDocument/2006/relationships/hyperlink" Target="https://medium.com/@valdasmak?source=post_page-----819be388aa8a--------------------------------" TargetMode="External"/><Relationship Id="rId2" Type="http://schemas.openxmlformats.org/officeDocument/2006/relationships/hyperlink" Target="https://www.snowflake.com/guides/what-data-lakehouse" TargetMode="External"/><Relationship Id="rId1" Type="http://schemas.openxmlformats.org/officeDocument/2006/relationships/slideLayout" Target="../slideLayouts/slideLayout2.xml"/><Relationship Id="rId6" Type="http://schemas.openxmlformats.org/officeDocument/2006/relationships/hyperlink" Target="https://medium.com/if-tech/launching-databricks-at-if-819be388aa8a" TargetMode="External"/><Relationship Id="rId5" Type="http://schemas.openxmlformats.org/officeDocument/2006/relationships/hyperlink" Target="https://blog.starburstdata.com/author/cindi-howson" TargetMode="External"/><Relationship Id="rId4" Type="http://schemas.openxmlformats.org/officeDocument/2006/relationships/hyperlink" Target="https://www.starburst.io/resources/datanova-2021/?wchannelid=d4oyeh306b&amp;wmediaid=wcusyprxzl&amp;__hstc=186367350.c77d2dc87fd127a64385dac8c5023e23.1618044282444.1618044282444.1618044282444.1&amp;__hssc=186367350.2.1618044282445&amp;__hsfp=2172147955"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https://multimedia.mailing.dzone.com/dzone-B/photos/3a427f37-62e5-41a8-9370-502d01bf3088.pn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23EDF-7A45-4E3C-A4EE-F545F621BC71}"/>
              </a:ext>
            </a:extLst>
          </p:cNvPr>
          <p:cNvSpPr>
            <a:spLocks noGrp="1"/>
          </p:cNvSpPr>
          <p:nvPr>
            <p:ph type="ctrTitle"/>
          </p:nvPr>
        </p:nvSpPr>
        <p:spPr/>
        <p:txBody>
          <a:bodyPr>
            <a:normAutofit fontScale="90000"/>
          </a:bodyPr>
          <a:lstStyle/>
          <a:p>
            <a:r>
              <a:rPr lang="en-GB" dirty="0"/>
              <a:t>Synapse Analytics</a:t>
            </a:r>
            <a:br>
              <a:rPr lang="en-GB" dirty="0"/>
            </a:br>
            <a:r>
              <a:rPr lang="en-GB" dirty="0"/>
              <a:t>SQL Database</a:t>
            </a:r>
            <a:br>
              <a:rPr lang="en-GB" dirty="0"/>
            </a:br>
            <a:r>
              <a:rPr lang="en-GB" dirty="0"/>
              <a:t>Databricks</a:t>
            </a:r>
            <a:endParaRPr lang="en-IN" dirty="0"/>
          </a:p>
        </p:txBody>
      </p:sp>
      <p:sp>
        <p:nvSpPr>
          <p:cNvPr id="3" name="Subtitle 2">
            <a:extLst>
              <a:ext uri="{FF2B5EF4-FFF2-40B4-BE49-F238E27FC236}">
                <a16:creationId xmlns:a16="http://schemas.microsoft.com/office/drawing/2014/main" id="{0F1337A9-2C9E-4527-8487-A61DC33B0B59}"/>
              </a:ext>
            </a:extLst>
          </p:cNvPr>
          <p:cNvSpPr>
            <a:spLocks noGrp="1"/>
          </p:cNvSpPr>
          <p:nvPr>
            <p:ph type="subTitle" idx="1"/>
          </p:nvPr>
        </p:nvSpPr>
        <p:spPr/>
        <p:txBody>
          <a:bodyPr/>
          <a:lstStyle/>
          <a:p>
            <a:r>
              <a:rPr lang="en-GB" dirty="0"/>
              <a:t>When to choose one? </a:t>
            </a:r>
          </a:p>
          <a:p>
            <a:r>
              <a:rPr lang="en-GB" dirty="0"/>
              <a:t>Why it should be </a:t>
            </a:r>
            <a:r>
              <a:rPr lang="en-GB" dirty="0" err="1"/>
              <a:t>choosen</a:t>
            </a:r>
            <a:r>
              <a:rPr lang="en-GB" dirty="0"/>
              <a:t>?</a:t>
            </a:r>
            <a:endParaRPr lang="en-IN" dirty="0"/>
          </a:p>
        </p:txBody>
      </p:sp>
      <p:pic>
        <p:nvPicPr>
          <p:cNvPr id="7170" name="Picture 2" descr="Databricks | LinkedIn">
            <a:extLst>
              <a:ext uri="{FF2B5EF4-FFF2-40B4-BE49-F238E27FC236}">
                <a16:creationId xmlns:a16="http://schemas.microsoft.com/office/drawing/2014/main" id="{55083925-26A7-4406-9E13-B5CD1D80D3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1894" y="6049795"/>
            <a:ext cx="373382" cy="37338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Pricing - Azure Synapse Analytics | Microsoft Azure">
            <a:extLst>
              <a:ext uri="{FF2B5EF4-FFF2-40B4-BE49-F238E27FC236}">
                <a16:creationId xmlns:a16="http://schemas.microsoft.com/office/drawing/2014/main" id="{E9CA64A3-6E14-4FA0-8186-E76159C917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3727" y="4860893"/>
            <a:ext cx="815339" cy="42805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Migrating Databases to Azure SQL Database - SQLPerformance.com">
            <a:extLst>
              <a:ext uri="{FF2B5EF4-FFF2-40B4-BE49-F238E27FC236}">
                <a16:creationId xmlns:a16="http://schemas.microsoft.com/office/drawing/2014/main" id="{57AEB5B0-E5C5-47FB-8047-2AE1F880B2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69325" y="5463360"/>
            <a:ext cx="412569" cy="412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436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9CA52-52D9-4A34-AB54-256CF268FA03}"/>
              </a:ext>
            </a:extLst>
          </p:cNvPr>
          <p:cNvSpPr>
            <a:spLocks noGrp="1"/>
          </p:cNvSpPr>
          <p:nvPr>
            <p:ph type="title"/>
          </p:nvPr>
        </p:nvSpPr>
        <p:spPr/>
        <p:txBody>
          <a:bodyPr/>
          <a:lstStyle/>
          <a:p>
            <a:r>
              <a:rPr lang="en-GB" dirty="0"/>
              <a:t>Why different types – DB, DW, DL exist?</a:t>
            </a:r>
            <a:endParaRPr lang="en-IN" dirty="0"/>
          </a:p>
        </p:txBody>
      </p:sp>
      <p:sp>
        <p:nvSpPr>
          <p:cNvPr id="3" name="Content Placeholder 2">
            <a:extLst>
              <a:ext uri="{FF2B5EF4-FFF2-40B4-BE49-F238E27FC236}">
                <a16:creationId xmlns:a16="http://schemas.microsoft.com/office/drawing/2014/main" id="{073F3D67-797C-4FB9-B127-98F4658B5760}"/>
              </a:ext>
            </a:extLst>
          </p:cNvPr>
          <p:cNvSpPr>
            <a:spLocks noGrp="1"/>
          </p:cNvSpPr>
          <p:nvPr>
            <p:ph idx="1"/>
          </p:nvPr>
        </p:nvSpPr>
        <p:spPr/>
        <p:txBody>
          <a:bodyPr/>
          <a:lstStyle/>
          <a:p>
            <a:r>
              <a:rPr lang="en-GB" dirty="0"/>
              <a:t>* Each type solves different problem statements.</a:t>
            </a:r>
          </a:p>
          <a:p>
            <a:endParaRPr lang="en-GB" dirty="0"/>
          </a:p>
          <a:p>
            <a:r>
              <a:rPr lang="en-GB" dirty="0"/>
              <a:t>* When NoSQL came, people talked that RDBMS will die soon. When Big Data talk was at its peak, it was spoken around that the whole DBMS will die. </a:t>
            </a:r>
          </a:p>
          <a:p>
            <a:endParaRPr lang="en-GB" dirty="0"/>
          </a:p>
          <a:p>
            <a:r>
              <a:rPr lang="en-GB" dirty="0"/>
              <a:t>* But still RDBMS was rocking, rocks now, and will rock in future too. </a:t>
            </a:r>
          </a:p>
          <a:p>
            <a:endParaRPr lang="en-GB" dirty="0"/>
          </a:p>
          <a:p>
            <a:r>
              <a:rPr lang="en-GB" dirty="0"/>
              <a:t>* Similar to Microservices vs Monolith based app development.</a:t>
            </a:r>
            <a:endParaRPr lang="en-IN" dirty="0"/>
          </a:p>
        </p:txBody>
      </p:sp>
    </p:spTree>
    <p:extLst>
      <p:ext uri="{BB962C8B-B14F-4D97-AF65-F5344CB8AC3E}">
        <p14:creationId xmlns:p14="http://schemas.microsoft.com/office/powerpoint/2010/main" val="3018072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0794E-F440-4051-B057-32A961845F79}"/>
              </a:ext>
            </a:extLst>
          </p:cNvPr>
          <p:cNvSpPr>
            <a:spLocks noGrp="1"/>
          </p:cNvSpPr>
          <p:nvPr>
            <p:ph type="title"/>
          </p:nvPr>
        </p:nvSpPr>
        <p:spPr/>
        <p:txBody>
          <a:bodyPr/>
          <a:lstStyle/>
          <a:p>
            <a:r>
              <a:rPr lang="en-GB" dirty="0"/>
              <a:t>Azure Synapse Analytics</a:t>
            </a:r>
            <a:br>
              <a:rPr lang="en-GB" dirty="0"/>
            </a:br>
            <a:r>
              <a:rPr lang="en-GB" dirty="0"/>
              <a:t>Azure Databricks</a:t>
            </a:r>
            <a:endParaRPr lang="en-IN" dirty="0"/>
          </a:p>
        </p:txBody>
      </p:sp>
      <p:sp>
        <p:nvSpPr>
          <p:cNvPr id="3" name="Text Placeholder 2">
            <a:extLst>
              <a:ext uri="{FF2B5EF4-FFF2-40B4-BE49-F238E27FC236}">
                <a16:creationId xmlns:a16="http://schemas.microsoft.com/office/drawing/2014/main" id="{73C3434D-8ACA-40E8-AE36-CF924DCF9473}"/>
              </a:ext>
            </a:extLst>
          </p:cNvPr>
          <p:cNvSpPr>
            <a:spLocks noGrp="1"/>
          </p:cNvSpPr>
          <p:nvPr>
            <p:ph type="body" idx="1"/>
          </p:nvPr>
        </p:nvSpPr>
        <p:spPr/>
        <p:txBody>
          <a:bodyPr/>
          <a:lstStyle/>
          <a:p>
            <a:pPr marL="285750" indent="-285750">
              <a:buFontTx/>
              <a:buChar char="-"/>
            </a:pPr>
            <a:r>
              <a:rPr lang="en-GB" dirty="0"/>
              <a:t>What is does?</a:t>
            </a:r>
          </a:p>
          <a:p>
            <a:pPr marL="285750" indent="-285750">
              <a:buFontTx/>
              <a:buChar char="-"/>
            </a:pPr>
            <a:r>
              <a:rPr lang="en-GB" dirty="0"/>
              <a:t>Common features but how its different in each?</a:t>
            </a:r>
            <a:endParaRPr lang="en-IN" dirty="0"/>
          </a:p>
        </p:txBody>
      </p:sp>
      <p:pic>
        <p:nvPicPr>
          <p:cNvPr id="4" name="Picture 2" descr="Pricing - Azure Synapse Analytics | Microsoft Azure">
            <a:extLst>
              <a:ext uri="{FF2B5EF4-FFF2-40B4-BE49-F238E27FC236}">
                <a16:creationId xmlns:a16="http://schemas.microsoft.com/office/drawing/2014/main" id="{6A894070-A432-4648-9BBF-EDF71A5AC4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2229" y="5113870"/>
            <a:ext cx="1100546" cy="57778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Databricks | LinkedIn">
            <a:extLst>
              <a:ext uri="{FF2B5EF4-FFF2-40B4-BE49-F238E27FC236}">
                <a16:creationId xmlns:a16="http://schemas.microsoft.com/office/drawing/2014/main" id="{6A3B3155-128B-49B7-A843-92BEBBF9A8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8594" y="5743908"/>
            <a:ext cx="511748" cy="511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0293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CF65-8203-45A0-8A1D-449B3DDD5664}"/>
              </a:ext>
            </a:extLst>
          </p:cNvPr>
          <p:cNvSpPr>
            <a:spLocks noGrp="1"/>
          </p:cNvSpPr>
          <p:nvPr>
            <p:ph type="title"/>
          </p:nvPr>
        </p:nvSpPr>
        <p:spPr/>
        <p:txBody>
          <a:bodyPr/>
          <a:lstStyle/>
          <a:p>
            <a:r>
              <a:rPr lang="en-GB" dirty="0"/>
              <a:t>Azure Synapse Analytics</a:t>
            </a:r>
            <a:endParaRPr lang="en-IN" dirty="0"/>
          </a:p>
        </p:txBody>
      </p:sp>
      <p:sp>
        <p:nvSpPr>
          <p:cNvPr id="3" name="Content Placeholder 2">
            <a:extLst>
              <a:ext uri="{FF2B5EF4-FFF2-40B4-BE49-F238E27FC236}">
                <a16:creationId xmlns:a16="http://schemas.microsoft.com/office/drawing/2014/main" id="{86CBC334-2225-4ED6-8E26-6DDD7BD9E2FA}"/>
              </a:ext>
            </a:extLst>
          </p:cNvPr>
          <p:cNvSpPr>
            <a:spLocks noGrp="1"/>
          </p:cNvSpPr>
          <p:nvPr>
            <p:ph idx="1"/>
          </p:nvPr>
        </p:nvSpPr>
        <p:spPr>
          <a:xfrm>
            <a:off x="1024129" y="2286000"/>
            <a:ext cx="4474196" cy="4023360"/>
          </a:xfrm>
        </p:spPr>
        <p:txBody>
          <a:bodyPr/>
          <a:lstStyle/>
          <a:p>
            <a:r>
              <a:rPr lang="en-GB" dirty="0"/>
              <a:t>* Azure SQL Warehouse rebranded. </a:t>
            </a:r>
          </a:p>
        </p:txBody>
      </p:sp>
      <p:pic>
        <p:nvPicPr>
          <p:cNvPr id="5122" name="Picture 2" descr="Pricing - Azure Synapse Analytics | Microsoft Azure">
            <a:extLst>
              <a:ext uri="{FF2B5EF4-FFF2-40B4-BE49-F238E27FC236}">
                <a16:creationId xmlns:a16="http://schemas.microsoft.com/office/drawing/2014/main" id="{BEA622B4-D764-4EEC-8F8A-CC06E45DF9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3347" y="585216"/>
            <a:ext cx="2761706" cy="144989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132E00D-0166-41FE-BDF2-2E2E5A550999}"/>
              </a:ext>
            </a:extLst>
          </p:cNvPr>
          <p:cNvPicPr>
            <a:picLocks noChangeAspect="1"/>
          </p:cNvPicPr>
          <p:nvPr/>
        </p:nvPicPr>
        <p:blipFill>
          <a:blip r:embed="rId4"/>
          <a:stretch>
            <a:fillRect/>
          </a:stretch>
        </p:blipFill>
        <p:spPr>
          <a:xfrm>
            <a:off x="1024128" y="3024051"/>
            <a:ext cx="4474197" cy="2547257"/>
          </a:xfrm>
          <a:prstGeom prst="rect">
            <a:avLst/>
          </a:prstGeom>
          <a:ln>
            <a:solidFill>
              <a:schemeClr val="accent1"/>
            </a:solidFill>
          </a:ln>
        </p:spPr>
      </p:pic>
      <p:pic>
        <p:nvPicPr>
          <p:cNvPr id="2050" name="Picture 2" descr="When to use Azure Synapse Analytics and/or Azure Databricks?">
            <a:extLst>
              <a:ext uri="{FF2B5EF4-FFF2-40B4-BE49-F238E27FC236}">
                <a16:creationId xmlns:a16="http://schemas.microsoft.com/office/drawing/2014/main" id="{0E30D95A-B12E-4124-A17F-E4D8C4795E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2286000"/>
            <a:ext cx="4648200" cy="4438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0023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CF65-8203-45A0-8A1D-449B3DDD5664}"/>
              </a:ext>
            </a:extLst>
          </p:cNvPr>
          <p:cNvSpPr>
            <a:spLocks noGrp="1"/>
          </p:cNvSpPr>
          <p:nvPr>
            <p:ph type="title"/>
          </p:nvPr>
        </p:nvSpPr>
        <p:spPr/>
        <p:txBody>
          <a:bodyPr/>
          <a:lstStyle/>
          <a:p>
            <a:r>
              <a:rPr lang="en-GB" dirty="0"/>
              <a:t>Azure </a:t>
            </a:r>
            <a:r>
              <a:rPr lang="en-GB" dirty="0" err="1"/>
              <a:t>databricks</a:t>
            </a:r>
            <a:endParaRPr lang="en-IN" dirty="0"/>
          </a:p>
        </p:txBody>
      </p:sp>
      <p:sp>
        <p:nvSpPr>
          <p:cNvPr id="3" name="Content Placeholder 2">
            <a:extLst>
              <a:ext uri="{FF2B5EF4-FFF2-40B4-BE49-F238E27FC236}">
                <a16:creationId xmlns:a16="http://schemas.microsoft.com/office/drawing/2014/main" id="{86CBC334-2225-4ED6-8E26-6DDD7BD9E2FA}"/>
              </a:ext>
            </a:extLst>
          </p:cNvPr>
          <p:cNvSpPr>
            <a:spLocks noGrp="1"/>
          </p:cNvSpPr>
          <p:nvPr>
            <p:ph idx="1"/>
          </p:nvPr>
        </p:nvSpPr>
        <p:spPr>
          <a:xfrm>
            <a:off x="1024128" y="2286000"/>
            <a:ext cx="3417243" cy="4023360"/>
          </a:xfrm>
        </p:spPr>
        <p:txBody>
          <a:bodyPr/>
          <a:lstStyle/>
          <a:p>
            <a:r>
              <a:rPr lang="en-GB" dirty="0"/>
              <a:t>* Data Lake.</a:t>
            </a:r>
          </a:p>
          <a:p>
            <a:endParaRPr lang="en-GB" dirty="0"/>
          </a:p>
          <a:p>
            <a:r>
              <a:rPr lang="en-GB" dirty="0"/>
              <a:t>* Hosted Spark environment - expanding with Delta Lake, </a:t>
            </a:r>
            <a:r>
              <a:rPr lang="en-GB" dirty="0" err="1"/>
              <a:t>MlFlow</a:t>
            </a:r>
            <a:r>
              <a:rPr lang="en-GB" dirty="0"/>
              <a:t> and SQL analytics.</a:t>
            </a:r>
          </a:p>
          <a:p>
            <a:endParaRPr lang="en-GB" dirty="0"/>
          </a:p>
          <a:p>
            <a:r>
              <a:rPr lang="en-GB" dirty="0"/>
              <a:t>* Best option for Machine Learning workloads for those with Microsoft tech stack.</a:t>
            </a:r>
            <a:endParaRPr lang="en-IN" dirty="0"/>
          </a:p>
        </p:txBody>
      </p:sp>
      <p:pic>
        <p:nvPicPr>
          <p:cNvPr id="6146" name="Picture 2" descr="Databricks | LinkedIn">
            <a:extLst>
              <a:ext uri="{FF2B5EF4-FFF2-40B4-BE49-F238E27FC236}">
                <a16:creationId xmlns:a16="http://schemas.microsoft.com/office/drawing/2014/main" id="{78A5A21C-FE3C-4A99-9A23-C5BC9F472D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2457" y="682316"/>
            <a:ext cx="1305415" cy="130541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99F9F29D-76A7-4DC9-B709-3B5F0B4162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5061" y="2084831"/>
            <a:ext cx="7388385" cy="418795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7DB7EA7-ADB3-4B6C-AACC-51A07C4084F3}"/>
              </a:ext>
            </a:extLst>
          </p:cNvPr>
          <p:cNvPicPr>
            <a:picLocks noChangeAspect="1"/>
          </p:cNvPicPr>
          <p:nvPr/>
        </p:nvPicPr>
        <p:blipFill>
          <a:blip r:embed="rId5"/>
          <a:stretch>
            <a:fillRect/>
          </a:stretch>
        </p:blipFill>
        <p:spPr>
          <a:xfrm>
            <a:off x="7831723" y="4178807"/>
            <a:ext cx="4061468" cy="2017241"/>
          </a:xfrm>
          <a:prstGeom prst="rect">
            <a:avLst/>
          </a:prstGeom>
        </p:spPr>
      </p:pic>
    </p:spTree>
    <p:extLst>
      <p:ext uri="{BB962C8B-B14F-4D97-AF65-F5344CB8AC3E}">
        <p14:creationId xmlns:p14="http://schemas.microsoft.com/office/powerpoint/2010/main" val="3404519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6AB00-3643-4180-B7ED-73AE2A87ADB3}"/>
              </a:ext>
            </a:extLst>
          </p:cNvPr>
          <p:cNvSpPr>
            <a:spLocks noGrp="1"/>
          </p:cNvSpPr>
          <p:nvPr>
            <p:ph type="title"/>
          </p:nvPr>
        </p:nvSpPr>
        <p:spPr/>
        <p:txBody>
          <a:bodyPr/>
          <a:lstStyle/>
          <a:p>
            <a:r>
              <a:rPr lang="en-GB" dirty="0"/>
              <a:t>Delta lake – hybrid </a:t>
            </a:r>
            <a:r>
              <a:rPr lang="en-GB" dirty="0" err="1"/>
              <a:t>DATa</a:t>
            </a:r>
            <a:r>
              <a:rPr lang="en-GB" dirty="0"/>
              <a:t> format</a:t>
            </a:r>
            <a:endParaRPr lang="en-IN" dirty="0"/>
          </a:p>
        </p:txBody>
      </p:sp>
      <p:pic>
        <p:nvPicPr>
          <p:cNvPr id="5" name="Content Placeholder 4">
            <a:extLst>
              <a:ext uri="{FF2B5EF4-FFF2-40B4-BE49-F238E27FC236}">
                <a16:creationId xmlns:a16="http://schemas.microsoft.com/office/drawing/2014/main" id="{90D1B4AB-1B08-48DA-81F0-587D0513CD2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24128" y="2084832"/>
            <a:ext cx="5364680" cy="4022725"/>
          </a:xfrm>
        </p:spPr>
      </p:pic>
      <p:pic>
        <p:nvPicPr>
          <p:cNvPr id="4" name="Picture 3">
            <a:extLst>
              <a:ext uri="{FF2B5EF4-FFF2-40B4-BE49-F238E27FC236}">
                <a16:creationId xmlns:a16="http://schemas.microsoft.com/office/drawing/2014/main" id="{259B47CB-BE58-4801-A244-B8DBE41855C7}"/>
              </a:ext>
            </a:extLst>
          </p:cNvPr>
          <p:cNvPicPr>
            <a:picLocks noChangeAspect="1"/>
          </p:cNvPicPr>
          <p:nvPr/>
        </p:nvPicPr>
        <p:blipFill>
          <a:blip r:embed="rId4"/>
          <a:stretch>
            <a:fillRect/>
          </a:stretch>
        </p:blipFill>
        <p:spPr>
          <a:xfrm>
            <a:off x="6388808" y="3796115"/>
            <a:ext cx="5658640" cy="600159"/>
          </a:xfrm>
          <a:prstGeom prst="rect">
            <a:avLst/>
          </a:prstGeom>
        </p:spPr>
      </p:pic>
    </p:spTree>
    <p:extLst>
      <p:ext uri="{BB962C8B-B14F-4D97-AF65-F5344CB8AC3E}">
        <p14:creationId xmlns:p14="http://schemas.microsoft.com/office/powerpoint/2010/main" val="427680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04460-3A9D-4BA3-A7B1-31A7A4E9EDB3}"/>
              </a:ext>
            </a:extLst>
          </p:cNvPr>
          <p:cNvSpPr>
            <a:spLocks noGrp="1"/>
          </p:cNvSpPr>
          <p:nvPr>
            <p:ph type="title"/>
          </p:nvPr>
        </p:nvSpPr>
        <p:spPr/>
        <p:txBody>
          <a:bodyPr/>
          <a:lstStyle/>
          <a:p>
            <a:r>
              <a:rPr lang="en-GB" dirty="0"/>
              <a:t>Common features IN SYNAPSE &amp; DATABRICKS</a:t>
            </a:r>
            <a:endParaRPr lang="en-IN" dirty="0"/>
          </a:p>
        </p:txBody>
      </p:sp>
      <p:graphicFrame>
        <p:nvGraphicFramePr>
          <p:cNvPr id="4" name="Table 4">
            <a:extLst>
              <a:ext uri="{FF2B5EF4-FFF2-40B4-BE49-F238E27FC236}">
                <a16:creationId xmlns:a16="http://schemas.microsoft.com/office/drawing/2014/main" id="{7A1BFE91-107F-4B9B-AAE3-BE8C390E35C3}"/>
              </a:ext>
            </a:extLst>
          </p:cNvPr>
          <p:cNvGraphicFramePr>
            <a:graphicFrameLocks noGrp="1"/>
          </p:cNvGraphicFramePr>
          <p:nvPr>
            <p:ph idx="1"/>
            <p:extLst>
              <p:ext uri="{D42A27DB-BD31-4B8C-83A1-F6EECF244321}">
                <p14:modId xmlns:p14="http://schemas.microsoft.com/office/powerpoint/2010/main" val="4256177701"/>
              </p:ext>
            </p:extLst>
          </p:nvPr>
        </p:nvGraphicFramePr>
        <p:xfrm>
          <a:off x="1023938" y="2286000"/>
          <a:ext cx="9720261" cy="3575304"/>
        </p:xfrm>
        <a:graphic>
          <a:graphicData uri="http://schemas.openxmlformats.org/drawingml/2006/table">
            <a:tbl>
              <a:tblPr firstRow="1" bandRow="1">
                <a:tableStyleId>{5C22544A-7EE6-4342-B048-85BDC9FD1C3A}</a:tableStyleId>
              </a:tblPr>
              <a:tblGrid>
                <a:gridCol w="3240087">
                  <a:extLst>
                    <a:ext uri="{9D8B030D-6E8A-4147-A177-3AD203B41FA5}">
                      <a16:colId xmlns:a16="http://schemas.microsoft.com/office/drawing/2014/main" val="627163"/>
                    </a:ext>
                  </a:extLst>
                </a:gridCol>
                <a:gridCol w="3077301">
                  <a:extLst>
                    <a:ext uri="{9D8B030D-6E8A-4147-A177-3AD203B41FA5}">
                      <a16:colId xmlns:a16="http://schemas.microsoft.com/office/drawing/2014/main" val="3455847958"/>
                    </a:ext>
                  </a:extLst>
                </a:gridCol>
                <a:gridCol w="3402873">
                  <a:extLst>
                    <a:ext uri="{9D8B030D-6E8A-4147-A177-3AD203B41FA5}">
                      <a16:colId xmlns:a16="http://schemas.microsoft.com/office/drawing/2014/main" val="17585227"/>
                    </a:ext>
                  </a:extLst>
                </a:gridCol>
              </a:tblGrid>
              <a:tr h="370840">
                <a:tc>
                  <a:txBody>
                    <a:bodyPr/>
                    <a:lstStyle/>
                    <a:p>
                      <a:pPr>
                        <a:lnSpc>
                          <a:spcPct val="150000"/>
                        </a:lnSpc>
                      </a:pPr>
                      <a:r>
                        <a:rPr lang="en-GB" dirty="0"/>
                        <a:t>Common feature</a:t>
                      </a:r>
                      <a:endParaRPr lang="en-IN" dirty="0"/>
                    </a:p>
                  </a:txBody>
                  <a:tcPr/>
                </a:tc>
                <a:tc>
                  <a:txBody>
                    <a:bodyPr/>
                    <a:lstStyle/>
                    <a:p>
                      <a:pPr>
                        <a:lnSpc>
                          <a:spcPct val="150000"/>
                        </a:lnSpc>
                      </a:pPr>
                      <a:r>
                        <a:rPr lang="en-GB" dirty="0"/>
                        <a:t>Azure Synapse Analytics</a:t>
                      </a:r>
                      <a:endParaRPr lang="en-IN" dirty="0"/>
                    </a:p>
                  </a:txBody>
                  <a:tcPr/>
                </a:tc>
                <a:tc>
                  <a:txBody>
                    <a:bodyPr/>
                    <a:lstStyle/>
                    <a:p>
                      <a:pPr>
                        <a:lnSpc>
                          <a:spcPct val="150000"/>
                        </a:lnSpc>
                      </a:pPr>
                      <a:r>
                        <a:rPr lang="en-GB" dirty="0"/>
                        <a:t>Azure Databricks</a:t>
                      </a:r>
                      <a:endParaRPr lang="en-IN" dirty="0"/>
                    </a:p>
                  </a:txBody>
                  <a:tcPr/>
                </a:tc>
                <a:extLst>
                  <a:ext uri="{0D108BD9-81ED-4DB2-BD59-A6C34878D82A}">
                    <a16:rowId xmlns:a16="http://schemas.microsoft.com/office/drawing/2014/main" val="715521391"/>
                  </a:ext>
                </a:extLst>
              </a:tr>
              <a:tr h="370840">
                <a:tc>
                  <a:txBody>
                    <a:bodyPr/>
                    <a:lstStyle/>
                    <a:p>
                      <a:pPr>
                        <a:lnSpc>
                          <a:spcPct val="150000"/>
                        </a:lnSpc>
                      </a:pPr>
                      <a:r>
                        <a:rPr lang="en-GB" dirty="0"/>
                        <a:t>Apache Spark &amp; Delta Lake</a:t>
                      </a:r>
                      <a:endParaRPr lang="en-IN" dirty="0"/>
                    </a:p>
                  </a:txBody>
                  <a:tcPr/>
                </a:tc>
                <a:tc>
                  <a:txBody>
                    <a:bodyPr/>
                    <a:lstStyle/>
                    <a:p>
                      <a:pPr>
                        <a:lnSpc>
                          <a:spcPct val="150000"/>
                        </a:lnSpc>
                      </a:pPr>
                      <a:r>
                        <a:rPr lang="en-GB" dirty="0"/>
                        <a:t>Open-source. </a:t>
                      </a:r>
                      <a:endParaRPr lang="en-IN" dirty="0"/>
                    </a:p>
                  </a:txBody>
                  <a:tcPr/>
                </a:tc>
                <a:tc>
                  <a:txBody>
                    <a:bodyPr/>
                    <a:lstStyle/>
                    <a:p>
                      <a:pPr>
                        <a:lnSpc>
                          <a:spcPct val="150000"/>
                        </a:lnSpc>
                      </a:pPr>
                      <a:r>
                        <a:rPr lang="en-GB" dirty="0"/>
                        <a:t>Latest from Databricks.</a:t>
                      </a:r>
                      <a:endParaRPr lang="en-IN" dirty="0"/>
                    </a:p>
                  </a:txBody>
                  <a:tcPr/>
                </a:tc>
                <a:extLst>
                  <a:ext uri="{0D108BD9-81ED-4DB2-BD59-A6C34878D82A}">
                    <a16:rowId xmlns:a16="http://schemas.microsoft.com/office/drawing/2014/main" val="1649606628"/>
                  </a:ext>
                </a:extLst>
              </a:tr>
              <a:tr h="370840">
                <a:tc>
                  <a:txBody>
                    <a:bodyPr/>
                    <a:lstStyle/>
                    <a:p>
                      <a:pPr>
                        <a:lnSpc>
                          <a:spcPct val="150000"/>
                        </a:lnSpc>
                      </a:pPr>
                      <a:r>
                        <a:rPr lang="en-GB" dirty="0" err="1"/>
                        <a:t>Jupyter</a:t>
                      </a:r>
                      <a:r>
                        <a:rPr lang="en-GB" dirty="0"/>
                        <a:t> Notebooks</a:t>
                      </a:r>
                      <a:endParaRPr lang="en-IN" dirty="0"/>
                    </a:p>
                  </a:txBody>
                  <a:tcPr/>
                </a:tc>
                <a:tc>
                  <a:txBody>
                    <a:bodyPr/>
                    <a:lstStyle/>
                    <a:p>
                      <a:pPr>
                        <a:lnSpc>
                          <a:spcPct val="150000"/>
                        </a:lnSpc>
                      </a:pPr>
                      <a:r>
                        <a:rPr lang="en-GB" dirty="0" err="1"/>
                        <a:t>Nteract</a:t>
                      </a:r>
                      <a:r>
                        <a:rPr lang="en-GB" dirty="0"/>
                        <a:t> notebooks.</a:t>
                      </a:r>
                    </a:p>
                  </a:txBody>
                  <a:tcPr/>
                </a:tc>
                <a:tc>
                  <a:txBody>
                    <a:bodyPr/>
                    <a:lstStyle/>
                    <a:p>
                      <a:pPr>
                        <a:lnSpc>
                          <a:spcPct val="150000"/>
                        </a:lnSpc>
                      </a:pPr>
                      <a:r>
                        <a:rPr lang="en-GB" dirty="0"/>
                        <a:t>Databricks notebooks, real time co-authoring &amp; automated versioning.</a:t>
                      </a:r>
                      <a:endParaRPr lang="en-IN" dirty="0"/>
                    </a:p>
                  </a:txBody>
                  <a:tcPr/>
                </a:tc>
                <a:extLst>
                  <a:ext uri="{0D108BD9-81ED-4DB2-BD59-A6C34878D82A}">
                    <a16:rowId xmlns:a16="http://schemas.microsoft.com/office/drawing/2014/main" val="3367315219"/>
                  </a:ext>
                </a:extLst>
              </a:tr>
              <a:tr h="370840">
                <a:tc>
                  <a:txBody>
                    <a:bodyPr/>
                    <a:lstStyle/>
                    <a:p>
                      <a:pPr>
                        <a:lnSpc>
                          <a:spcPct val="150000"/>
                        </a:lnSpc>
                      </a:pPr>
                      <a:r>
                        <a:rPr lang="en-GB" dirty="0"/>
                        <a:t>Access data from a Data Lake</a:t>
                      </a:r>
                      <a:endParaRPr lang="en-IN" dirty="0"/>
                    </a:p>
                  </a:txBody>
                  <a:tcPr/>
                </a:tc>
                <a:tc>
                  <a:txBody>
                    <a:bodyPr/>
                    <a:lstStyle/>
                    <a:p>
                      <a:pPr>
                        <a:lnSpc>
                          <a:spcPct val="150000"/>
                        </a:lnSpc>
                      </a:pPr>
                      <a:r>
                        <a:rPr lang="en-GB" dirty="0"/>
                        <a:t>Easier to query from sql scripts and notebooks.</a:t>
                      </a:r>
                      <a:endParaRPr lang="en-IN" dirty="0"/>
                    </a:p>
                  </a:txBody>
                  <a:tcPr/>
                </a:tc>
                <a:tc>
                  <a:txBody>
                    <a:bodyPr/>
                    <a:lstStyle/>
                    <a:p>
                      <a:pPr>
                        <a:lnSpc>
                          <a:spcPct val="150000"/>
                        </a:lnSpc>
                      </a:pPr>
                      <a:r>
                        <a:rPr lang="en-GB" dirty="0"/>
                        <a:t>Need to mount and then query.</a:t>
                      </a:r>
                      <a:endParaRPr lang="en-IN" dirty="0"/>
                    </a:p>
                  </a:txBody>
                  <a:tcPr/>
                </a:tc>
                <a:extLst>
                  <a:ext uri="{0D108BD9-81ED-4DB2-BD59-A6C34878D82A}">
                    <a16:rowId xmlns:a16="http://schemas.microsoft.com/office/drawing/2014/main" val="1203338326"/>
                  </a:ext>
                </a:extLst>
              </a:tr>
              <a:tr h="370840">
                <a:tc>
                  <a:txBody>
                    <a:bodyPr/>
                    <a:lstStyle/>
                    <a:p>
                      <a:pPr>
                        <a:lnSpc>
                          <a:spcPct val="150000"/>
                        </a:lnSpc>
                      </a:pPr>
                      <a:r>
                        <a:rPr lang="en-GB" dirty="0"/>
                        <a:t>Cloud hosted Python &amp; SQL env</a:t>
                      </a:r>
                    </a:p>
                  </a:txBody>
                  <a:tcPr/>
                </a:tc>
                <a:tc>
                  <a:txBody>
                    <a:bodyPr/>
                    <a:lstStyle/>
                    <a:p>
                      <a:pPr>
                        <a:lnSpc>
                          <a:spcPct val="150000"/>
                        </a:lnSpc>
                      </a:pPr>
                      <a:r>
                        <a:rPr lang="en-GB" dirty="0"/>
                        <a:t>Good at Ad-hoc analysis.</a:t>
                      </a:r>
                      <a:endParaRPr lang="en-IN" dirty="0"/>
                    </a:p>
                  </a:txBody>
                  <a:tcPr/>
                </a:tc>
                <a:tc>
                  <a:txBody>
                    <a:bodyPr/>
                    <a:lstStyle/>
                    <a:p>
                      <a:pPr>
                        <a:lnSpc>
                          <a:spcPct val="150000"/>
                        </a:lnSpc>
                      </a:pPr>
                      <a:r>
                        <a:rPr lang="en-GB" dirty="0"/>
                        <a:t>Good at </a:t>
                      </a:r>
                      <a:r>
                        <a:rPr lang="en-GB" dirty="0" err="1"/>
                        <a:t>Mlflow</a:t>
                      </a:r>
                      <a:r>
                        <a:rPr lang="en-GB" dirty="0"/>
                        <a:t>.</a:t>
                      </a:r>
                      <a:endParaRPr lang="en-IN" dirty="0"/>
                    </a:p>
                  </a:txBody>
                  <a:tcPr/>
                </a:tc>
                <a:extLst>
                  <a:ext uri="{0D108BD9-81ED-4DB2-BD59-A6C34878D82A}">
                    <a16:rowId xmlns:a16="http://schemas.microsoft.com/office/drawing/2014/main" val="2334822262"/>
                  </a:ext>
                </a:extLst>
              </a:tr>
              <a:tr h="370840">
                <a:tc>
                  <a:txBody>
                    <a:bodyPr/>
                    <a:lstStyle/>
                    <a:p>
                      <a:pPr>
                        <a:lnSpc>
                          <a:spcPct val="150000"/>
                        </a:lnSpc>
                      </a:pPr>
                      <a:r>
                        <a:rPr lang="en-GB" dirty="0"/>
                        <a:t>Compute separate architecture</a:t>
                      </a:r>
                    </a:p>
                  </a:txBody>
                  <a:tcPr/>
                </a:tc>
                <a:tc>
                  <a:txBody>
                    <a:bodyPr/>
                    <a:lstStyle/>
                    <a:p>
                      <a:pPr>
                        <a:lnSpc>
                          <a:spcPct val="150000"/>
                        </a:lnSpc>
                      </a:pPr>
                      <a:r>
                        <a:rPr lang="en-GB" dirty="0"/>
                        <a:t>SQL </a:t>
                      </a:r>
                      <a:r>
                        <a:rPr lang="en-GB" dirty="0">
                          <a:hlinkClick r:id="rId2"/>
                        </a:rPr>
                        <a:t>on-demand</a:t>
                      </a:r>
                      <a:r>
                        <a:rPr lang="en-GB" dirty="0"/>
                        <a:t> pool.</a:t>
                      </a:r>
                      <a:endParaRPr lang="en-IN" dirty="0"/>
                    </a:p>
                  </a:txBody>
                  <a:tcPr/>
                </a:tc>
                <a:tc>
                  <a:txBody>
                    <a:bodyPr/>
                    <a:lstStyle/>
                    <a:p>
                      <a:pPr>
                        <a:lnSpc>
                          <a:spcPct val="150000"/>
                        </a:lnSpc>
                      </a:pPr>
                      <a:r>
                        <a:rPr lang="en-GB" dirty="0">
                          <a:hlinkClick r:id="rId3"/>
                        </a:rPr>
                        <a:t>Autoscaling</a:t>
                      </a:r>
                      <a:r>
                        <a:rPr lang="en-GB" dirty="0"/>
                        <a:t> pool.</a:t>
                      </a:r>
                      <a:endParaRPr lang="en-IN" dirty="0"/>
                    </a:p>
                  </a:txBody>
                  <a:tcPr/>
                </a:tc>
                <a:extLst>
                  <a:ext uri="{0D108BD9-81ED-4DB2-BD59-A6C34878D82A}">
                    <a16:rowId xmlns:a16="http://schemas.microsoft.com/office/drawing/2014/main" val="772660476"/>
                  </a:ext>
                </a:extLst>
              </a:tr>
            </a:tbl>
          </a:graphicData>
        </a:graphic>
      </p:graphicFrame>
    </p:spTree>
    <p:extLst>
      <p:ext uri="{BB962C8B-B14F-4D97-AF65-F5344CB8AC3E}">
        <p14:creationId xmlns:p14="http://schemas.microsoft.com/office/powerpoint/2010/main" val="1200069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21EB3-3E22-440C-9D66-6D37CA43FFB5}"/>
              </a:ext>
            </a:extLst>
          </p:cNvPr>
          <p:cNvSpPr>
            <a:spLocks noGrp="1"/>
          </p:cNvSpPr>
          <p:nvPr>
            <p:ph type="title"/>
          </p:nvPr>
        </p:nvSpPr>
        <p:spPr/>
        <p:txBody>
          <a:bodyPr/>
          <a:lstStyle/>
          <a:p>
            <a:r>
              <a:rPr lang="en-GB" dirty="0"/>
              <a:t>When to use synapse and/or </a:t>
            </a:r>
            <a:r>
              <a:rPr lang="en-GB" dirty="0" err="1"/>
              <a:t>databricks</a:t>
            </a:r>
            <a:endParaRPr lang="en-IN" dirty="0"/>
          </a:p>
        </p:txBody>
      </p:sp>
      <p:graphicFrame>
        <p:nvGraphicFramePr>
          <p:cNvPr id="4" name="Table 4">
            <a:extLst>
              <a:ext uri="{FF2B5EF4-FFF2-40B4-BE49-F238E27FC236}">
                <a16:creationId xmlns:a16="http://schemas.microsoft.com/office/drawing/2014/main" id="{CACE7A10-BE72-4521-A104-C59D3D378236}"/>
              </a:ext>
            </a:extLst>
          </p:cNvPr>
          <p:cNvGraphicFramePr>
            <a:graphicFrameLocks noGrp="1"/>
          </p:cNvGraphicFramePr>
          <p:nvPr>
            <p:ph idx="1"/>
            <p:extLst>
              <p:ext uri="{D42A27DB-BD31-4B8C-83A1-F6EECF244321}">
                <p14:modId xmlns:p14="http://schemas.microsoft.com/office/powerpoint/2010/main" val="1478326922"/>
              </p:ext>
            </p:extLst>
          </p:nvPr>
        </p:nvGraphicFramePr>
        <p:xfrm>
          <a:off x="1023939" y="2079607"/>
          <a:ext cx="9720261" cy="4122103"/>
        </p:xfrm>
        <a:graphic>
          <a:graphicData uri="http://schemas.openxmlformats.org/drawingml/2006/table">
            <a:tbl>
              <a:tblPr firstRow="1" bandRow="1">
                <a:tableStyleId>{5C22544A-7EE6-4342-B048-85BDC9FD1C3A}</a:tableStyleId>
              </a:tblPr>
              <a:tblGrid>
                <a:gridCol w="556668">
                  <a:extLst>
                    <a:ext uri="{9D8B030D-6E8A-4147-A177-3AD203B41FA5}">
                      <a16:colId xmlns:a16="http://schemas.microsoft.com/office/drawing/2014/main" val="4260837503"/>
                    </a:ext>
                  </a:extLst>
                </a:gridCol>
                <a:gridCol w="5923506">
                  <a:extLst>
                    <a:ext uri="{9D8B030D-6E8A-4147-A177-3AD203B41FA5}">
                      <a16:colId xmlns:a16="http://schemas.microsoft.com/office/drawing/2014/main" val="1046733063"/>
                    </a:ext>
                  </a:extLst>
                </a:gridCol>
                <a:gridCol w="3240087">
                  <a:extLst>
                    <a:ext uri="{9D8B030D-6E8A-4147-A177-3AD203B41FA5}">
                      <a16:colId xmlns:a16="http://schemas.microsoft.com/office/drawing/2014/main" val="914390271"/>
                    </a:ext>
                  </a:extLst>
                </a:gridCol>
              </a:tblGrid>
              <a:tr h="370840">
                <a:tc>
                  <a:txBody>
                    <a:bodyPr/>
                    <a:lstStyle/>
                    <a:p>
                      <a:pPr algn="ctr">
                        <a:lnSpc>
                          <a:spcPct val="150000"/>
                        </a:lnSpc>
                      </a:pPr>
                      <a:endParaRPr lang="en-IN" dirty="0"/>
                    </a:p>
                  </a:txBody>
                  <a:tcPr/>
                </a:tc>
                <a:tc>
                  <a:txBody>
                    <a:bodyPr/>
                    <a:lstStyle/>
                    <a:p>
                      <a:pPr algn="ctr">
                        <a:lnSpc>
                          <a:spcPct val="150000"/>
                        </a:lnSpc>
                      </a:pPr>
                      <a:r>
                        <a:rPr lang="en-GB" sz="2000" dirty="0"/>
                        <a:t>Scenario</a:t>
                      </a:r>
                      <a:endParaRPr lang="en-IN" sz="2000" dirty="0"/>
                    </a:p>
                  </a:txBody>
                  <a:tcPr/>
                </a:tc>
                <a:tc>
                  <a:txBody>
                    <a:bodyPr/>
                    <a:lstStyle/>
                    <a:p>
                      <a:pPr algn="ctr">
                        <a:lnSpc>
                          <a:spcPct val="150000"/>
                        </a:lnSpc>
                      </a:pPr>
                      <a:r>
                        <a:rPr lang="en-GB" sz="2000" dirty="0"/>
                        <a:t>Preferred</a:t>
                      </a:r>
                      <a:endParaRPr lang="en-IN" sz="2000" dirty="0"/>
                    </a:p>
                  </a:txBody>
                  <a:tcPr/>
                </a:tc>
                <a:extLst>
                  <a:ext uri="{0D108BD9-81ED-4DB2-BD59-A6C34878D82A}">
                    <a16:rowId xmlns:a16="http://schemas.microsoft.com/office/drawing/2014/main" val="1225106550"/>
                  </a:ext>
                </a:extLst>
              </a:tr>
              <a:tr h="370840">
                <a:tc>
                  <a:txBody>
                    <a:bodyPr/>
                    <a:lstStyle/>
                    <a:p>
                      <a:pPr algn="l">
                        <a:lnSpc>
                          <a:spcPct val="150000"/>
                        </a:lnSpc>
                      </a:pPr>
                      <a:r>
                        <a:rPr lang="en-GB" dirty="0"/>
                        <a:t>1</a:t>
                      </a:r>
                      <a:endParaRPr lang="en-IN" dirty="0"/>
                    </a:p>
                  </a:txBody>
                  <a:tcPr/>
                </a:tc>
                <a:tc>
                  <a:txBody>
                    <a:bodyPr/>
                    <a:lstStyle/>
                    <a:p>
                      <a:pPr algn="l">
                        <a:lnSpc>
                          <a:spcPct val="150000"/>
                        </a:lnSpc>
                      </a:pPr>
                      <a:r>
                        <a:rPr lang="en-GB" dirty="0"/>
                        <a:t>Ad-hoc data lake discovery by code</a:t>
                      </a:r>
                      <a:endParaRPr lang="en-IN" dirty="0"/>
                    </a:p>
                  </a:txBody>
                  <a:tcPr/>
                </a:tc>
                <a:tc>
                  <a:txBody>
                    <a:bodyPr/>
                    <a:lstStyle/>
                    <a:p>
                      <a:pPr algn="ctr">
                        <a:lnSpc>
                          <a:spcPct val="150000"/>
                        </a:lnSpc>
                      </a:pPr>
                      <a:r>
                        <a:rPr lang="en-GB" dirty="0"/>
                        <a:t>Synapse and Databricks</a:t>
                      </a:r>
                      <a:endParaRPr lang="en-IN" dirty="0"/>
                    </a:p>
                  </a:txBody>
                  <a:tcPr/>
                </a:tc>
                <a:extLst>
                  <a:ext uri="{0D108BD9-81ED-4DB2-BD59-A6C34878D82A}">
                    <a16:rowId xmlns:a16="http://schemas.microsoft.com/office/drawing/2014/main" val="3805328443"/>
                  </a:ext>
                </a:extLst>
              </a:tr>
              <a:tr h="370840">
                <a:tc>
                  <a:txBody>
                    <a:bodyPr/>
                    <a:lstStyle/>
                    <a:p>
                      <a:pPr algn="l">
                        <a:lnSpc>
                          <a:spcPct val="150000"/>
                        </a:lnSpc>
                      </a:pPr>
                      <a:r>
                        <a:rPr lang="en-GB" dirty="0"/>
                        <a:t>2</a:t>
                      </a:r>
                      <a:endParaRPr lang="en-IN" dirty="0"/>
                    </a:p>
                  </a:txBody>
                  <a:tcPr/>
                </a:tc>
                <a:tc>
                  <a:txBody>
                    <a:bodyPr/>
                    <a:lstStyle/>
                    <a:p>
                      <a:pPr algn="l">
                        <a:lnSpc>
                          <a:spcPct val="150000"/>
                        </a:lnSpc>
                      </a:pPr>
                      <a:r>
                        <a:rPr lang="en-GB" dirty="0"/>
                        <a:t>SQL analyses &amp; Data warehousing</a:t>
                      </a:r>
                      <a:endParaRPr lang="en-IN" dirty="0"/>
                    </a:p>
                  </a:txBody>
                  <a:tcPr/>
                </a:tc>
                <a:tc>
                  <a:txBody>
                    <a:bodyPr/>
                    <a:lstStyle/>
                    <a:p>
                      <a:pPr algn="ctr">
                        <a:lnSpc>
                          <a:spcPct val="150000"/>
                        </a:lnSpc>
                      </a:pPr>
                      <a:r>
                        <a:rPr lang="en-GB" dirty="0"/>
                        <a:t>Synapse</a:t>
                      </a:r>
                      <a:endParaRPr lang="en-IN" dirty="0"/>
                    </a:p>
                  </a:txBody>
                  <a:tcPr/>
                </a:tc>
                <a:extLst>
                  <a:ext uri="{0D108BD9-81ED-4DB2-BD59-A6C34878D82A}">
                    <a16:rowId xmlns:a16="http://schemas.microsoft.com/office/drawing/2014/main" val="1016579437"/>
                  </a:ext>
                </a:extLst>
              </a:tr>
              <a:tr h="370840">
                <a:tc>
                  <a:txBody>
                    <a:bodyPr/>
                    <a:lstStyle/>
                    <a:p>
                      <a:pPr algn="l">
                        <a:lnSpc>
                          <a:spcPct val="150000"/>
                        </a:lnSpc>
                      </a:pPr>
                      <a:r>
                        <a:rPr lang="en-GB" dirty="0"/>
                        <a:t>3</a:t>
                      </a:r>
                      <a:endParaRPr lang="en-IN" dirty="0"/>
                    </a:p>
                  </a:txBody>
                  <a:tcPr/>
                </a:tc>
                <a:tc>
                  <a:txBody>
                    <a:bodyPr/>
                    <a:lstStyle/>
                    <a:p>
                      <a:pPr algn="l">
                        <a:lnSpc>
                          <a:spcPct val="150000"/>
                        </a:lnSpc>
                      </a:pPr>
                      <a:r>
                        <a:rPr lang="en-GB" dirty="0"/>
                        <a:t>Self-service BI / Reporting</a:t>
                      </a:r>
                      <a:endParaRPr lang="en-IN" dirty="0"/>
                    </a:p>
                  </a:txBody>
                  <a:tcPr/>
                </a:tc>
                <a:tc>
                  <a:txBody>
                    <a:bodyPr/>
                    <a:lstStyle/>
                    <a:p>
                      <a:pPr algn="ctr">
                        <a:lnSpc>
                          <a:spcPct val="150000"/>
                        </a:lnSpc>
                      </a:pPr>
                      <a:r>
                        <a:rPr lang="en-GB" dirty="0"/>
                        <a:t>Synapse</a:t>
                      </a:r>
                      <a:endParaRPr lang="en-IN" dirty="0"/>
                    </a:p>
                  </a:txBody>
                  <a:tcPr/>
                </a:tc>
                <a:extLst>
                  <a:ext uri="{0D108BD9-81ED-4DB2-BD59-A6C34878D82A}">
                    <a16:rowId xmlns:a16="http://schemas.microsoft.com/office/drawing/2014/main" val="2574635386"/>
                  </a:ext>
                </a:extLst>
              </a:tr>
              <a:tr h="370840">
                <a:tc>
                  <a:txBody>
                    <a:bodyPr/>
                    <a:lstStyle/>
                    <a:p>
                      <a:pPr algn="l">
                        <a:lnSpc>
                          <a:spcPct val="150000"/>
                        </a:lnSpc>
                      </a:pPr>
                      <a:r>
                        <a:rPr lang="en-GB" dirty="0"/>
                        <a:t>4</a:t>
                      </a:r>
                      <a:endParaRPr lang="en-IN" dirty="0"/>
                    </a:p>
                  </a:txBody>
                  <a:tcPr/>
                </a:tc>
                <a:tc>
                  <a:txBody>
                    <a:bodyPr/>
                    <a:lstStyle/>
                    <a:p>
                      <a:pPr algn="l">
                        <a:lnSpc>
                          <a:spcPct val="150000"/>
                        </a:lnSpc>
                      </a:pPr>
                      <a:r>
                        <a:rPr lang="en-GB" dirty="0"/>
                        <a:t>Same data, data scientists play via Spark &amp; </a:t>
                      </a:r>
                    </a:p>
                    <a:p>
                      <a:pPr algn="l">
                        <a:lnSpc>
                          <a:spcPct val="150000"/>
                        </a:lnSpc>
                      </a:pPr>
                      <a:r>
                        <a:rPr lang="en-GB" dirty="0"/>
                        <a:t>data analyst play via SQL. &amp; BI use Power BI</a:t>
                      </a:r>
                      <a:endParaRPr lang="en-IN" dirty="0"/>
                    </a:p>
                  </a:txBody>
                  <a:tcPr/>
                </a:tc>
                <a:tc>
                  <a:txBody>
                    <a:bodyPr/>
                    <a:lstStyle/>
                    <a:p>
                      <a:pPr algn="ctr">
                        <a:lnSpc>
                          <a:spcPct val="150000"/>
                        </a:lnSpc>
                      </a:pPr>
                      <a:r>
                        <a:rPr lang="en-GB" dirty="0"/>
                        <a:t>Synapse</a:t>
                      </a:r>
                      <a:endParaRPr lang="en-IN" dirty="0"/>
                    </a:p>
                  </a:txBody>
                  <a:tcPr/>
                </a:tc>
                <a:extLst>
                  <a:ext uri="{0D108BD9-81ED-4DB2-BD59-A6C34878D82A}">
                    <a16:rowId xmlns:a16="http://schemas.microsoft.com/office/drawing/2014/main" val="1801836759"/>
                  </a:ext>
                </a:extLst>
              </a:tr>
              <a:tr h="370840">
                <a:tc>
                  <a:txBody>
                    <a:bodyPr/>
                    <a:lstStyle/>
                    <a:p>
                      <a:pPr algn="l">
                        <a:lnSpc>
                          <a:spcPct val="150000"/>
                        </a:lnSpc>
                      </a:pPr>
                      <a:r>
                        <a:rPr lang="en-GB" dirty="0"/>
                        <a:t>5</a:t>
                      </a:r>
                      <a:endParaRPr lang="en-IN" dirty="0"/>
                    </a:p>
                  </a:txBody>
                  <a:tcPr/>
                </a:tc>
                <a:tc>
                  <a:txBody>
                    <a:bodyPr/>
                    <a:lstStyle/>
                    <a:p>
                      <a:pPr algn="l">
                        <a:lnSpc>
                          <a:spcPct val="150000"/>
                        </a:lnSpc>
                      </a:pPr>
                      <a:r>
                        <a:rPr lang="en-GB" dirty="0"/>
                        <a:t>More ML/AI development,  GPU intensive tasks</a:t>
                      </a:r>
                      <a:endParaRPr lang="en-IN" dirty="0"/>
                    </a:p>
                  </a:txBody>
                  <a:tcPr/>
                </a:tc>
                <a:tc>
                  <a:txBody>
                    <a:bodyPr/>
                    <a:lstStyle/>
                    <a:p>
                      <a:pPr algn="ctr">
                        <a:lnSpc>
                          <a:spcPct val="150000"/>
                        </a:lnSpc>
                      </a:pPr>
                      <a:r>
                        <a:rPr lang="en-GB" dirty="0"/>
                        <a:t>Databricks</a:t>
                      </a:r>
                      <a:endParaRPr lang="en-IN" dirty="0"/>
                    </a:p>
                  </a:txBody>
                  <a:tcPr/>
                </a:tc>
                <a:extLst>
                  <a:ext uri="{0D108BD9-81ED-4DB2-BD59-A6C34878D82A}">
                    <a16:rowId xmlns:a16="http://schemas.microsoft.com/office/drawing/2014/main" val="1376610689"/>
                  </a:ext>
                </a:extLst>
              </a:tr>
              <a:tr h="370840">
                <a:tc>
                  <a:txBody>
                    <a:bodyPr/>
                    <a:lstStyle/>
                    <a:p>
                      <a:pPr algn="l">
                        <a:lnSpc>
                          <a:spcPct val="150000"/>
                        </a:lnSpc>
                      </a:pPr>
                      <a:r>
                        <a:rPr lang="en-GB" dirty="0"/>
                        <a:t>6</a:t>
                      </a:r>
                      <a:endParaRPr lang="en-IN" dirty="0"/>
                    </a:p>
                  </a:txBody>
                  <a:tcPr/>
                </a:tc>
                <a:tc>
                  <a:txBody>
                    <a:bodyPr/>
                    <a:lstStyle/>
                    <a:p>
                      <a:pPr algn="l">
                        <a:lnSpc>
                          <a:spcPct val="150000"/>
                        </a:lnSpc>
                      </a:pPr>
                      <a:r>
                        <a:rPr lang="en-GB" dirty="0"/>
                        <a:t>Dependent tech is much on Delta lake format / Spark</a:t>
                      </a:r>
                      <a:endParaRPr lang="en-IN" dirty="0"/>
                    </a:p>
                  </a:txBody>
                  <a:tcPr/>
                </a:tc>
                <a:tc>
                  <a:txBody>
                    <a:bodyPr/>
                    <a:lstStyle/>
                    <a:p>
                      <a:pPr algn="ctr">
                        <a:lnSpc>
                          <a:spcPct val="150000"/>
                        </a:lnSpc>
                      </a:pPr>
                      <a:r>
                        <a:rPr lang="en-GB" dirty="0"/>
                        <a:t>Databricks</a:t>
                      </a:r>
                      <a:endParaRPr lang="en-IN" dirty="0"/>
                    </a:p>
                  </a:txBody>
                  <a:tcPr/>
                </a:tc>
                <a:extLst>
                  <a:ext uri="{0D108BD9-81ED-4DB2-BD59-A6C34878D82A}">
                    <a16:rowId xmlns:a16="http://schemas.microsoft.com/office/drawing/2014/main" val="3726008867"/>
                  </a:ext>
                </a:extLst>
              </a:tr>
              <a:tr h="370840">
                <a:tc>
                  <a:txBody>
                    <a:bodyPr/>
                    <a:lstStyle/>
                    <a:p>
                      <a:pPr algn="l">
                        <a:lnSpc>
                          <a:spcPct val="150000"/>
                        </a:lnSpc>
                      </a:pPr>
                      <a:r>
                        <a:rPr lang="en-GB" dirty="0"/>
                        <a:t>7</a:t>
                      </a:r>
                      <a:endParaRPr lang="en-IN" dirty="0"/>
                    </a:p>
                  </a:txBody>
                  <a:tcPr/>
                </a:tc>
                <a:tc>
                  <a:txBody>
                    <a:bodyPr/>
                    <a:lstStyle/>
                    <a:p>
                      <a:pPr algn="l">
                        <a:lnSpc>
                          <a:spcPct val="150000"/>
                        </a:lnSpc>
                      </a:pPr>
                      <a:r>
                        <a:rPr lang="en-GB" dirty="0"/>
                        <a:t>In-built GIT based developer experience</a:t>
                      </a:r>
                      <a:endParaRPr lang="en-IN" dirty="0"/>
                    </a:p>
                  </a:txBody>
                  <a:tcPr/>
                </a:tc>
                <a:tc>
                  <a:txBody>
                    <a:bodyPr/>
                    <a:lstStyle/>
                    <a:p>
                      <a:pPr algn="ctr">
                        <a:lnSpc>
                          <a:spcPct val="150000"/>
                        </a:lnSpc>
                      </a:pPr>
                      <a:r>
                        <a:rPr lang="en-GB" dirty="0"/>
                        <a:t>Databricks</a:t>
                      </a:r>
                      <a:endParaRPr lang="en-IN" dirty="0"/>
                    </a:p>
                  </a:txBody>
                  <a:tcPr/>
                </a:tc>
                <a:extLst>
                  <a:ext uri="{0D108BD9-81ED-4DB2-BD59-A6C34878D82A}">
                    <a16:rowId xmlns:a16="http://schemas.microsoft.com/office/drawing/2014/main" val="2653904989"/>
                  </a:ext>
                </a:extLst>
              </a:tr>
            </a:tbl>
          </a:graphicData>
        </a:graphic>
      </p:graphicFrame>
    </p:spTree>
    <p:extLst>
      <p:ext uri="{BB962C8B-B14F-4D97-AF65-F5344CB8AC3E}">
        <p14:creationId xmlns:p14="http://schemas.microsoft.com/office/powerpoint/2010/main" val="3244568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E5EAE4DA-4C16-41B8-8339-A43677534317}"/>
              </a:ext>
            </a:extLst>
          </p:cNvPr>
          <p:cNvSpPr>
            <a:spLocks noGrp="1"/>
          </p:cNvSpPr>
          <p:nvPr>
            <p:ph type="title"/>
          </p:nvPr>
        </p:nvSpPr>
        <p:spPr>
          <a:xfrm>
            <a:off x="1235964" y="167204"/>
            <a:ext cx="9720072" cy="1499616"/>
          </a:xfrm>
        </p:spPr>
        <p:txBody>
          <a:bodyPr/>
          <a:lstStyle/>
          <a:p>
            <a:r>
              <a:rPr lang="en-GB" dirty="0"/>
              <a:t>HYBRID Data architecture</a:t>
            </a:r>
            <a:endParaRPr lang="en-IN" dirty="0"/>
          </a:p>
        </p:txBody>
      </p:sp>
      <p:pic>
        <p:nvPicPr>
          <p:cNvPr id="15" name="Picture 14">
            <a:extLst>
              <a:ext uri="{FF2B5EF4-FFF2-40B4-BE49-F238E27FC236}">
                <a16:creationId xmlns:a16="http://schemas.microsoft.com/office/drawing/2014/main" id="{E6F2DF4B-662D-415D-B700-6D4C643F4B8A}"/>
              </a:ext>
            </a:extLst>
          </p:cNvPr>
          <p:cNvPicPr>
            <a:picLocks noChangeAspect="1"/>
          </p:cNvPicPr>
          <p:nvPr/>
        </p:nvPicPr>
        <p:blipFill rotWithShape="1">
          <a:blip r:embed="rId2"/>
          <a:srcRect t="24305"/>
          <a:stretch/>
        </p:blipFill>
        <p:spPr>
          <a:xfrm>
            <a:off x="0" y="1666820"/>
            <a:ext cx="12192000" cy="5191179"/>
          </a:xfrm>
          <a:prstGeom prst="rect">
            <a:avLst/>
          </a:prstGeom>
        </p:spPr>
      </p:pic>
    </p:spTree>
    <p:extLst>
      <p:ext uri="{BB962C8B-B14F-4D97-AF65-F5344CB8AC3E}">
        <p14:creationId xmlns:p14="http://schemas.microsoft.com/office/powerpoint/2010/main" val="3659286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0794E-F440-4051-B057-32A961845F79}"/>
              </a:ext>
            </a:extLst>
          </p:cNvPr>
          <p:cNvSpPr>
            <a:spLocks noGrp="1"/>
          </p:cNvSpPr>
          <p:nvPr>
            <p:ph type="title"/>
          </p:nvPr>
        </p:nvSpPr>
        <p:spPr/>
        <p:txBody>
          <a:bodyPr/>
          <a:lstStyle/>
          <a:p>
            <a:r>
              <a:rPr lang="en-GB" dirty="0"/>
              <a:t>USE CASE of KISSFLOW</a:t>
            </a:r>
            <a:endParaRPr lang="en-IN" dirty="0"/>
          </a:p>
        </p:txBody>
      </p:sp>
      <p:sp>
        <p:nvSpPr>
          <p:cNvPr id="3" name="Text Placeholder 2">
            <a:extLst>
              <a:ext uri="{FF2B5EF4-FFF2-40B4-BE49-F238E27FC236}">
                <a16:creationId xmlns:a16="http://schemas.microsoft.com/office/drawing/2014/main" id="{73C3434D-8ACA-40E8-AE36-CF924DCF9473}"/>
              </a:ext>
            </a:extLst>
          </p:cNvPr>
          <p:cNvSpPr>
            <a:spLocks noGrp="1"/>
          </p:cNvSpPr>
          <p:nvPr>
            <p:ph type="body" idx="1"/>
          </p:nvPr>
        </p:nvSpPr>
        <p:spPr/>
        <p:txBody>
          <a:bodyPr/>
          <a:lstStyle/>
          <a:p>
            <a:r>
              <a:rPr lang="en-GB" dirty="0"/>
              <a:t>- How we address advanced analytics need apart from general reporting.</a:t>
            </a:r>
            <a:endParaRPr lang="en-IN" dirty="0"/>
          </a:p>
        </p:txBody>
      </p:sp>
    </p:spTree>
    <p:extLst>
      <p:ext uri="{BB962C8B-B14F-4D97-AF65-F5344CB8AC3E}">
        <p14:creationId xmlns:p14="http://schemas.microsoft.com/office/powerpoint/2010/main" val="3958231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F61F1-79D3-4E38-A95B-E919512AC9A4}"/>
              </a:ext>
            </a:extLst>
          </p:cNvPr>
          <p:cNvSpPr>
            <a:spLocks noGrp="1"/>
          </p:cNvSpPr>
          <p:nvPr>
            <p:ph type="title"/>
          </p:nvPr>
        </p:nvSpPr>
        <p:spPr/>
        <p:txBody>
          <a:bodyPr/>
          <a:lstStyle/>
          <a:p>
            <a:r>
              <a:rPr lang="en-GB" dirty="0"/>
              <a:t> use case of </a:t>
            </a:r>
            <a:endParaRPr lang="en-IN" dirty="0"/>
          </a:p>
        </p:txBody>
      </p:sp>
      <p:sp>
        <p:nvSpPr>
          <p:cNvPr id="3" name="Content Placeholder 2">
            <a:extLst>
              <a:ext uri="{FF2B5EF4-FFF2-40B4-BE49-F238E27FC236}">
                <a16:creationId xmlns:a16="http://schemas.microsoft.com/office/drawing/2014/main" id="{7692695F-939F-4945-8F1A-44F4B4456AE6}"/>
              </a:ext>
            </a:extLst>
          </p:cNvPr>
          <p:cNvSpPr>
            <a:spLocks noGrp="1"/>
          </p:cNvSpPr>
          <p:nvPr>
            <p:ph idx="1"/>
          </p:nvPr>
        </p:nvSpPr>
        <p:spPr/>
        <p:txBody>
          <a:bodyPr/>
          <a:lstStyle/>
          <a:p>
            <a:r>
              <a:rPr lang="en-GB" dirty="0"/>
              <a:t>* Kissflow is a pure SaaS product completely cloud managed.</a:t>
            </a:r>
          </a:p>
          <a:p>
            <a:r>
              <a:rPr lang="en-GB" dirty="0"/>
              <a:t>* No Code product - Customers (business users) develop workflow apps by themself.</a:t>
            </a:r>
          </a:p>
          <a:p>
            <a:r>
              <a:rPr lang="en-GB" dirty="0"/>
              <a:t>* For OLTP - MongoDB hosted in Atlas - 1 DB per customer. Earlier it was MySQL.</a:t>
            </a:r>
          </a:p>
          <a:p>
            <a:r>
              <a:rPr lang="en-GB" dirty="0"/>
              <a:t>* Each customer will have their own schema (data model).</a:t>
            </a:r>
          </a:p>
          <a:p>
            <a:r>
              <a:rPr lang="en-GB" dirty="0"/>
              <a:t>* Based on our product nature, per customer data won’t be huge.</a:t>
            </a:r>
          </a:p>
          <a:p>
            <a:r>
              <a:rPr lang="en-GB" dirty="0"/>
              <a:t>* No separate analytics database as of now.</a:t>
            </a:r>
          </a:p>
          <a:p>
            <a:r>
              <a:rPr lang="en-GB" dirty="0"/>
              <a:t>* Analysed Data Lake, Database and chosen to go with Data warehouse. </a:t>
            </a:r>
          </a:p>
          <a:p>
            <a:endParaRPr lang="en-IN" dirty="0"/>
          </a:p>
        </p:txBody>
      </p:sp>
      <p:pic>
        <p:nvPicPr>
          <p:cNvPr id="4" name="Picture 3">
            <a:extLst>
              <a:ext uri="{FF2B5EF4-FFF2-40B4-BE49-F238E27FC236}">
                <a16:creationId xmlns:a16="http://schemas.microsoft.com/office/drawing/2014/main" id="{9FC91D37-97D8-4A68-8AA0-E3CAB45177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78442" y="970960"/>
            <a:ext cx="2591878" cy="531268"/>
          </a:xfrm>
          <a:prstGeom prst="rect">
            <a:avLst/>
          </a:prstGeom>
        </p:spPr>
      </p:pic>
    </p:spTree>
    <p:extLst>
      <p:ext uri="{BB962C8B-B14F-4D97-AF65-F5344CB8AC3E}">
        <p14:creationId xmlns:p14="http://schemas.microsoft.com/office/powerpoint/2010/main" val="1740665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EF0963-47C3-42D5-B2FB-0395F34767CE}"/>
              </a:ext>
            </a:extLst>
          </p:cNvPr>
          <p:cNvSpPr>
            <a:spLocks noGrp="1"/>
          </p:cNvSpPr>
          <p:nvPr>
            <p:ph type="title"/>
          </p:nvPr>
        </p:nvSpPr>
        <p:spPr/>
        <p:txBody>
          <a:bodyPr/>
          <a:lstStyle/>
          <a:p>
            <a:r>
              <a:rPr lang="en-GB" dirty="0"/>
              <a:t>About Me</a:t>
            </a:r>
            <a:endParaRPr lang="en-IN" dirty="0"/>
          </a:p>
        </p:txBody>
      </p:sp>
      <p:pic>
        <p:nvPicPr>
          <p:cNvPr id="9" name="Content Placeholder 8">
            <a:extLst>
              <a:ext uri="{FF2B5EF4-FFF2-40B4-BE49-F238E27FC236}">
                <a16:creationId xmlns:a16="http://schemas.microsoft.com/office/drawing/2014/main" id="{77C4C839-D048-4CC1-996E-F3CD0E8A3166}"/>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024831" y="2286000"/>
            <a:ext cx="4752775" cy="4022725"/>
          </a:xfrm>
        </p:spPr>
      </p:pic>
      <p:sp>
        <p:nvSpPr>
          <p:cNvPr id="10" name="Title 1">
            <a:extLst>
              <a:ext uri="{FF2B5EF4-FFF2-40B4-BE49-F238E27FC236}">
                <a16:creationId xmlns:a16="http://schemas.microsoft.com/office/drawing/2014/main" id="{FD85B730-4728-4820-BC0A-0570A0B80454}"/>
              </a:ext>
            </a:extLst>
          </p:cNvPr>
          <p:cNvSpPr txBox="1">
            <a:spLocks/>
          </p:cNvSpPr>
          <p:nvPr/>
        </p:nvSpPr>
        <p:spPr>
          <a:xfrm>
            <a:off x="6414397" y="3170236"/>
            <a:ext cx="2993566" cy="5146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dirty="0"/>
              <a:t>Dinesh Kumar P</a:t>
            </a:r>
            <a:endParaRPr lang="en-IN" b="1" dirty="0"/>
          </a:p>
        </p:txBody>
      </p:sp>
      <p:sp>
        <p:nvSpPr>
          <p:cNvPr id="11" name="Text Placeholder 3">
            <a:extLst>
              <a:ext uri="{FF2B5EF4-FFF2-40B4-BE49-F238E27FC236}">
                <a16:creationId xmlns:a16="http://schemas.microsoft.com/office/drawing/2014/main" id="{841E7E6F-228A-4710-8780-F41A4A47EF29}"/>
              </a:ext>
            </a:extLst>
          </p:cNvPr>
          <p:cNvSpPr txBox="1">
            <a:spLocks/>
          </p:cNvSpPr>
          <p:nvPr/>
        </p:nvSpPr>
        <p:spPr>
          <a:xfrm>
            <a:off x="6414396" y="3716828"/>
            <a:ext cx="2990978" cy="7242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800" dirty="0"/>
              <a:t>Product Manager,</a:t>
            </a:r>
          </a:p>
          <a:p>
            <a:pPr marL="0" indent="0">
              <a:buNone/>
            </a:pPr>
            <a:r>
              <a:rPr lang="en-IN" sz="1800" dirty="0"/>
              <a:t>Analytics Squad.</a:t>
            </a:r>
          </a:p>
          <a:p>
            <a:endParaRPr lang="en-IN" sz="1800" dirty="0"/>
          </a:p>
        </p:txBody>
      </p:sp>
      <p:pic>
        <p:nvPicPr>
          <p:cNvPr id="12" name="Picture 11">
            <a:extLst>
              <a:ext uri="{FF2B5EF4-FFF2-40B4-BE49-F238E27FC236}">
                <a16:creationId xmlns:a16="http://schemas.microsoft.com/office/drawing/2014/main" id="{10299161-B487-46C3-9A77-E0FB970777D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19171" y="4558752"/>
            <a:ext cx="1224749" cy="251042"/>
          </a:xfrm>
          <a:prstGeom prst="rect">
            <a:avLst/>
          </a:prstGeom>
        </p:spPr>
      </p:pic>
      <p:sp>
        <p:nvSpPr>
          <p:cNvPr id="13" name="Rectangle 12">
            <a:extLst>
              <a:ext uri="{FF2B5EF4-FFF2-40B4-BE49-F238E27FC236}">
                <a16:creationId xmlns:a16="http://schemas.microsoft.com/office/drawing/2014/main" id="{46CC4F79-FC89-4B92-B212-299AF00B917B}"/>
              </a:ext>
            </a:extLst>
          </p:cNvPr>
          <p:cNvSpPr/>
          <p:nvPr/>
        </p:nvSpPr>
        <p:spPr>
          <a:xfrm>
            <a:off x="9343886" y="5025658"/>
            <a:ext cx="2800625" cy="646331"/>
          </a:xfrm>
          <a:prstGeom prst="rect">
            <a:avLst/>
          </a:prstGeom>
        </p:spPr>
        <p:txBody>
          <a:bodyPr wrap="square">
            <a:spAutoFit/>
          </a:bodyPr>
          <a:lstStyle/>
          <a:p>
            <a:r>
              <a:rPr lang="en-IN" dirty="0">
                <a:solidFill>
                  <a:srgbClr val="C00000"/>
                </a:solidFill>
              </a:rPr>
              <a:t>https://www.linkedin.com/in/</a:t>
            </a:r>
            <a:r>
              <a:rPr lang="en-IN" b="1" dirty="0">
                <a:solidFill>
                  <a:srgbClr val="C00000"/>
                </a:solidFill>
              </a:rPr>
              <a:t>dinesh-kumar-prabakaran </a:t>
            </a:r>
            <a:endParaRPr lang="en-IN" dirty="0">
              <a:solidFill>
                <a:srgbClr val="C00000"/>
              </a:solidFill>
            </a:endParaRPr>
          </a:p>
        </p:txBody>
      </p:sp>
      <p:pic>
        <p:nvPicPr>
          <p:cNvPr id="8" name="Picture 7">
            <a:extLst>
              <a:ext uri="{FF2B5EF4-FFF2-40B4-BE49-F238E27FC236}">
                <a16:creationId xmlns:a16="http://schemas.microsoft.com/office/drawing/2014/main" id="{EA7301C4-1333-4F13-A33C-EA9F65B331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67185" y="2597927"/>
            <a:ext cx="1554029" cy="2237802"/>
          </a:xfrm>
          <a:prstGeom prst="rect">
            <a:avLst/>
          </a:prstGeom>
        </p:spPr>
      </p:pic>
      <p:pic>
        <p:nvPicPr>
          <p:cNvPr id="14" name="Picture 13">
            <a:extLst>
              <a:ext uri="{FF2B5EF4-FFF2-40B4-BE49-F238E27FC236}">
                <a16:creationId xmlns:a16="http://schemas.microsoft.com/office/drawing/2014/main" id="{E846A2CE-AB8B-4A89-8B13-A191F34FF82A}"/>
              </a:ext>
            </a:extLst>
          </p:cNvPr>
          <p:cNvPicPr>
            <a:picLocks noChangeAspect="1"/>
          </p:cNvPicPr>
          <p:nvPr/>
        </p:nvPicPr>
        <p:blipFill>
          <a:blip r:embed="rId6"/>
          <a:stretch>
            <a:fillRect/>
          </a:stretch>
        </p:blipFill>
        <p:spPr>
          <a:xfrm>
            <a:off x="10076904" y="4459495"/>
            <a:ext cx="1444310" cy="350299"/>
          </a:xfrm>
          <a:prstGeom prst="rect">
            <a:avLst/>
          </a:prstGeom>
        </p:spPr>
      </p:pic>
    </p:spTree>
    <p:extLst>
      <p:ext uri="{BB962C8B-B14F-4D97-AF65-F5344CB8AC3E}">
        <p14:creationId xmlns:p14="http://schemas.microsoft.com/office/powerpoint/2010/main" val="17034996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0794E-F440-4051-B057-32A961845F79}"/>
              </a:ext>
            </a:extLst>
          </p:cNvPr>
          <p:cNvSpPr>
            <a:spLocks noGrp="1"/>
          </p:cNvSpPr>
          <p:nvPr>
            <p:ph type="title"/>
          </p:nvPr>
        </p:nvSpPr>
        <p:spPr/>
        <p:txBody>
          <a:bodyPr/>
          <a:lstStyle/>
          <a:p>
            <a:r>
              <a:rPr lang="en-GB" dirty="0"/>
              <a:t>What Next?</a:t>
            </a:r>
            <a:endParaRPr lang="en-IN" dirty="0"/>
          </a:p>
        </p:txBody>
      </p:sp>
      <p:sp>
        <p:nvSpPr>
          <p:cNvPr id="3" name="Text Placeholder 2">
            <a:extLst>
              <a:ext uri="{FF2B5EF4-FFF2-40B4-BE49-F238E27FC236}">
                <a16:creationId xmlns:a16="http://schemas.microsoft.com/office/drawing/2014/main" id="{73C3434D-8ACA-40E8-AE36-CF924DCF9473}"/>
              </a:ext>
            </a:extLst>
          </p:cNvPr>
          <p:cNvSpPr>
            <a:spLocks noGrp="1"/>
          </p:cNvSpPr>
          <p:nvPr>
            <p:ph type="body" idx="1"/>
          </p:nvPr>
        </p:nvSpPr>
        <p:spPr/>
        <p:txBody>
          <a:bodyPr/>
          <a:lstStyle/>
          <a:p>
            <a:r>
              <a:rPr lang="en-GB"/>
              <a:t>After Database, Data </a:t>
            </a:r>
            <a:r>
              <a:rPr lang="en-GB" dirty="0"/>
              <a:t>warehouse &amp; Data lake?</a:t>
            </a:r>
            <a:endParaRPr lang="en-IN" dirty="0"/>
          </a:p>
        </p:txBody>
      </p:sp>
    </p:spTree>
    <p:extLst>
      <p:ext uri="{BB962C8B-B14F-4D97-AF65-F5344CB8AC3E}">
        <p14:creationId xmlns:p14="http://schemas.microsoft.com/office/powerpoint/2010/main" val="3926757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658A6-BABC-40B1-8EC6-823D6A10361D}"/>
              </a:ext>
            </a:extLst>
          </p:cNvPr>
          <p:cNvSpPr>
            <a:spLocks noGrp="1"/>
          </p:cNvSpPr>
          <p:nvPr>
            <p:ph type="title"/>
          </p:nvPr>
        </p:nvSpPr>
        <p:spPr>
          <a:xfrm>
            <a:off x="1024128" y="532965"/>
            <a:ext cx="9720072" cy="1499616"/>
          </a:xfrm>
        </p:spPr>
        <p:txBody>
          <a:bodyPr/>
          <a:lstStyle/>
          <a:p>
            <a:r>
              <a:rPr lang="en-GB" dirty="0"/>
              <a:t>DATA LAKEHOUSE</a:t>
            </a:r>
            <a:endParaRPr lang="en-IN" dirty="0"/>
          </a:p>
        </p:txBody>
      </p:sp>
      <p:sp>
        <p:nvSpPr>
          <p:cNvPr id="3" name="Content Placeholder 2">
            <a:extLst>
              <a:ext uri="{FF2B5EF4-FFF2-40B4-BE49-F238E27FC236}">
                <a16:creationId xmlns:a16="http://schemas.microsoft.com/office/drawing/2014/main" id="{F2E27520-806E-4A30-AF8D-F669B8C75AA4}"/>
              </a:ext>
            </a:extLst>
          </p:cNvPr>
          <p:cNvSpPr>
            <a:spLocks noGrp="1"/>
          </p:cNvSpPr>
          <p:nvPr>
            <p:ph idx="1"/>
          </p:nvPr>
        </p:nvSpPr>
        <p:spPr/>
        <p:txBody>
          <a:bodyPr/>
          <a:lstStyle/>
          <a:p>
            <a:r>
              <a:rPr lang="en-GB" dirty="0"/>
              <a:t>* Sting together the best of both worlds – Data warehouse and Data lake.</a:t>
            </a:r>
          </a:p>
          <a:p>
            <a:r>
              <a:rPr lang="en-GB" dirty="0"/>
              <a:t>* Implement data warehouse’ data structures &amp; management features of data lakes.</a:t>
            </a:r>
          </a:p>
          <a:p>
            <a:r>
              <a:rPr lang="en-GB" dirty="0"/>
              <a:t>* Single Data </a:t>
            </a:r>
            <a:r>
              <a:rPr lang="en-GB" dirty="0" err="1"/>
              <a:t>lakehouse</a:t>
            </a:r>
            <a:r>
              <a:rPr lang="en-GB" dirty="0"/>
              <a:t> for structured, semi-structured and unstructured acts as a </a:t>
            </a:r>
          </a:p>
          <a:p>
            <a:r>
              <a:rPr lang="en-GB" dirty="0"/>
              <a:t>=&gt; Multi-solution system, </a:t>
            </a:r>
          </a:p>
          <a:p>
            <a:r>
              <a:rPr lang="en-GB" dirty="0"/>
              <a:t>=&gt; Simplified data governance,</a:t>
            </a:r>
          </a:p>
          <a:p>
            <a:r>
              <a:rPr lang="en-GB" dirty="0"/>
              <a:t>=&gt; Cost-effective too. </a:t>
            </a:r>
          </a:p>
          <a:p>
            <a:endParaRPr lang="en-IN" dirty="0"/>
          </a:p>
        </p:txBody>
      </p:sp>
    </p:spTree>
    <p:extLst>
      <p:ext uri="{BB962C8B-B14F-4D97-AF65-F5344CB8AC3E}">
        <p14:creationId xmlns:p14="http://schemas.microsoft.com/office/powerpoint/2010/main" val="2629790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55530FED-4EFE-41A4-AE39-512AE0D0F9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28625"/>
            <a:ext cx="11430000" cy="600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88543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1B448-FBBB-44C8-9056-3CB932167082}"/>
              </a:ext>
            </a:extLst>
          </p:cNvPr>
          <p:cNvSpPr>
            <a:spLocks noGrp="1"/>
          </p:cNvSpPr>
          <p:nvPr>
            <p:ph type="title"/>
          </p:nvPr>
        </p:nvSpPr>
        <p:spPr/>
        <p:txBody>
          <a:bodyPr/>
          <a:lstStyle/>
          <a:p>
            <a:r>
              <a:rPr lang="en-GB" dirty="0"/>
              <a:t>Useful LINKS to dive deep</a:t>
            </a:r>
            <a:endParaRPr lang="en-IN" dirty="0"/>
          </a:p>
        </p:txBody>
      </p:sp>
      <p:sp>
        <p:nvSpPr>
          <p:cNvPr id="3" name="Content Placeholder 2">
            <a:extLst>
              <a:ext uri="{FF2B5EF4-FFF2-40B4-BE49-F238E27FC236}">
                <a16:creationId xmlns:a16="http://schemas.microsoft.com/office/drawing/2014/main" id="{DC69A0EA-B13B-4A87-A240-D95AF06EDA6C}"/>
              </a:ext>
            </a:extLst>
          </p:cNvPr>
          <p:cNvSpPr>
            <a:spLocks noGrp="1"/>
          </p:cNvSpPr>
          <p:nvPr>
            <p:ph idx="1"/>
          </p:nvPr>
        </p:nvSpPr>
        <p:spPr>
          <a:xfrm>
            <a:off x="1024128" y="2338250"/>
            <a:ext cx="9720073" cy="3971109"/>
          </a:xfrm>
        </p:spPr>
        <p:txBody>
          <a:bodyPr/>
          <a:lstStyle/>
          <a:p>
            <a:r>
              <a:rPr lang="en-GB" dirty="0"/>
              <a:t>* </a:t>
            </a:r>
            <a:r>
              <a:rPr lang="en-GB" dirty="0">
                <a:hlinkClick r:id="rId2"/>
              </a:rPr>
              <a:t>Post</a:t>
            </a:r>
            <a:r>
              <a:rPr lang="en-GB" dirty="0"/>
              <a:t> about “What is Data Lakehouse?”</a:t>
            </a:r>
          </a:p>
          <a:p>
            <a:r>
              <a:rPr lang="en-GB" dirty="0"/>
              <a:t>* </a:t>
            </a:r>
            <a:r>
              <a:rPr lang="en-GB" dirty="0">
                <a:hlinkClick r:id="rId3"/>
              </a:rPr>
              <a:t>Blog post</a:t>
            </a:r>
            <a:r>
              <a:rPr lang="en-GB" dirty="0"/>
              <a:t> by Ivana </a:t>
            </a:r>
            <a:r>
              <a:rPr lang="en-GB" dirty="0" err="1"/>
              <a:t>Pejeva</a:t>
            </a:r>
            <a:r>
              <a:rPr lang="en-GB" dirty="0"/>
              <a:t>.</a:t>
            </a:r>
          </a:p>
          <a:p>
            <a:r>
              <a:rPr lang="en-GB" dirty="0"/>
              <a:t>* </a:t>
            </a:r>
            <a:r>
              <a:rPr lang="en-GB" dirty="0">
                <a:hlinkClick r:id="rId4"/>
              </a:rPr>
              <a:t>Debate</a:t>
            </a:r>
            <a:r>
              <a:rPr lang="en-GB" dirty="0"/>
              <a:t> with proponents of each architecture at </a:t>
            </a:r>
            <a:r>
              <a:rPr lang="en-GB" dirty="0" err="1"/>
              <a:t>Datanova</a:t>
            </a:r>
            <a:r>
              <a:rPr lang="en-GB" dirty="0"/>
              <a:t> 2021 hosted by </a:t>
            </a:r>
            <a:r>
              <a:rPr lang="en-IN" i="0" u="none" strike="noStrike" dirty="0">
                <a:solidFill>
                  <a:srgbClr val="00A7B5"/>
                </a:solidFill>
                <a:effectLst/>
                <a:hlinkClick r:id="rId5"/>
              </a:rPr>
              <a:t>Cindi Howson</a:t>
            </a:r>
            <a:r>
              <a:rPr lang="en-IN" i="0" u="none" strike="noStrike" dirty="0">
                <a:solidFill>
                  <a:srgbClr val="00A7B5"/>
                </a:solidFill>
                <a:effectLst/>
              </a:rPr>
              <a:t>.</a:t>
            </a:r>
          </a:p>
          <a:p>
            <a:r>
              <a:rPr lang="en-GB" dirty="0"/>
              <a:t>* </a:t>
            </a:r>
            <a:r>
              <a:rPr lang="en-IN" dirty="0">
                <a:solidFill>
                  <a:srgbClr val="00A7B5"/>
                </a:solidFill>
                <a:hlinkClick r:id="rId6"/>
              </a:rPr>
              <a:t>Blog</a:t>
            </a:r>
            <a:r>
              <a:rPr lang="en-IN" dirty="0"/>
              <a:t> - Launching Databricks at If by </a:t>
            </a:r>
            <a:r>
              <a:rPr lang="en-IN" dirty="0" err="1">
                <a:hlinkClick r:id="rId7"/>
              </a:rPr>
              <a:t>Valdas</a:t>
            </a:r>
            <a:r>
              <a:rPr lang="en-IN" dirty="0">
                <a:hlinkClick r:id="rId7"/>
              </a:rPr>
              <a:t> </a:t>
            </a:r>
            <a:r>
              <a:rPr lang="en-IN" dirty="0" err="1">
                <a:hlinkClick r:id="rId7"/>
              </a:rPr>
              <a:t>Maksimavicius</a:t>
            </a:r>
            <a:r>
              <a:rPr lang="en-IN" dirty="0"/>
              <a:t>.</a:t>
            </a:r>
          </a:p>
          <a:p>
            <a:r>
              <a:rPr lang="en-IN" i="0" u="none" strike="noStrike" dirty="0">
                <a:effectLst/>
              </a:rPr>
              <a:t>* </a:t>
            </a:r>
            <a:r>
              <a:rPr lang="en-IN" i="0" u="none" strike="noStrike" dirty="0">
                <a:effectLst/>
                <a:hlinkClick r:id="rId8"/>
              </a:rPr>
              <a:t>Video</a:t>
            </a:r>
            <a:r>
              <a:rPr lang="en-IN" i="0" u="none" strike="noStrike" dirty="0">
                <a:effectLst/>
              </a:rPr>
              <a:t> about choosing Data warehouse</a:t>
            </a:r>
            <a:r>
              <a:rPr lang="en-IN" dirty="0"/>
              <a:t> and/or Data lake.</a:t>
            </a:r>
            <a:endParaRPr lang="en-IN" i="0" u="none" strike="noStrike" dirty="0">
              <a:effectLst/>
            </a:endParaRPr>
          </a:p>
          <a:p>
            <a:endParaRPr lang="en-IN" i="0" u="none" strike="noStrike" dirty="0">
              <a:solidFill>
                <a:srgbClr val="00A7B5"/>
              </a:solidFill>
              <a:effectLst/>
            </a:endParaRPr>
          </a:p>
          <a:p>
            <a:endParaRPr lang="en-IN" dirty="0"/>
          </a:p>
        </p:txBody>
      </p:sp>
    </p:spTree>
    <p:extLst>
      <p:ext uri="{BB962C8B-B14F-4D97-AF65-F5344CB8AC3E}">
        <p14:creationId xmlns:p14="http://schemas.microsoft.com/office/powerpoint/2010/main" val="1854144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7059E-78AF-4A18-BCFD-0635E2B41135}"/>
              </a:ext>
            </a:extLst>
          </p:cNvPr>
          <p:cNvSpPr>
            <a:spLocks noGrp="1"/>
          </p:cNvSpPr>
          <p:nvPr>
            <p:ph type="title"/>
          </p:nvPr>
        </p:nvSpPr>
        <p:spPr/>
        <p:txBody>
          <a:bodyPr>
            <a:normAutofit/>
          </a:bodyPr>
          <a:lstStyle/>
          <a:p>
            <a:r>
              <a:rPr lang="en-GB" dirty="0"/>
              <a:t>End goal of a data architecture – </a:t>
            </a:r>
            <a:br>
              <a:rPr lang="en-GB" dirty="0"/>
            </a:br>
            <a:r>
              <a:rPr lang="en-GB" dirty="0"/>
              <a:t>Allow USER to take SMART decisions </a:t>
            </a:r>
            <a:endParaRPr lang="en-IN" dirty="0"/>
          </a:p>
        </p:txBody>
      </p:sp>
      <p:sp>
        <p:nvSpPr>
          <p:cNvPr id="3" name="Content Placeholder 2">
            <a:extLst>
              <a:ext uri="{FF2B5EF4-FFF2-40B4-BE49-F238E27FC236}">
                <a16:creationId xmlns:a16="http://schemas.microsoft.com/office/drawing/2014/main" id="{EB2639B3-9964-4D3C-8F7B-F105DF97B6CE}"/>
              </a:ext>
            </a:extLst>
          </p:cNvPr>
          <p:cNvSpPr>
            <a:spLocks noGrp="1"/>
          </p:cNvSpPr>
          <p:nvPr>
            <p:ph idx="1"/>
          </p:nvPr>
        </p:nvSpPr>
        <p:spPr>
          <a:xfrm>
            <a:off x="1024128" y="2286000"/>
            <a:ext cx="9720071" cy="4023360"/>
          </a:xfrm>
        </p:spPr>
        <p:txBody>
          <a:bodyPr/>
          <a:lstStyle/>
          <a:p>
            <a:r>
              <a:rPr lang="en-GB" dirty="0"/>
              <a:t>* Architect so that </a:t>
            </a:r>
            <a:r>
              <a:rPr lang="en-GB" dirty="0">
                <a:solidFill>
                  <a:srgbClr val="0070C0"/>
                </a:solidFill>
              </a:rPr>
              <a:t>copying data</a:t>
            </a:r>
            <a:r>
              <a:rPr lang="en-GB" dirty="0"/>
              <a:t> gets lesser across teams. </a:t>
            </a:r>
          </a:p>
          <a:p>
            <a:r>
              <a:rPr lang="en-GB" dirty="0"/>
              <a:t>* Define goal based on customers need. (Its not always ML or AI.)</a:t>
            </a:r>
          </a:p>
          <a:p>
            <a:endParaRPr lang="en-GB" dirty="0"/>
          </a:p>
          <a:p>
            <a:endParaRPr lang="en-GB" dirty="0"/>
          </a:p>
          <a:p>
            <a:endParaRPr lang="en-GB" dirty="0"/>
          </a:p>
        </p:txBody>
      </p:sp>
      <p:pic>
        <p:nvPicPr>
          <p:cNvPr id="5" name="Picture 4">
            <a:extLst>
              <a:ext uri="{FF2B5EF4-FFF2-40B4-BE49-F238E27FC236}">
                <a16:creationId xmlns:a16="http://schemas.microsoft.com/office/drawing/2014/main" id="{1236E338-05AE-4A9B-8542-634904EB740C}"/>
              </a:ext>
            </a:extLst>
          </p:cNvPr>
          <p:cNvPicPr>
            <a:picLocks noChangeAspect="1"/>
          </p:cNvPicPr>
          <p:nvPr/>
        </p:nvPicPr>
        <p:blipFill>
          <a:blip r:embed="rId3"/>
          <a:stretch>
            <a:fillRect/>
          </a:stretch>
        </p:blipFill>
        <p:spPr>
          <a:xfrm>
            <a:off x="2583492" y="3323191"/>
            <a:ext cx="6601341" cy="3187337"/>
          </a:xfrm>
          <a:prstGeom prst="rect">
            <a:avLst/>
          </a:prstGeom>
          <a:ln w="19050">
            <a:solidFill>
              <a:schemeClr val="accent2">
                <a:lumMod val="50000"/>
              </a:schemeClr>
            </a:solidFill>
          </a:ln>
        </p:spPr>
      </p:pic>
    </p:spTree>
    <p:extLst>
      <p:ext uri="{BB962C8B-B14F-4D97-AF65-F5344CB8AC3E}">
        <p14:creationId xmlns:p14="http://schemas.microsoft.com/office/powerpoint/2010/main" val="3275927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794FB-F369-40CB-8849-F2D3B69222C7}"/>
              </a:ext>
            </a:extLst>
          </p:cNvPr>
          <p:cNvSpPr>
            <a:spLocks noGrp="1"/>
          </p:cNvSpPr>
          <p:nvPr>
            <p:ph type="title"/>
          </p:nvPr>
        </p:nvSpPr>
        <p:spPr/>
        <p:txBody>
          <a:bodyPr/>
          <a:lstStyle/>
          <a:p>
            <a:r>
              <a:rPr lang="en-GB" dirty="0"/>
              <a:t>Before ending…</a:t>
            </a:r>
            <a:endParaRPr lang="en-IN" dirty="0"/>
          </a:p>
        </p:txBody>
      </p:sp>
      <p:pic>
        <p:nvPicPr>
          <p:cNvPr id="6" name="Content Placeholder 5">
            <a:extLst>
              <a:ext uri="{FF2B5EF4-FFF2-40B4-BE49-F238E27FC236}">
                <a16:creationId xmlns:a16="http://schemas.microsoft.com/office/drawing/2014/main" id="{CC333717-D276-4BE7-85F8-3EF790B7814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93918" y="2286000"/>
            <a:ext cx="3214601" cy="4022725"/>
          </a:xfrm>
        </p:spPr>
      </p:pic>
      <p:sp>
        <p:nvSpPr>
          <p:cNvPr id="4" name="Content Placeholder 3">
            <a:extLst>
              <a:ext uri="{FF2B5EF4-FFF2-40B4-BE49-F238E27FC236}">
                <a16:creationId xmlns:a16="http://schemas.microsoft.com/office/drawing/2014/main" id="{EAB69F50-3E93-4B51-94B6-1E40447FED0E}"/>
              </a:ext>
            </a:extLst>
          </p:cNvPr>
          <p:cNvSpPr>
            <a:spLocks noGrp="1"/>
          </p:cNvSpPr>
          <p:nvPr>
            <p:ph sz="half" idx="2"/>
          </p:nvPr>
        </p:nvSpPr>
        <p:spPr/>
        <p:txBody>
          <a:bodyPr/>
          <a:lstStyle/>
          <a:p>
            <a:r>
              <a:rPr lang="en-GB" dirty="0"/>
              <a:t>* Don’t choose a data tech, just because you / your team knew it.</a:t>
            </a:r>
          </a:p>
          <a:p>
            <a:endParaRPr lang="en-GB" dirty="0"/>
          </a:p>
          <a:p>
            <a:r>
              <a:rPr lang="en-GB" dirty="0"/>
              <a:t>* All the best for choosing right database for your need.</a:t>
            </a:r>
          </a:p>
          <a:p>
            <a:endParaRPr lang="en-GB" dirty="0"/>
          </a:p>
          <a:p>
            <a:endParaRPr lang="en-GB" dirty="0"/>
          </a:p>
          <a:p>
            <a:endParaRPr lang="en-IN" dirty="0"/>
          </a:p>
        </p:txBody>
      </p:sp>
    </p:spTree>
    <p:extLst>
      <p:ext uri="{BB962C8B-B14F-4D97-AF65-F5344CB8AC3E}">
        <p14:creationId xmlns:p14="http://schemas.microsoft.com/office/powerpoint/2010/main" val="3061929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0565B4C-0698-4E89-8C2C-1B292F5BC0F4}"/>
              </a:ext>
            </a:extLst>
          </p:cNvPr>
          <p:cNvSpPr/>
          <p:nvPr/>
        </p:nvSpPr>
        <p:spPr>
          <a:xfrm>
            <a:off x="1170193" y="515292"/>
            <a:ext cx="3148149" cy="707886"/>
          </a:xfrm>
          <a:prstGeom prst="rect">
            <a:avLst/>
          </a:prstGeom>
        </p:spPr>
        <p:txBody>
          <a:bodyPr wrap="square">
            <a:spAutoFit/>
          </a:bodyPr>
          <a:lstStyle/>
          <a:p>
            <a:r>
              <a:rPr lang="en-IN" sz="2000" dirty="0">
                <a:solidFill>
                  <a:srgbClr val="C00000"/>
                </a:solidFill>
              </a:rPr>
              <a:t>https://www.linkedin.com/in/</a:t>
            </a:r>
            <a:r>
              <a:rPr lang="en-IN" sz="2000" b="1" dirty="0">
                <a:solidFill>
                  <a:srgbClr val="C00000"/>
                </a:solidFill>
              </a:rPr>
              <a:t>dinesh-kumar-prabakaran </a:t>
            </a:r>
            <a:endParaRPr lang="en-IN" sz="2000" dirty="0">
              <a:solidFill>
                <a:srgbClr val="C00000"/>
              </a:solidFill>
            </a:endParaRPr>
          </a:p>
        </p:txBody>
      </p:sp>
      <p:pic>
        <p:nvPicPr>
          <p:cNvPr id="4" name="Picture 3">
            <a:extLst>
              <a:ext uri="{FF2B5EF4-FFF2-40B4-BE49-F238E27FC236}">
                <a16:creationId xmlns:a16="http://schemas.microsoft.com/office/drawing/2014/main" id="{AFE108C9-45B8-4ACD-B48D-53826E73B0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1496515"/>
            <a:ext cx="3365411" cy="4846193"/>
          </a:xfrm>
          <a:prstGeom prst="rect">
            <a:avLst/>
          </a:prstGeom>
        </p:spPr>
      </p:pic>
      <p:pic>
        <p:nvPicPr>
          <p:cNvPr id="5" name="Picture 4">
            <a:extLst>
              <a:ext uri="{FF2B5EF4-FFF2-40B4-BE49-F238E27FC236}">
                <a16:creationId xmlns:a16="http://schemas.microsoft.com/office/drawing/2014/main" id="{61376E4F-8E86-4ADF-8710-310054EE79B7}"/>
              </a:ext>
            </a:extLst>
          </p:cNvPr>
          <p:cNvPicPr>
            <a:picLocks noChangeAspect="1"/>
          </p:cNvPicPr>
          <p:nvPr/>
        </p:nvPicPr>
        <p:blipFill>
          <a:blip r:embed="rId3"/>
          <a:stretch>
            <a:fillRect/>
          </a:stretch>
        </p:blipFill>
        <p:spPr>
          <a:xfrm>
            <a:off x="1241628" y="5490041"/>
            <a:ext cx="3076714" cy="746218"/>
          </a:xfrm>
          <a:prstGeom prst="rect">
            <a:avLst/>
          </a:prstGeom>
        </p:spPr>
      </p:pic>
      <p:sp>
        <p:nvSpPr>
          <p:cNvPr id="2" name="Rectangle 1">
            <a:extLst>
              <a:ext uri="{FF2B5EF4-FFF2-40B4-BE49-F238E27FC236}">
                <a16:creationId xmlns:a16="http://schemas.microsoft.com/office/drawing/2014/main" id="{14EA8E2C-6A3B-464A-B046-52F1BE510043}"/>
              </a:ext>
            </a:extLst>
          </p:cNvPr>
          <p:cNvSpPr/>
          <p:nvPr/>
        </p:nvSpPr>
        <p:spPr>
          <a:xfrm>
            <a:off x="5793173" y="2327254"/>
            <a:ext cx="5091650" cy="1569660"/>
          </a:xfrm>
          <a:prstGeom prst="rect">
            <a:avLst/>
          </a:prstGeom>
          <a:noFill/>
        </p:spPr>
        <p:txBody>
          <a:bodyPr wrap="none" lIns="91440" tIns="45720" rIns="91440" bIns="45720">
            <a:spAutoFit/>
          </a:bodyPr>
          <a:lstStyle/>
          <a:p>
            <a:pPr algn="ctr"/>
            <a:r>
              <a:rPr lang="en-US" sz="9600" dirty="0">
                <a:ln w="0"/>
                <a:solidFill>
                  <a:schemeClr val="accent1"/>
                </a:solidFill>
                <a:effectLst>
                  <a:outerShdw blurRad="38100" dist="25400" dir="5400000" algn="ctr" rotWithShape="0">
                    <a:srgbClr val="6E747A">
                      <a:alpha val="43000"/>
                    </a:srgbClr>
                  </a:outerShdw>
                </a:effectLst>
              </a:rPr>
              <a:t>Thank you</a:t>
            </a:r>
            <a:endParaRPr lang="en-US" sz="9600" b="0" cap="none" spc="0" dirty="0">
              <a:ln w="0"/>
              <a:solidFill>
                <a:schemeClr val="accent1"/>
              </a:solidFill>
              <a:effectLst>
                <a:outerShdw blurRad="38100" dist="25400" dir="5400000" algn="ctr" rotWithShape="0">
                  <a:srgbClr val="6E747A">
                    <a:alpha val="43000"/>
                  </a:srgbClr>
                </a:outerShdw>
              </a:effectLst>
            </a:endParaRPr>
          </a:p>
        </p:txBody>
      </p:sp>
      <p:sp>
        <p:nvSpPr>
          <p:cNvPr id="6" name="Rectangle 5">
            <a:extLst>
              <a:ext uri="{FF2B5EF4-FFF2-40B4-BE49-F238E27FC236}">
                <a16:creationId xmlns:a16="http://schemas.microsoft.com/office/drawing/2014/main" id="{1B351620-7136-4C75-8446-A9390BE83643}"/>
              </a:ext>
            </a:extLst>
          </p:cNvPr>
          <p:cNvSpPr/>
          <p:nvPr/>
        </p:nvSpPr>
        <p:spPr>
          <a:xfrm>
            <a:off x="5341222" y="3677194"/>
            <a:ext cx="5995552" cy="1569660"/>
          </a:xfrm>
          <a:prstGeom prst="rect">
            <a:avLst/>
          </a:prstGeom>
          <a:noFill/>
        </p:spPr>
        <p:txBody>
          <a:bodyPr wrap="none" lIns="91440" tIns="45720" rIns="91440" bIns="45720">
            <a:spAutoFit/>
          </a:bodyPr>
          <a:lstStyle/>
          <a:p>
            <a:pPr algn="ctr"/>
            <a:r>
              <a:rPr lang="en-US" sz="9600" b="1" spc="50" dirty="0">
                <a:ln w="9525" cmpd="sng">
                  <a:solidFill>
                    <a:schemeClr val="accent1"/>
                  </a:solidFill>
                  <a:prstDash val="solid"/>
                </a:ln>
                <a:solidFill>
                  <a:srgbClr val="70AD47">
                    <a:tint val="1000"/>
                  </a:srgbClr>
                </a:solidFill>
                <a:effectLst>
                  <a:glow rad="38100">
                    <a:schemeClr val="accent1">
                      <a:alpha val="40000"/>
                    </a:schemeClr>
                  </a:glow>
                </a:effectLst>
              </a:rPr>
              <a:t>Questions?</a:t>
            </a:r>
            <a:endParaRPr lang="en-US" sz="96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375182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F1DC3-B4FC-4B33-9017-464D39D6DA36}"/>
              </a:ext>
            </a:extLst>
          </p:cNvPr>
          <p:cNvSpPr>
            <a:spLocks noGrp="1"/>
          </p:cNvSpPr>
          <p:nvPr>
            <p:ph type="title"/>
          </p:nvPr>
        </p:nvSpPr>
        <p:spPr/>
        <p:txBody>
          <a:bodyPr/>
          <a:lstStyle/>
          <a:p>
            <a:r>
              <a:rPr lang="en-GB" dirty="0"/>
              <a:t>Agenda</a:t>
            </a:r>
            <a:endParaRPr lang="en-IN" dirty="0"/>
          </a:p>
        </p:txBody>
      </p:sp>
      <p:sp>
        <p:nvSpPr>
          <p:cNvPr id="3" name="Content Placeholder 2">
            <a:extLst>
              <a:ext uri="{FF2B5EF4-FFF2-40B4-BE49-F238E27FC236}">
                <a16:creationId xmlns:a16="http://schemas.microsoft.com/office/drawing/2014/main" id="{DD55A7CB-04EF-4C2D-9394-5988215677C5}"/>
              </a:ext>
            </a:extLst>
          </p:cNvPr>
          <p:cNvSpPr>
            <a:spLocks noGrp="1"/>
          </p:cNvSpPr>
          <p:nvPr>
            <p:ph idx="1"/>
          </p:nvPr>
        </p:nvSpPr>
        <p:spPr/>
        <p:txBody>
          <a:bodyPr>
            <a:normAutofit/>
          </a:bodyPr>
          <a:lstStyle/>
          <a:p>
            <a:r>
              <a:rPr lang="en-GB" dirty="0"/>
              <a:t>1 Demystify, recommended scenarios for Database, Data warehouse, Data Lake.</a:t>
            </a:r>
          </a:p>
          <a:p>
            <a:r>
              <a:rPr lang="en-GB" dirty="0"/>
              <a:t>2       Azure Synapse Analytics,       Azure Databricks.</a:t>
            </a:r>
          </a:p>
          <a:p>
            <a:r>
              <a:rPr lang="en-GB" dirty="0"/>
              <a:t>3 Common features but different in Synapse and Databricks of Azure.</a:t>
            </a:r>
          </a:p>
          <a:p>
            <a:r>
              <a:rPr lang="en-GB" dirty="0"/>
              <a:t>4 When to use Azure Synapse, Azure Databricks?</a:t>
            </a:r>
          </a:p>
          <a:p>
            <a:r>
              <a:rPr lang="en-GB" dirty="0"/>
              <a:t>5 My use case scenario at Kissflow.</a:t>
            </a:r>
          </a:p>
          <a:p>
            <a:r>
              <a:rPr lang="en-GB" dirty="0"/>
              <a:t>6 What’s next?</a:t>
            </a:r>
          </a:p>
          <a:p>
            <a:endParaRPr lang="en-IN" dirty="0"/>
          </a:p>
        </p:txBody>
      </p:sp>
      <p:pic>
        <p:nvPicPr>
          <p:cNvPr id="3074" name="Picture 2" descr="Pricing - Azure Synapse Analytics | Microsoft Azure">
            <a:extLst>
              <a:ext uri="{FF2B5EF4-FFF2-40B4-BE49-F238E27FC236}">
                <a16:creationId xmlns:a16="http://schemas.microsoft.com/office/drawing/2014/main" id="{C4286BAE-273A-4984-A1BC-706833E359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5658" y="2718585"/>
            <a:ext cx="815339" cy="42805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atabricks | LinkedIn">
            <a:extLst>
              <a:ext uri="{FF2B5EF4-FFF2-40B4-BE49-F238E27FC236}">
                <a16:creationId xmlns:a16="http://schemas.microsoft.com/office/drawing/2014/main" id="{EC22D713-D96E-4851-A4F9-F596A839BE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5692" y="2767937"/>
            <a:ext cx="386442" cy="386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94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B6402-BEBE-42C7-8AB9-98D0C01FE32F}"/>
              </a:ext>
            </a:extLst>
          </p:cNvPr>
          <p:cNvSpPr>
            <a:spLocks noGrp="1"/>
          </p:cNvSpPr>
          <p:nvPr>
            <p:ph type="title"/>
          </p:nvPr>
        </p:nvSpPr>
        <p:spPr/>
        <p:txBody>
          <a:bodyPr>
            <a:normAutofit fontScale="90000"/>
          </a:bodyPr>
          <a:lstStyle/>
          <a:p>
            <a:r>
              <a:rPr lang="en-GB" dirty="0"/>
              <a:t>Database</a:t>
            </a:r>
            <a:br>
              <a:rPr lang="en-GB" dirty="0"/>
            </a:br>
            <a:r>
              <a:rPr lang="en-GB" dirty="0"/>
              <a:t>Data warehouse </a:t>
            </a:r>
            <a:br>
              <a:rPr lang="en-GB" dirty="0"/>
            </a:br>
            <a:r>
              <a:rPr lang="en-GB" dirty="0"/>
              <a:t>Data Lake</a:t>
            </a:r>
            <a:endParaRPr lang="en-IN" dirty="0"/>
          </a:p>
        </p:txBody>
      </p:sp>
      <p:sp>
        <p:nvSpPr>
          <p:cNvPr id="3" name="Text Placeholder 2">
            <a:extLst>
              <a:ext uri="{FF2B5EF4-FFF2-40B4-BE49-F238E27FC236}">
                <a16:creationId xmlns:a16="http://schemas.microsoft.com/office/drawing/2014/main" id="{FEE3264A-0B18-4454-8FFC-1D3B72380238}"/>
              </a:ext>
            </a:extLst>
          </p:cNvPr>
          <p:cNvSpPr>
            <a:spLocks noGrp="1"/>
          </p:cNvSpPr>
          <p:nvPr>
            <p:ph type="body" idx="1"/>
          </p:nvPr>
        </p:nvSpPr>
        <p:spPr/>
        <p:txBody>
          <a:bodyPr/>
          <a:lstStyle/>
          <a:p>
            <a:r>
              <a:rPr lang="en-GB" dirty="0"/>
              <a:t>- Demystify.</a:t>
            </a:r>
          </a:p>
          <a:p>
            <a:r>
              <a:rPr lang="en-GB" dirty="0"/>
              <a:t>- Best fit scenarios to choose one.</a:t>
            </a:r>
            <a:endParaRPr lang="en-IN" dirty="0"/>
          </a:p>
        </p:txBody>
      </p:sp>
    </p:spTree>
    <p:extLst>
      <p:ext uri="{BB962C8B-B14F-4D97-AF65-F5344CB8AC3E}">
        <p14:creationId xmlns:p14="http://schemas.microsoft.com/office/powerpoint/2010/main" val="858473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im1.dineout.co.in/images/uploads/restaurant/sharpen/1/x/v/m1274-15276794335b0e89c91cc61.jpg?tr=tr:n-xlarge">
            <a:extLst>
              <a:ext uri="{FF2B5EF4-FFF2-40B4-BE49-F238E27FC236}">
                <a16:creationId xmlns:a16="http://schemas.microsoft.com/office/drawing/2014/main" id="{6B6EE36B-648E-482E-B70D-AE919E79486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569" r="-1" b="15525"/>
          <a:stretch/>
        </p:blipFill>
        <p:spPr bwMode="auto">
          <a:xfrm>
            <a:off x="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4" name="Picture 3" descr="A screenshot of a cell phone&#10;&#10;Description automatically generated">
            <a:extLst>
              <a:ext uri="{FF2B5EF4-FFF2-40B4-BE49-F238E27FC236}">
                <a16:creationId xmlns:a16="http://schemas.microsoft.com/office/drawing/2014/main" id="{DA39E205-D9BE-4510-95B7-AC554FE6F91A}"/>
              </a:ext>
            </a:extLst>
          </p:cNvPr>
          <p:cNvPicPr>
            <a:picLocks noChangeAspect="1"/>
          </p:cNvPicPr>
          <p:nvPr/>
        </p:nvPicPr>
        <p:blipFill>
          <a:blip r:embed="rId4"/>
          <a:stretch>
            <a:fillRect/>
          </a:stretch>
        </p:blipFill>
        <p:spPr>
          <a:xfrm>
            <a:off x="4570129" y="2188029"/>
            <a:ext cx="6844630" cy="2926080"/>
          </a:xfrm>
          <a:prstGeom prst="rect">
            <a:avLst/>
          </a:prstGeom>
          <a:ln w="19050">
            <a:solidFill>
              <a:schemeClr val="accent1"/>
            </a:solidFill>
          </a:ln>
        </p:spPr>
      </p:pic>
      <p:sp>
        <p:nvSpPr>
          <p:cNvPr id="5" name="Title 1">
            <a:extLst>
              <a:ext uri="{FF2B5EF4-FFF2-40B4-BE49-F238E27FC236}">
                <a16:creationId xmlns:a16="http://schemas.microsoft.com/office/drawing/2014/main" id="{A5C2F618-4BBA-4020-A24B-0FE9D72F3AD9}"/>
              </a:ext>
            </a:extLst>
          </p:cNvPr>
          <p:cNvSpPr>
            <a:spLocks noGrp="1"/>
          </p:cNvSpPr>
          <p:nvPr>
            <p:ph type="title"/>
          </p:nvPr>
        </p:nvSpPr>
        <p:spPr>
          <a:xfrm>
            <a:off x="6096000" y="1255341"/>
            <a:ext cx="4469672" cy="932688"/>
          </a:xfrm>
        </p:spPr>
        <p:txBody>
          <a:bodyPr vert="horz" lIns="91440" tIns="45720" rIns="91440" bIns="45720" rtlCol="0" anchor="b">
            <a:normAutofit/>
          </a:bodyPr>
          <a:lstStyle/>
          <a:p>
            <a:pPr algn="ctr"/>
            <a:r>
              <a:rPr lang="en-US" sz="5400" kern="1200" dirty="0">
                <a:solidFill>
                  <a:schemeClr val="tx1"/>
                </a:solidFill>
                <a:latin typeface="+mj-lt"/>
                <a:ea typeface="+mj-ea"/>
                <a:cs typeface="+mj-cs"/>
              </a:rPr>
              <a:t>Database VARITES</a:t>
            </a:r>
          </a:p>
        </p:txBody>
      </p:sp>
    </p:spTree>
    <p:extLst>
      <p:ext uri="{BB962C8B-B14F-4D97-AF65-F5344CB8AC3E}">
        <p14:creationId xmlns:p14="http://schemas.microsoft.com/office/powerpoint/2010/main" val="1490247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CF65-8203-45A0-8A1D-449B3DDD5664}"/>
              </a:ext>
            </a:extLst>
          </p:cNvPr>
          <p:cNvSpPr>
            <a:spLocks noGrp="1"/>
          </p:cNvSpPr>
          <p:nvPr>
            <p:ph type="title"/>
          </p:nvPr>
        </p:nvSpPr>
        <p:spPr/>
        <p:txBody>
          <a:bodyPr/>
          <a:lstStyle/>
          <a:p>
            <a:r>
              <a:rPr lang="en-GB" dirty="0"/>
              <a:t>Database</a:t>
            </a:r>
            <a:endParaRPr lang="en-IN" dirty="0"/>
          </a:p>
        </p:txBody>
      </p:sp>
      <p:sp>
        <p:nvSpPr>
          <p:cNvPr id="3" name="Content Placeholder 2">
            <a:extLst>
              <a:ext uri="{FF2B5EF4-FFF2-40B4-BE49-F238E27FC236}">
                <a16:creationId xmlns:a16="http://schemas.microsoft.com/office/drawing/2014/main" id="{86CBC334-2225-4ED6-8E26-6DDD7BD9E2FA}"/>
              </a:ext>
            </a:extLst>
          </p:cNvPr>
          <p:cNvSpPr>
            <a:spLocks noGrp="1"/>
          </p:cNvSpPr>
          <p:nvPr>
            <p:ph idx="1"/>
          </p:nvPr>
        </p:nvSpPr>
        <p:spPr>
          <a:xfrm>
            <a:off x="1024129" y="2286000"/>
            <a:ext cx="4070385" cy="4023360"/>
          </a:xfrm>
        </p:spPr>
        <p:txBody>
          <a:bodyPr>
            <a:normAutofit fontScale="92500" lnSpcReduction="20000"/>
          </a:bodyPr>
          <a:lstStyle/>
          <a:p>
            <a:r>
              <a:rPr lang="en-GB" dirty="0"/>
              <a:t>* </a:t>
            </a:r>
            <a:r>
              <a:rPr lang="en-GB" dirty="0">
                <a:solidFill>
                  <a:srgbClr val="0070C0"/>
                </a:solidFill>
              </a:rPr>
              <a:t>Co-location of Compute &amp; Storage.</a:t>
            </a:r>
          </a:p>
          <a:p>
            <a:pPr marL="0" indent="0">
              <a:buNone/>
            </a:pPr>
            <a:r>
              <a:rPr lang="en-GB" dirty="0"/>
              <a:t> * </a:t>
            </a:r>
            <a:r>
              <a:rPr lang="en-GB" dirty="0">
                <a:solidFill>
                  <a:srgbClr val="0070C0"/>
                </a:solidFill>
              </a:rPr>
              <a:t>Schema on Write.</a:t>
            </a:r>
          </a:p>
          <a:p>
            <a:endParaRPr lang="en-GB" dirty="0"/>
          </a:p>
          <a:p>
            <a:r>
              <a:rPr lang="en-GB" dirty="0"/>
              <a:t>* Recommended,</a:t>
            </a:r>
          </a:p>
          <a:p>
            <a:r>
              <a:rPr lang="en-GB" sz="1900" dirty="0"/>
              <a:t> =&gt; Structured data of less than a TB, </a:t>
            </a:r>
          </a:p>
          <a:p>
            <a:r>
              <a:rPr lang="en-GB" sz="1900" dirty="0"/>
              <a:t> =&gt; The purpose is for OLTP.</a:t>
            </a:r>
          </a:p>
          <a:p>
            <a:endParaRPr lang="en-GB" dirty="0"/>
          </a:p>
          <a:p>
            <a:r>
              <a:rPr lang="en-GB" dirty="0"/>
              <a:t>* Not recommended,</a:t>
            </a:r>
          </a:p>
          <a:p>
            <a:r>
              <a:rPr lang="en-GB" sz="1900" dirty="0"/>
              <a:t>=&gt; Ad-hoc analytics</a:t>
            </a:r>
          </a:p>
          <a:p>
            <a:r>
              <a:rPr lang="en-GB" sz="1900" dirty="0"/>
              <a:t>=&gt; More dependency in </a:t>
            </a:r>
            <a:r>
              <a:rPr lang="en-GB" sz="1900" dirty="0" err="1"/>
              <a:t>sharding</a:t>
            </a:r>
            <a:r>
              <a:rPr lang="en-GB" sz="1900" dirty="0"/>
              <a:t>.</a:t>
            </a:r>
          </a:p>
        </p:txBody>
      </p:sp>
      <p:pic>
        <p:nvPicPr>
          <p:cNvPr id="2050" name="Picture 2" descr="shared-disk-architecture">
            <a:extLst>
              <a:ext uri="{FF2B5EF4-FFF2-40B4-BE49-F238E27FC236}">
                <a16:creationId xmlns:a16="http://schemas.microsoft.com/office/drawing/2014/main" id="{FD35294B-7B9D-4B54-B80D-88A923A013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2107" y="2455817"/>
            <a:ext cx="6074855" cy="3566160"/>
          </a:xfrm>
          <a:prstGeom prst="rect">
            <a:avLst/>
          </a:prstGeom>
          <a:noFill/>
          <a:ln w="19050">
            <a:solidFill>
              <a:schemeClr val="accent2">
                <a:lumMod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598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B8586-A777-41E7-BD55-E05278892E6B}"/>
              </a:ext>
            </a:extLst>
          </p:cNvPr>
          <p:cNvSpPr>
            <a:spLocks noGrp="1"/>
          </p:cNvSpPr>
          <p:nvPr>
            <p:ph type="title"/>
          </p:nvPr>
        </p:nvSpPr>
        <p:spPr/>
        <p:txBody>
          <a:bodyPr/>
          <a:lstStyle/>
          <a:p>
            <a:r>
              <a:rPr lang="en-GB" dirty="0"/>
              <a:t>DBMS storage models</a:t>
            </a:r>
            <a:endParaRPr lang="en-IN" dirty="0"/>
          </a:p>
        </p:txBody>
      </p:sp>
      <p:pic>
        <p:nvPicPr>
          <p:cNvPr id="4" name="Content Placeholder 3">
            <a:extLst>
              <a:ext uri="{FF2B5EF4-FFF2-40B4-BE49-F238E27FC236}">
                <a16:creationId xmlns:a16="http://schemas.microsoft.com/office/drawing/2014/main" id="{993F6781-5232-44C1-B288-841A64EF385C}"/>
              </a:ext>
            </a:extLst>
          </p:cNvPr>
          <p:cNvPicPr>
            <a:picLocks noGrp="1"/>
          </p:cNvPicPr>
          <p:nvPr>
            <p:ph idx="1"/>
          </p:nvPr>
        </p:nvPicPr>
        <p:blipFill>
          <a:blip r:link="rId3">
            <a:extLst>
              <a:ext uri="{28A0092B-C50C-407E-A947-70E740481C1C}">
                <a14:useLocalDpi xmlns:a14="http://schemas.microsoft.com/office/drawing/2010/main" val="0"/>
              </a:ext>
            </a:extLst>
          </a:blip>
          <a:srcRect/>
          <a:stretch>
            <a:fillRect/>
          </a:stretch>
        </p:blipFill>
        <p:spPr bwMode="auto">
          <a:xfrm>
            <a:off x="1553827" y="2286000"/>
            <a:ext cx="8660674" cy="3858768"/>
          </a:xfrm>
          <a:prstGeom prst="rect">
            <a:avLst/>
          </a:prstGeom>
          <a:noFill/>
          <a:ln w="19050">
            <a:solidFill>
              <a:schemeClr val="accent2">
                <a:lumMod val="50000"/>
              </a:schemeClr>
            </a:solidFill>
          </a:ln>
        </p:spPr>
      </p:pic>
      <p:sp>
        <p:nvSpPr>
          <p:cNvPr id="5" name="Content Placeholder 2">
            <a:extLst>
              <a:ext uri="{FF2B5EF4-FFF2-40B4-BE49-F238E27FC236}">
                <a16:creationId xmlns:a16="http://schemas.microsoft.com/office/drawing/2014/main" id="{E33CF88D-7ECA-486B-966C-45AAE3FB8C5E}"/>
              </a:ext>
            </a:extLst>
          </p:cNvPr>
          <p:cNvSpPr txBox="1">
            <a:spLocks/>
          </p:cNvSpPr>
          <p:nvPr/>
        </p:nvSpPr>
        <p:spPr>
          <a:xfrm>
            <a:off x="1024129" y="2286000"/>
            <a:ext cx="4645152"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IN" dirty="0"/>
          </a:p>
        </p:txBody>
      </p:sp>
    </p:spTree>
    <p:extLst>
      <p:ext uri="{BB962C8B-B14F-4D97-AF65-F5344CB8AC3E}">
        <p14:creationId xmlns:p14="http://schemas.microsoft.com/office/powerpoint/2010/main" val="100059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CF65-8203-45A0-8A1D-449B3DDD5664}"/>
              </a:ext>
            </a:extLst>
          </p:cNvPr>
          <p:cNvSpPr>
            <a:spLocks noGrp="1"/>
          </p:cNvSpPr>
          <p:nvPr>
            <p:ph type="title"/>
          </p:nvPr>
        </p:nvSpPr>
        <p:spPr/>
        <p:txBody>
          <a:bodyPr/>
          <a:lstStyle/>
          <a:p>
            <a:r>
              <a:rPr lang="en-GB" dirty="0"/>
              <a:t>Data Warehouse</a:t>
            </a:r>
            <a:endParaRPr lang="en-IN" dirty="0"/>
          </a:p>
        </p:txBody>
      </p:sp>
      <p:sp>
        <p:nvSpPr>
          <p:cNvPr id="3" name="Content Placeholder 2">
            <a:extLst>
              <a:ext uri="{FF2B5EF4-FFF2-40B4-BE49-F238E27FC236}">
                <a16:creationId xmlns:a16="http://schemas.microsoft.com/office/drawing/2014/main" id="{86CBC334-2225-4ED6-8E26-6DDD7BD9E2FA}"/>
              </a:ext>
            </a:extLst>
          </p:cNvPr>
          <p:cNvSpPr>
            <a:spLocks noGrp="1"/>
          </p:cNvSpPr>
          <p:nvPr>
            <p:ph idx="1"/>
          </p:nvPr>
        </p:nvSpPr>
        <p:spPr>
          <a:xfrm>
            <a:off x="1024128" y="2286000"/>
            <a:ext cx="3809129" cy="4023360"/>
          </a:xfrm>
        </p:spPr>
        <p:txBody>
          <a:bodyPr>
            <a:normAutofit fontScale="77500" lnSpcReduction="20000"/>
          </a:bodyPr>
          <a:lstStyle/>
          <a:p>
            <a:r>
              <a:rPr lang="en-GB" dirty="0"/>
              <a:t>* </a:t>
            </a:r>
            <a:r>
              <a:rPr lang="en-GB" dirty="0">
                <a:solidFill>
                  <a:srgbClr val="0070C0"/>
                </a:solidFill>
              </a:rPr>
              <a:t>Separation of Compute &amp; Storage.</a:t>
            </a:r>
          </a:p>
          <a:p>
            <a:r>
              <a:rPr lang="en-GB" dirty="0">
                <a:solidFill>
                  <a:srgbClr val="0070C0"/>
                </a:solidFill>
              </a:rPr>
              <a:t>* Schema on Write.</a:t>
            </a:r>
          </a:p>
          <a:p>
            <a:endParaRPr lang="en-GB" dirty="0">
              <a:solidFill>
                <a:srgbClr val="0070C0"/>
              </a:solidFill>
            </a:endParaRPr>
          </a:p>
          <a:p>
            <a:r>
              <a:rPr lang="en-GB" dirty="0"/>
              <a:t>* Recommended,</a:t>
            </a:r>
          </a:p>
          <a:p>
            <a:r>
              <a:rPr lang="en-GB" sz="2100" dirty="0"/>
              <a:t>=&gt; If you know metadata &amp; schema/format of analytics to be done.</a:t>
            </a:r>
          </a:p>
          <a:p>
            <a:r>
              <a:rPr lang="en-GB" sz="2100" dirty="0"/>
              <a:t>=&gt; Decided that ML/AI not needed; </a:t>
            </a:r>
          </a:p>
          <a:p>
            <a:r>
              <a:rPr lang="en-GB" sz="2100" dirty="0"/>
              <a:t>=&gt; Expose out, allowing customers to analyse.</a:t>
            </a:r>
          </a:p>
          <a:p>
            <a:endParaRPr lang="en-GB" dirty="0"/>
          </a:p>
          <a:p>
            <a:r>
              <a:rPr lang="en-GB" dirty="0"/>
              <a:t>* Not recommended, </a:t>
            </a:r>
          </a:p>
          <a:p>
            <a:r>
              <a:rPr lang="en-GB" dirty="0"/>
              <a:t>=&gt; Unstructured data like image and video.</a:t>
            </a:r>
          </a:p>
          <a:p>
            <a:endParaRPr lang="en-GB" dirty="0"/>
          </a:p>
        </p:txBody>
      </p:sp>
      <p:pic>
        <p:nvPicPr>
          <p:cNvPr id="5" name="Picture 4">
            <a:extLst>
              <a:ext uri="{FF2B5EF4-FFF2-40B4-BE49-F238E27FC236}">
                <a16:creationId xmlns:a16="http://schemas.microsoft.com/office/drawing/2014/main" id="{30CCA892-55F8-44F1-9663-F94598196AC0}"/>
              </a:ext>
            </a:extLst>
          </p:cNvPr>
          <p:cNvPicPr>
            <a:picLocks noChangeAspect="1"/>
          </p:cNvPicPr>
          <p:nvPr/>
        </p:nvPicPr>
        <p:blipFill>
          <a:blip r:embed="rId3"/>
          <a:stretch>
            <a:fillRect/>
          </a:stretch>
        </p:blipFill>
        <p:spPr>
          <a:xfrm>
            <a:off x="4833257" y="1530967"/>
            <a:ext cx="7037933" cy="4741817"/>
          </a:xfrm>
          <a:prstGeom prst="rect">
            <a:avLst/>
          </a:prstGeom>
          <a:ln w="19050">
            <a:solidFill>
              <a:schemeClr val="accent2">
                <a:lumMod val="50000"/>
              </a:schemeClr>
            </a:solidFill>
          </a:ln>
        </p:spPr>
      </p:pic>
    </p:spTree>
    <p:extLst>
      <p:ext uri="{BB962C8B-B14F-4D97-AF65-F5344CB8AC3E}">
        <p14:creationId xmlns:p14="http://schemas.microsoft.com/office/powerpoint/2010/main" val="229161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CF65-8203-45A0-8A1D-449B3DDD5664}"/>
              </a:ext>
            </a:extLst>
          </p:cNvPr>
          <p:cNvSpPr>
            <a:spLocks noGrp="1"/>
          </p:cNvSpPr>
          <p:nvPr>
            <p:ph type="title"/>
          </p:nvPr>
        </p:nvSpPr>
        <p:spPr/>
        <p:txBody>
          <a:bodyPr/>
          <a:lstStyle/>
          <a:p>
            <a:r>
              <a:rPr lang="en-GB" dirty="0"/>
              <a:t>Data Lake</a:t>
            </a:r>
            <a:endParaRPr lang="en-IN" dirty="0"/>
          </a:p>
        </p:txBody>
      </p:sp>
      <p:sp>
        <p:nvSpPr>
          <p:cNvPr id="3" name="Content Placeholder 2">
            <a:extLst>
              <a:ext uri="{FF2B5EF4-FFF2-40B4-BE49-F238E27FC236}">
                <a16:creationId xmlns:a16="http://schemas.microsoft.com/office/drawing/2014/main" id="{86CBC334-2225-4ED6-8E26-6DDD7BD9E2FA}"/>
              </a:ext>
            </a:extLst>
          </p:cNvPr>
          <p:cNvSpPr>
            <a:spLocks noGrp="1"/>
          </p:cNvSpPr>
          <p:nvPr>
            <p:ph idx="1"/>
          </p:nvPr>
        </p:nvSpPr>
        <p:spPr>
          <a:xfrm>
            <a:off x="1024128" y="2299063"/>
            <a:ext cx="4266329" cy="4023360"/>
          </a:xfrm>
        </p:spPr>
        <p:txBody>
          <a:bodyPr>
            <a:normAutofit fontScale="85000" lnSpcReduction="20000"/>
          </a:bodyPr>
          <a:lstStyle/>
          <a:p>
            <a:r>
              <a:rPr lang="en-GB" dirty="0"/>
              <a:t>* </a:t>
            </a:r>
            <a:r>
              <a:rPr lang="en-GB" dirty="0">
                <a:solidFill>
                  <a:srgbClr val="0070C0"/>
                </a:solidFill>
              </a:rPr>
              <a:t>Separation of Compute &amp; Data.</a:t>
            </a:r>
          </a:p>
          <a:p>
            <a:r>
              <a:rPr lang="en-GB" dirty="0">
                <a:solidFill>
                  <a:srgbClr val="0070C0"/>
                </a:solidFill>
              </a:rPr>
              <a:t>* Schema on Read.</a:t>
            </a:r>
          </a:p>
          <a:p>
            <a:endParaRPr lang="en-GB" dirty="0">
              <a:solidFill>
                <a:srgbClr val="0070C0"/>
              </a:solidFill>
            </a:endParaRPr>
          </a:p>
          <a:p>
            <a:pPr marL="0" indent="0">
              <a:buNone/>
            </a:pPr>
            <a:r>
              <a:rPr lang="en-GB" dirty="0"/>
              <a:t>* Recommended when,</a:t>
            </a:r>
          </a:p>
          <a:p>
            <a:pPr>
              <a:buFont typeface="Symbol" panose="05050102010706020507" pitchFamily="18" charset="2"/>
              <a:buChar char="Þ"/>
            </a:pPr>
            <a:r>
              <a:rPr lang="en-GB" sz="1800" dirty="0"/>
              <a:t>Have </a:t>
            </a:r>
            <a:r>
              <a:rPr lang="en-GB" sz="1800" i="1" dirty="0"/>
              <a:t>all types</a:t>
            </a:r>
            <a:r>
              <a:rPr lang="en-GB" sz="1800" dirty="0"/>
              <a:t> of data of </a:t>
            </a:r>
            <a:r>
              <a:rPr lang="en-GB" sz="1800" i="1" dirty="0"/>
              <a:t>any size.</a:t>
            </a:r>
            <a:r>
              <a:rPr lang="en-GB" sz="1800" dirty="0"/>
              <a:t> </a:t>
            </a:r>
          </a:p>
          <a:p>
            <a:pPr>
              <a:buFont typeface="Symbol" panose="05050102010706020507" pitchFamily="18" charset="2"/>
              <a:buChar char="Þ"/>
            </a:pPr>
            <a:r>
              <a:rPr lang="en-GB" sz="1800" dirty="0"/>
              <a:t> Store now but have </a:t>
            </a:r>
            <a:r>
              <a:rPr lang="en-GB" sz="1800" i="1" dirty="0"/>
              <a:t>no plan about type of analysis to be run on it</a:t>
            </a:r>
            <a:r>
              <a:rPr lang="en-GB" sz="1800" dirty="0"/>
              <a:t>. </a:t>
            </a:r>
          </a:p>
          <a:p>
            <a:pPr>
              <a:buFont typeface="Symbol" panose="05050102010706020507" pitchFamily="18" charset="2"/>
              <a:buChar char="Þ"/>
            </a:pPr>
            <a:r>
              <a:rPr lang="en-GB" sz="1800" dirty="0"/>
              <a:t> I</a:t>
            </a:r>
            <a:r>
              <a:rPr lang="en-GB" sz="1800" i="1" dirty="0"/>
              <a:t>nternal analytics</a:t>
            </a:r>
            <a:r>
              <a:rPr lang="en-GB" sz="1800" dirty="0"/>
              <a:t> – dump all, play as and when you need.</a:t>
            </a:r>
          </a:p>
          <a:p>
            <a:pPr marL="0" indent="0">
              <a:buNone/>
            </a:pPr>
            <a:endParaRPr lang="en-GB" sz="1800" dirty="0">
              <a:solidFill>
                <a:srgbClr val="0070C0"/>
              </a:solidFill>
            </a:endParaRPr>
          </a:p>
          <a:p>
            <a:pPr marL="0" indent="0">
              <a:buNone/>
            </a:pPr>
            <a:r>
              <a:rPr lang="en-GB" dirty="0"/>
              <a:t>Not recommended when, </a:t>
            </a:r>
          </a:p>
          <a:p>
            <a:pPr marL="0" indent="0">
              <a:buNone/>
            </a:pPr>
            <a:r>
              <a:rPr lang="en-GB" sz="1800" dirty="0"/>
              <a:t>=&gt; Data, ready for analysis and users would create reports on it.</a:t>
            </a:r>
            <a:endParaRPr lang="en-IN" sz="1800" dirty="0">
              <a:solidFill>
                <a:srgbClr val="0070C0"/>
              </a:solidFill>
            </a:endParaRPr>
          </a:p>
        </p:txBody>
      </p:sp>
      <p:pic>
        <p:nvPicPr>
          <p:cNvPr id="5" name="Picture 4">
            <a:extLst>
              <a:ext uri="{FF2B5EF4-FFF2-40B4-BE49-F238E27FC236}">
                <a16:creationId xmlns:a16="http://schemas.microsoft.com/office/drawing/2014/main" id="{EDFC0EC8-4EC0-438D-BAF1-34BE7FEE111B}"/>
              </a:ext>
            </a:extLst>
          </p:cNvPr>
          <p:cNvPicPr>
            <a:picLocks noChangeAspect="1"/>
          </p:cNvPicPr>
          <p:nvPr/>
        </p:nvPicPr>
        <p:blipFill>
          <a:blip r:embed="rId3"/>
          <a:stretch>
            <a:fillRect/>
          </a:stretch>
        </p:blipFill>
        <p:spPr>
          <a:xfrm>
            <a:off x="5884164" y="585216"/>
            <a:ext cx="6144482" cy="6030167"/>
          </a:xfrm>
          <a:prstGeom prst="rect">
            <a:avLst/>
          </a:prstGeom>
          <a:ln w="19050">
            <a:solidFill>
              <a:schemeClr val="accent2">
                <a:lumMod val="50000"/>
              </a:schemeClr>
            </a:solidFill>
          </a:ln>
        </p:spPr>
      </p:pic>
    </p:spTree>
    <p:extLst>
      <p:ext uri="{BB962C8B-B14F-4D97-AF65-F5344CB8AC3E}">
        <p14:creationId xmlns:p14="http://schemas.microsoft.com/office/powerpoint/2010/main" val="35862737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5312</TotalTime>
  <Words>1572</Words>
  <Application>Microsoft Office PowerPoint</Application>
  <PresentationFormat>Widescreen</PresentationFormat>
  <Paragraphs>191</Paragraphs>
  <Slides>26</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Symbol</vt:lpstr>
      <vt:lpstr>Tw Cen MT</vt:lpstr>
      <vt:lpstr>Tw Cen MT Condensed</vt:lpstr>
      <vt:lpstr>Wingdings 3</vt:lpstr>
      <vt:lpstr>Integral</vt:lpstr>
      <vt:lpstr>Synapse Analytics SQL Database Databricks</vt:lpstr>
      <vt:lpstr>About Me</vt:lpstr>
      <vt:lpstr>Agenda</vt:lpstr>
      <vt:lpstr>Database Data warehouse  Data Lake</vt:lpstr>
      <vt:lpstr>Database VARITES</vt:lpstr>
      <vt:lpstr>Database</vt:lpstr>
      <vt:lpstr>DBMS storage models</vt:lpstr>
      <vt:lpstr>Data Warehouse</vt:lpstr>
      <vt:lpstr>Data Lake</vt:lpstr>
      <vt:lpstr>Why different types – DB, DW, DL exist?</vt:lpstr>
      <vt:lpstr>Azure Synapse Analytics Azure Databricks</vt:lpstr>
      <vt:lpstr>Azure Synapse Analytics</vt:lpstr>
      <vt:lpstr>Azure databricks</vt:lpstr>
      <vt:lpstr>Delta lake – hybrid DATa format</vt:lpstr>
      <vt:lpstr>Common features IN SYNAPSE &amp; DATABRICKS</vt:lpstr>
      <vt:lpstr>When to use synapse and/or databricks</vt:lpstr>
      <vt:lpstr>HYBRID Data architecture</vt:lpstr>
      <vt:lpstr>USE CASE of KISSFLOW</vt:lpstr>
      <vt:lpstr> use case of </vt:lpstr>
      <vt:lpstr>What Next?</vt:lpstr>
      <vt:lpstr>DATA LAKEHOUSE</vt:lpstr>
      <vt:lpstr>PowerPoint Presentation</vt:lpstr>
      <vt:lpstr>Useful LINKS to dive deep</vt:lpstr>
      <vt:lpstr>End goal of a data architecture –  Allow USER to take SMART decisions </vt:lpstr>
      <vt:lpstr>Before ending…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Synapse Analytics SQL Database Databricks</dc:title>
  <dc:creator>DineshKumar Prabakaran</dc:creator>
  <cp:lastModifiedBy>DineshKumar Prabakaran</cp:lastModifiedBy>
  <cp:revision>132</cp:revision>
  <dcterms:created xsi:type="dcterms:W3CDTF">2021-04-03T15:55:32Z</dcterms:created>
  <dcterms:modified xsi:type="dcterms:W3CDTF">2021-04-17T05:13:30Z</dcterms:modified>
</cp:coreProperties>
</file>